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2" r:id="rId2"/>
    <p:sldId id="269" r:id="rId3"/>
    <p:sldId id="273" r:id="rId4"/>
    <p:sldId id="275" r:id="rId5"/>
    <p:sldId id="274" r:id="rId6"/>
    <p:sldId id="276" r:id="rId7"/>
    <p:sldId id="265" r:id="rId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8BCA"/>
    <a:srgbClr val="AFCE63"/>
    <a:srgbClr val="21468A"/>
    <a:srgbClr val="FFCC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18"/>
    <p:restoredTop sz="96327"/>
  </p:normalViewPr>
  <p:slideViewPr>
    <p:cSldViewPr snapToGrid="0" snapToObjects="1">
      <p:cViewPr varScale="1">
        <p:scale>
          <a:sx n="86" d="100"/>
          <a:sy n="86" d="100"/>
        </p:scale>
        <p:origin x="101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13834" y="6267451"/>
            <a:ext cx="1539909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b="1" noProof="0" dirty="0">
                <a:solidFill>
                  <a:srgbClr val="000000"/>
                </a:solidFill>
                <a:latin typeface="Arial"/>
                <a:cs typeface="Arial"/>
              </a:rPr>
              <a:t>www.observit.com</a:t>
            </a:r>
          </a:p>
        </p:txBody>
      </p:sp>
      <p:sp>
        <p:nvSpPr>
          <p:cNvPr id="7" name="Trapezoid 6"/>
          <p:cNvSpPr/>
          <p:nvPr/>
        </p:nvSpPr>
        <p:spPr bwMode="auto">
          <a:xfrm rot="8100000">
            <a:off x="9958920" y="5681136"/>
            <a:ext cx="2980267" cy="850901"/>
          </a:xfrm>
          <a:custGeom>
            <a:avLst/>
            <a:gdLst>
              <a:gd name="connsiteX0" fmla="*/ 0 w 2235200"/>
              <a:gd name="connsiteY0" fmla="*/ 638175 h 638175"/>
              <a:gd name="connsiteX1" fmla="*/ 641398 w 2235200"/>
              <a:gd name="connsiteY1" fmla="*/ 0 h 638175"/>
              <a:gd name="connsiteX2" fmla="*/ 1593802 w 2235200"/>
              <a:gd name="connsiteY2" fmla="*/ 0 h 638175"/>
              <a:gd name="connsiteX3" fmla="*/ 2235200 w 2235200"/>
              <a:gd name="connsiteY3" fmla="*/ 638175 h 638175"/>
              <a:gd name="connsiteX4" fmla="*/ 0 w 2235200"/>
              <a:gd name="connsiteY4" fmla="*/ 638175 h 638175"/>
              <a:gd name="connsiteX0" fmla="*/ 0 w 2235200"/>
              <a:gd name="connsiteY0" fmla="*/ 638175 h 638175"/>
              <a:gd name="connsiteX1" fmla="*/ 641398 w 2235200"/>
              <a:gd name="connsiteY1" fmla="*/ 0 h 638175"/>
              <a:gd name="connsiteX2" fmla="*/ 1593802 w 2235200"/>
              <a:gd name="connsiteY2" fmla="*/ 0 h 638175"/>
              <a:gd name="connsiteX3" fmla="*/ 2235200 w 2235200"/>
              <a:gd name="connsiteY3" fmla="*/ 638175 h 638175"/>
              <a:gd name="connsiteX4" fmla="*/ 0 w 2235200"/>
              <a:gd name="connsiteY4" fmla="*/ 638175 h 638175"/>
              <a:gd name="connsiteX0" fmla="*/ 0 w 2235200"/>
              <a:gd name="connsiteY0" fmla="*/ 650076 h 650076"/>
              <a:gd name="connsiteX1" fmla="*/ 641398 w 2235200"/>
              <a:gd name="connsiteY1" fmla="*/ 11901 h 650076"/>
              <a:gd name="connsiteX2" fmla="*/ 1605702 w 2235200"/>
              <a:gd name="connsiteY2" fmla="*/ 0 h 650076"/>
              <a:gd name="connsiteX3" fmla="*/ 2235200 w 2235200"/>
              <a:gd name="connsiteY3" fmla="*/ 650076 h 650076"/>
              <a:gd name="connsiteX4" fmla="*/ 0 w 2235200"/>
              <a:gd name="connsiteY4" fmla="*/ 650076 h 650076"/>
              <a:gd name="connsiteX0" fmla="*/ 0 w 2235200"/>
              <a:gd name="connsiteY0" fmla="*/ 638176 h 638176"/>
              <a:gd name="connsiteX1" fmla="*/ 641398 w 2235200"/>
              <a:gd name="connsiteY1" fmla="*/ 1 h 638176"/>
              <a:gd name="connsiteX2" fmla="*/ 1593802 w 2235200"/>
              <a:gd name="connsiteY2" fmla="*/ 0 h 638176"/>
              <a:gd name="connsiteX3" fmla="*/ 2235200 w 2235200"/>
              <a:gd name="connsiteY3" fmla="*/ 638176 h 638176"/>
              <a:gd name="connsiteX4" fmla="*/ 0 w 2235200"/>
              <a:gd name="connsiteY4" fmla="*/ 638176 h 63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5200" h="638176">
                <a:moveTo>
                  <a:pt x="0" y="638176"/>
                </a:moveTo>
                <a:lnTo>
                  <a:pt x="641398" y="1"/>
                </a:lnTo>
                <a:lnTo>
                  <a:pt x="1593802" y="0"/>
                </a:lnTo>
                <a:lnTo>
                  <a:pt x="2235200" y="638176"/>
                </a:lnTo>
                <a:lnTo>
                  <a:pt x="0" y="638176"/>
                </a:lnTo>
                <a:close/>
              </a:path>
            </a:pathLst>
          </a:custGeom>
          <a:solidFill>
            <a:srgbClr val="FFCC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endParaRPr lang="en-US" sz="3200"/>
          </a:p>
        </p:txBody>
      </p:sp>
      <p:sp>
        <p:nvSpPr>
          <p:cNvPr id="8" name="Trapezoid 7"/>
          <p:cNvSpPr/>
          <p:nvPr/>
        </p:nvSpPr>
        <p:spPr bwMode="auto">
          <a:xfrm rot="8100000">
            <a:off x="8445255" y="5051711"/>
            <a:ext cx="4762500" cy="856189"/>
          </a:xfrm>
          <a:custGeom>
            <a:avLst/>
            <a:gdLst>
              <a:gd name="connsiteX0" fmla="*/ 0 w 3571875"/>
              <a:gd name="connsiteY0" fmla="*/ 638175 h 638175"/>
              <a:gd name="connsiteX1" fmla="*/ 641398 w 3571875"/>
              <a:gd name="connsiteY1" fmla="*/ 0 h 638175"/>
              <a:gd name="connsiteX2" fmla="*/ 2930477 w 3571875"/>
              <a:gd name="connsiteY2" fmla="*/ 0 h 638175"/>
              <a:gd name="connsiteX3" fmla="*/ 3571875 w 3571875"/>
              <a:gd name="connsiteY3" fmla="*/ 638175 h 638175"/>
              <a:gd name="connsiteX4" fmla="*/ 0 w 3571875"/>
              <a:gd name="connsiteY4" fmla="*/ 638175 h 638175"/>
              <a:gd name="connsiteX0" fmla="*/ 0 w 3571875"/>
              <a:gd name="connsiteY0" fmla="*/ 646109 h 646109"/>
              <a:gd name="connsiteX1" fmla="*/ 641398 w 3571875"/>
              <a:gd name="connsiteY1" fmla="*/ 7934 h 646109"/>
              <a:gd name="connsiteX2" fmla="*/ 2938411 w 3571875"/>
              <a:gd name="connsiteY2" fmla="*/ 0 h 646109"/>
              <a:gd name="connsiteX3" fmla="*/ 3571875 w 3571875"/>
              <a:gd name="connsiteY3" fmla="*/ 646109 h 646109"/>
              <a:gd name="connsiteX4" fmla="*/ 0 w 3571875"/>
              <a:gd name="connsiteY4" fmla="*/ 646109 h 646109"/>
              <a:gd name="connsiteX0" fmla="*/ 0 w 3571875"/>
              <a:gd name="connsiteY0" fmla="*/ 642142 h 642142"/>
              <a:gd name="connsiteX1" fmla="*/ 641398 w 3571875"/>
              <a:gd name="connsiteY1" fmla="*/ 3967 h 642142"/>
              <a:gd name="connsiteX2" fmla="*/ 2934444 w 3571875"/>
              <a:gd name="connsiteY2" fmla="*/ 0 h 642142"/>
              <a:gd name="connsiteX3" fmla="*/ 3571875 w 3571875"/>
              <a:gd name="connsiteY3" fmla="*/ 642142 h 642142"/>
              <a:gd name="connsiteX4" fmla="*/ 0 w 3571875"/>
              <a:gd name="connsiteY4" fmla="*/ 642142 h 642142"/>
              <a:gd name="connsiteX0" fmla="*/ 0 w 3571875"/>
              <a:gd name="connsiteY0" fmla="*/ 642142 h 642142"/>
              <a:gd name="connsiteX1" fmla="*/ 641398 w 3571875"/>
              <a:gd name="connsiteY1" fmla="*/ 3967 h 642142"/>
              <a:gd name="connsiteX2" fmla="*/ 2934444 w 3571875"/>
              <a:gd name="connsiteY2" fmla="*/ 0 h 642142"/>
              <a:gd name="connsiteX3" fmla="*/ 3571875 w 3571875"/>
              <a:gd name="connsiteY3" fmla="*/ 642142 h 642142"/>
              <a:gd name="connsiteX4" fmla="*/ 0 w 3571875"/>
              <a:gd name="connsiteY4" fmla="*/ 642142 h 64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5" h="642142">
                <a:moveTo>
                  <a:pt x="0" y="642142"/>
                </a:moveTo>
                <a:lnTo>
                  <a:pt x="641398" y="3967"/>
                </a:lnTo>
                <a:lnTo>
                  <a:pt x="2934444" y="0"/>
                </a:lnTo>
                <a:lnTo>
                  <a:pt x="3571875" y="642142"/>
                </a:lnTo>
                <a:lnTo>
                  <a:pt x="0" y="642142"/>
                </a:lnTo>
                <a:close/>
              </a:path>
            </a:pathLst>
          </a:custGeom>
          <a:solidFill>
            <a:srgbClr val="D8CFC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endParaRPr lang="en-US" sz="3200"/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15219" y="1602116"/>
            <a:ext cx="9442676" cy="4152264"/>
          </a:xfrm>
          <a:prstGeom prst="rect">
            <a:avLst/>
          </a:prstGeom>
        </p:spPr>
        <p:txBody>
          <a:bodyPr/>
          <a:lstStyle>
            <a:lvl1pPr algn="l">
              <a:lnSpc>
                <a:spcPts val="7706"/>
              </a:lnSpc>
              <a:spcBef>
                <a:spcPct val="30000"/>
              </a:spcBef>
              <a:spcAft>
                <a:spcPct val="30000"/>
              </a:spcAft>
              <a:defRPr sz="7200" spc="0">
                <a:solidFill>
                  <a:srgbClr val="588ED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55706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15217" y="4803021"/>
            <a:ext cx="8534400" cy="457200"/>
          </a:xfrm>
        </p:spPr>
        <p:txBody>
          <a:bodyPr/>
          <a:lstStyle>
            <a:lvl1pPr marL="0" indent="0" algn="l">
              <a:spcBef>
                <a:spcPct val="30000"/>
              </a:spcBef>
              <a:spcAft>
                <a:spcPct val="30000"/>
              </a:spcAft>
              <a:buFontTx/>
              <a:buNone/>
              <a:defRPr sz="2133" b="1">
                <a:solidFill>
                  <a:srgbClr val="7B6E60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10" name="Trapezoid 6"/>
          <p:cNvSpPr/>
          <p:nvPr/>
        </p:nvSpPr>
        <p:spPr bwMode="auto">
          <a:xfrm rot="8100000">
            <a:off x="9958920" y="5681136"/>
            <a:ext cx="2980267" cy="850901"/>
          </a:xfrm>
          <a:custGeom>
            <a:avLst/>
            <a:gdLst>
              <a:gd name="connsiteX0" fmla="*/ 0 w 2235200"/>
              <a:gd name="connsiteY0" fmla="*/ 638175 h 638175"/>
              <a:gd name="connsiteX1" fmla="*/ 641398 w 2235200"/>
              <a:gd name="connsiteY1" fmla="*/ 0 h 638175"/>
              <a:gd name="connsiteX2" fmla="*/ 1593802 w 2235200"/>
              <a:gd name="connsiteY2" fmla="*/ 0 h 638175"/>
              <a:gd name="connsiteX3" fmla="*/ 2235200 w 2235200"/>
              <a:gd name="connsiteY3" fmla="*/ 638175 h 638175"/>
              <a:gd name="connsiteX4" fmla="*/ 0 w 2235200"/>
              <a:gd name="connsiteY4" fmla="*/ 638175 h 638175"/>
              <a:gd name="connsiteX0" fmla="*/ 0 w 2235200"/>
              <a:gd name="connsiteY0" fmla="*/ 638175 h 638175"/>
              <a:gd name="connsiteX1" fmla="*/ 641398 w 2235200"/>
              <a:gd name="connsiteY1" fmla="*/ 0 h 638175"/>
              <a:gd name="connsiteX2" fmla="*/ 1593802 w 2235200"/>
              <a:gd name="connsiteY2" fmla="*/ 0 h 638175"/>
              <a:gd name="connsiteX3" fmla="*/ 2235200 w 2235200"/>
              <a:gd name="connsiteY3" fmla="*/ 638175 h 638175"/>
              <a:gd name="connsiteX4" fmla="*/ 0 w 2235200"/>
              <a:gd name="connsiteY4" fmla="*/ 638175 h 638175"/>
              <a:gd name="connsiteX0" fmla="*/ 0 w 2235200"/>
              <a:gd name="connsiteY0" fmla="*/ 650076 h 650076"/>
              <a:gd name="connsiteX1" fmla="*/ 641398 w 2235200"/>
              <a:gd name="connsiteY1" fmla="*/ 11901 h 650076"/>
              <a:gd name="connsiteX2" fmla="*/ 1605702 w 2235200"/>
              <a:gd name="connsiteY2" fmla="*/ 0 h 650076"/>
              <a:gd name="connsiteX3" fmla="*/ 2235200 w 2235200"/>
              <a:gd name="connsiteY3" fmla="*/ 650076 h 650076"/>
              <a:gd name="connsiteX4" fmla="*/ 0 w 2235200"/>
              <a:gd name="connsiteY4" fmla="*/ 650076 h 650076"/>
              <a:gd name="connsiteX0" fmla="*/ 0 w 2235200"/>
              <a:gd name="connsiteY0" fmla="*/ 638176 h 638176"/>
              <a:gd name="connsiteX1" fmla="*/ 641398 w 2235200"/>
              <a:gd name="connsiteY1" fmla="*/ 1 h 638176"/>
              <a:gd name="connsiteX2" fmla="*/ 1593802 w 2235200"/>
              <a:gd name="connsiteY2" fmla="*/ 0 h 638176"/>
              <a:gd name="connsiteX3" fmla="*/ 2235200 w 2235200"/>
              <a:gd name="connsiteY3" fmla="*/ 638176 h 638176"/>
              <a:gd name="connsiteX4" fmla="*/ 0 w 2235200"/>
              <a:gd name="connsiteY4" fmla="*/ 638176 h 63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5200" h="638176">
                <a:moveTo>
                  <a:pt x="0" y="638176"/>
                </a:moveTo>
                <a:lnTo>
                  <a:pt x="641398" y="1"/>
                </a:lnTo>
                <a:lnTo>
                  <a:pt x="1593802" y="0"/>
                </a:lnTo>
                <a:lnTo>
                  <a:pt x="2235200" y="638176"/>
                </a:lnTo>
                <a:lnTo>
                  <a:pt x="0" y="638176"/>
                </a:lnTo>
                <a:close/>
              </a:path>
            </a:pathLst>
          </a:custGeom>
          <a:solidFill>
            <a:srgbClr val="FFCC3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endParaRPr lang="en-US" sz="3200"/>
          </a:p>
        </p:txBody>
      </p:sp>
      <p:sp>
        <p:nvSpPr>
          <p:cNvPr id="11" name="Trapezoid 7"/>
          <p:cNvSpPr/>
          <p:nvPr/>
        </p:nvSpPr>
        <p:spPr bwMode="auto">
          <a:xfrm rot="8100000">
            <a:off x="8445255" y="5051711"/>
            <a:ext cx="4762500" cy="856189"/>
          </a:xfrm>
          <a:custGeom>
            <a:avLst/>
            <a:gdLst>
              <a:gd name="connsiteX0" fmla="*/ 0 w 3571875"/>
              <a:gd name="connsiteY0" fmla="*/ 638175 h 638175"/>
              <a:gd name="connsiteX1" fmla="*/ 641398 w 3571875"/>
              <a:gd name="connsiteY1" fmla="*/ 0 h 638175"/>
              <a:gd name="connsiteX2" fmla="*/ 2930477 w 3571875"/>
              <a:gd name="connsiteY2" fmla="*/ 0 h 638175"/>
              <a:gd name="connsiteX3" fmla="*/ 3571875 w 3571875"/>
              <a:gd name="connsiteY3" fmla="*/ 638175 h 638175"/>
              <a:gd name="connsiteX4" fmla="*/ 0 w 3571875"/>
              <a:gd name="connsiteY4" fmla="*/ 638175 h 638175"/>
              <a:gd name="connsiteX0" fmla="*/ 0 w 3571875"/>
              <a:gd name="connsiteY0" fmla="*/ 646109 h 646109"/>
              <a:gd name="connsiteX1" fmla="*/ 641398 w 3571875"/>
              <a:gd name="connsiteY1" fmla="*/ 7934 h 646109"/>
              <a:gd name="connsiteX2" fmla="*/ 2938411 w 3571875"/>
              <a:gd name="connsiteY2" fmla="*/ 0 h 646109"/>
              <a:gd name="connsiteX3" fmla="*/ 3571875 w 3571875"/>
              <a:gd name="connsiteY3" fmla="*/ 646109 h 646109"/>
              <a:gd name="connsiteX4" fmla="*/ 0 w 3571875"/>
              <a:gd name="connsiteY4" fmla="*/ 646109 h 646109"/>
              <a:gd name="connsiteX0" fmla="*/ 0 w 3571875"/>
              <a:gd name="connsiteY0" fmla="*/ 642142 h 642142"/>
              <a:gd name="connsiteX1" fmla="*/ 641398 w 3571875"/>
              <a:gd name="connsiteY1" fmla="*/ 3967 h 642142"/>
              <a:gd name="connsiteX2" fmla="*/ 2934444 w 3571875"/>
              <a:gd name="connsiteY2" fmla="*/ 0 h 642142"/>
              <a:gd name="connsiteX3" fmla="*/ 3571875 w 3571875"/>
              <a:gd name="connsiteY3" fmla="*/ 642142 h 642142"/>
              <a:gd name="connsiteX4" fmla="*/ 0 w 3571875"/>
              <a:gd name="connsiteY4" fmla="*/ 642142 h 642142"/>
              <a:gd name="connsiteX0" fmla="*/ 0 w 3571875"/>
              <a:gd name="connsiteY0" fmla="*/ 642142 h 642142"/>
              <a:gd name="connsiteX1" fmla="*/ 641398 w 3571875"/>
              <a:gd name="connsiteY1" fmla="*/ 3967 h 642142"/>
              <a:gd name="connsiteX2" fmla="*/ 2934444 w 3571875"/>
              <a:gd name="connsiteY2" fmla="*/ 0 h 642142"/>
              <a:gd name="connsiteX3" fmla="*/ 3571875 w 3571875"/>
              <a:gd name="connsiteY3" fmla="*/ 642142 h 642142"/>
              <a:gd name="connsiteX4" fmla="*/ 0 w 3571875"/>
              <a:gd name="connsiteY4" fmla="*/ 642142 h 64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5" h="642142">
                <a:moveTo>
                  <a:pt x="0" y="642142"/>
                </a:moveTo>
                <a:lnTo>
                  <a:pt x="641398" y="3967"/>
                </a:lnTo>
                <a:lnTo>
                  <a:pt x="2934444" y="0"/>
                </a:lnTo>
                <a:lnTo>
                  <a:pt x="3571875" y="642142"/>
                </a:lnTo>
                <a:lnTo>
                  <a:pt x="0" y="642142"/>
                </a:lnTo>
                <a:close/>
              </a:path>
            </a:pathLst>
          </a:custGeom>
          <a:solidFill>
            <a:srgbClr val="D8CFC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endParaRPr lang="en-US" sz="3200"/>
          </a:p>
        </p:txBody>
      </p:sp>
      <p:sp>
        <p:nvSpPr>
          <p:cNvPr id="13" name="Trapezoid 6"/>
          <p:cNvSpPr/>
          <p:nvPr/>
        </p:nvSpPr>
        <p:spPr bwMode="auto">
          <a:xfrm rot="8100000">
            <a:off x="9958920" y="5681136"/>
            <a:ext cx="2980267" cy="850901"/>
          </a:xfrm>
          <a:custGeom>
            <a:avLst/>
            <a:gdLst>
              <a:gd name="connsiteX0" fmla="*/ 0 w 2235200"/>
              <a:gd name="connsiteY0" fmla="*/ 638175 h 638175"/>
              <a:gd name="connsiteX1" fmla="*/ 641398 w 2235200"/>
              <a:gd name="connsiteY1" fmla="*/ 0 h 638175"/>
              <a:gd name="connsiteX2" fmla="*/ 1593802 w 2235200"/>
              <a:gd name="connsiteY2" fmla="*/ 0 h 638175"/>
              <a:gd name="connsiteX3" fmla="*/ 2235200 w 2235200"/>
              <a:gd name="connsiteY3" fmla="*/ 638175 h 638175"/>
              <a:gd name="connsiteX4" fmla="*/ 0 w 2235200"/>
              <a:gd name="connsiteY4" fmla="*/ 638175 h 638175"/>
              <a:gd name="connsiteX0" fmla="*/ 0 w 2235200"/>
              <a:gd name="connsiteY0" fmla="*/ 638175 h 638175"/>
              <a:gd name="connsiteX1" fmla="*/ 641398 w 2235200"/>
              <a:gd name="connsiteY1" fmla="*/ 0 h 638175"/>
              <a:gd name="connsiteX2" fmla="*/ 1593802 w 2235200"/>
              <a:gd name="connsiteY2" fmla="*/ 0 h 638175"/>
              <a:gd name="connsiteX3" fmla="*/ 2235200 w 2235200"/>
              <a:gd name="connsiteY3" fmla="*/ 638175 h 638175"/>
              <a:gd name="connsiteX4" fmla="*/ 0 w 2235200"/>
              <a:gd name="connsiteY4" fmla="*/ 638175 h 638175"/>
              <a:gd name="connsiteX0" fmla="*/ 0 w 2235200"/>
              <a:gd name="connsiteY0" fmla="*/ 650076 h 650076"/>
              <a:gd name="connsiteX1" fmla="*/ 641398 w 2235200"/>
              <a:gd name="connsiteY1" fmla="*/ 11901 h 650076"/>
              <a:gd name="connsiteX2" fmla="*/ 1605702 w 2235200"/>
              <a:gd name="connsiteY2" fmla="*/ 0 h 650076"/>
              <a:gd name="connsiteX3" fmla="*/ 2235200 w 2235200"/>
              <a:gd name="connsiteY3" fmla="*/ 650076 h 650076"/>
              <a:gd name="connsiteX4" fmla="*/ 0 w 2235200"/>
              <a:gd name="connsiteY4" fmla="*/ 650076 h 650076"/>
              <a:gd name="connsiteX0" fmla="*/ 0 w 2235200"/>
              <a:gd name="connsiteY0" fmla="*/ 638176 h 638176"/>
              <a:gd name="connsiteX1" fmla="*/ 641398 w 2235200"/>
              <a:gd name="connsiteY1" fmla="*/ 1 h 638176"/>
              <a:gd name="connsiteX2" fmla="*/ 1593802 w 2235200"/>
              <a:gd name="connsiteY2" fmla="*/ 0 h 638176"/>
              <a:gd name="connsiteX3" fmla="*/ 2235200 w 2235200"/>
              <a:gd name="connsiteY3" fmla="*/ 638176 h 638176"/>
              <a:gd name="connsiteX4" fmla="*/ 0 w 2235200"/>
              <a:gd name="connsiteY4" fmla="*/ 638176 h 63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5200" h="638176">
                <a:moveTo>
                  <a:pt x="0" y="638176"/>
                </a:moveTo>
                <a:lnTo>
                  <a:pt x="641398" y="1"/>
                </a:lnTo>
                <a:lnTo>
                  <a:pt x="1593802" y="0"/>
                </a:lnTo>
                <a:lnTo>
                  <a:pt x="2235200" y="638176"/>
                </a:lnTo>
                <a:lnTo>
                  <a:pt x="0" y="638176"/>
                </a:lnTo>
                <a:close/>
              </a:path>
            </a:pathLst>
          </a:custGeom>
          <a:solidFill>
            <a:srgbClr val="588E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endParaRPr lang="en-US" sz="3200" dirty="0"/>
          </a:p>
        </p:txBody>
      </p:sp>
      <p:sp>
        <p:nvSpPr>
          <p:cNvPr id="14" name="Trapezoid 7"/>
          <p:cNvSpPr/>
          <p:nvPr/>
        </p:nvSpPr>
        <p:spPr bwMode="auto">
          <a:xfrm rot="8100000">
            <a:off x="8445255" y="5051711"/>
            <a:ext cx="4762500" cy="856189"/>
          </a:xfrm>
          <a:custGeom>
            <a:avLst/>
            <a:gdLst>
              <a:gd name="connsiteX0" fmla="*/ 0 w 3571875"/>
              <a:gd name="connsiteY0" fmla="*/ 638175 h 638175"/>
              <a:gd name="connsiteX1" fmla="*/ 641398 w 3571875"/>
              <a:gd name="connsiteY1" fmla="*/ 0 h 638175"/>
              <a:gd name="connsiteX2" fmla="*/ 2930477 w 3571875"/>
              <a:gd name="connsiteY2" fmla="*/ 0 h 638175"/>
              <a:gd name="connsiteX3" fmla="*/ 3571875 w 3571875"/>
              <a:gd name="connsiteY3" fmla="*/ 638175 h 638175"/>
              <a:gd name="connsiteX4" fmla="*/ 0 w 3571875"/>
              <a:gd name="connsiteY4" fmla="*/ 638175 h 638175"/>
              <a:gd name="connsiteX0" fmla="*/ 0 w 3571875"/>
              <a:gd name="connsiteY0" fmla="*/ 646109 h 646109"/>
              <a:gd name="connsiteX1" fmla="*/ 641398 w 3571875"/>
              <a:gd name="connsiteY1" fmla="*/ 7934 h 646109"/>
              <a:gd name="connsiteX2" fmla="*/ 2938411 w 3571875"/>
              <a:gd name="connsiteY2" fmla="*/ 0 h 646109"/>
              <a:gd name="connsiteX3" fmla="*/ 3571875 w 3571875"/>
              <a:gd name="connsiteY3" fmla="*/ 646109 h 646109"/>
              <a:gd name="connsiteX4" fmla="*/ 0 w 3571875"/>
              <a:gd name="connsiteY4" fmla="*/ 646109 h 646109"/>
              <a:gd name="connsiteX0" fmla="*/ 0 w 3571875"/>
              <a:gd name="connsiteY0" fmla="*/ 642142 h 642142"/>
              <a:gd name="connsiteX1" fmla="*/ 641398 w 3571875"/>
              <a:gd name="connsiteY1" fmla="*/ 3967 h 642142"/>
              <a:gd name="connsiteX2" fmla="*/ 2934444 w 3571875"/>
              <a:gd name="connsiteY2" fmla="*/ 0 h 642142"/>
              <a:gd name="connsiteX3" fmla="*/ 3571875 w 3571875"/>
              <a:gd name="connsiteY3" fmla="*/ 642142 h 642142"/>
              <a:gd name="connsiteX4" fmla="*/ 0 w 3571875"/>
              <a:gd name="connsiteY4" fmla="*/ 642142 h 642142"/>
              <a:gd name="connsiteX0" fmla="*/ 0 w 3571875"/>
              <a:gd name="connsiteY0" fmla="*/ 642142 h 642142"/>
              <a:gd name="connsiteX1" fmla="*/ 641398 w 3571875"/>
              <a:gd name="connsiteY1" fmla="*/ 3967 h 642142"/>
              <a:gd name="connsiteX2" fmla="*/ 2934444 w 3571875"/>
              <a:gd name="connsiteY2" fmla="*/ 0 h 642142"/>
              <a:gd name="connsiteX3" fmla="*/ 3571875 w 3571875"/>
              <a:gd name="connsiteY3" fmla="*/ 642142 h 642142"/>
              <a:gd name="connsiteX4" fmla="*/ 0 w 3571875"/>
              <a:gd name="connsiteY4" fmla="*/ 642142 h 64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1875" h="642142">
                <a:moveTo>
                  <a:pt x="0" y="642142"/>
                </a:moveTo>
                <a:lnTo>
                  <a:pt x="641398" y="3967"/>
                </a:lnTo>
                <a:lnTo>
                  <a:pt x="2934444" y="0"/>
                </a:lnTo>
                <a:lnTo>
                  <a:pt x="3571875" y="642142"/>
                </a:lnTo>
                <a:lnTo>
                  <a:pt x="0" y="642142"/>
                </a:lnTo>
                <a:close/>
              </a:path>
            </a:pathLst>
          </a:custGeom>
          <a:solidFill>
            <a:srgbClr val="D8CFC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/>
            <a:endParaRPr lang="en-US" sz="3200"/>
          </a:p>
        </p:txBody>
      </p:sp>
      <p:sp>
        <p:nvSpPr>
          <p:cNvPr id="15" name="Date Placeholder 2"/>
          <p:cNvSpPr>
            <a:spLocks noGrp="1"/>
          </p:cNvSpPr>
          <p:nvPr>
            <p:ph type="dt" sz="quarter" idx="2"/>
          </p:nvPr>
        </p:nvSpPr>
        <p:spPr bwMode="auto">
          <a:xfrm>
            <a:off x="613833" y="1137710"/>
            <a:ext cx="2844800" cy="36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990550" indent="-380981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523925" indent="-304784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2133493" indent="-304784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743062" indent="-304784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3352632" indent="-30478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962202" indent="-30478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4571772" indent="-30478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5181341" indent="-30478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4A9974B-8404-774D-8D96-537D6E89B978}" type="datetimeFigureOut">
              <a:rPr lang="en-SE" smtClean="0"/>
              <a:t>11/12/2021</a:t>
            </a:fld>
            <a:endParaRPr lang="en-SE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2D0DCBA2-D866-4BE0-8094-569DF80C6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764" y="118872"/>
            <a:ext cx="2205481" cy="46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21383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40444" y="386998"/>
            <a:ext cx="11035541" cy="485775"/>
          </a:xfrm>
          <a:prstGeom prst="rect">
            <a:avLst/>
          </a:prstGeom>
        </p:spPr>
        <p:txBody>
          <a:bodyPr/>
          <a:lstStyle>
            <a:lvl1pPr>
              <a:defRPr sz="2667"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9737" y="1314451"/>
            <a:ext cx="5151967" cy="4495800"/>
          </a:xfrm>
        </p:spPr>
        <p:txBody>
          <a:bodyPr>
            <a:normAutofit/>
          </a:bodyPr>
          <a:lstStyle>
            <a:lvl1pPr>
              <a:buClrTx/>
              <a:defRPr sz="2133"/>
            </a:lvl1pPr>
            <a:lvl2pPr>
              <a:buClrTx/>
              <a:defRPr sz="1867"/>
            </a:lvl2pPr>
            <a:lvl3pPr>
              <a:buClrTx/>
              <a:defRPr sz="1867"/>
            </a:lvl3pPr>
            <a:lvl4pPr>
              <a:buClrTx/>
              <a:defRPr sz="1600"/>
            </a:lvl4pPr>
            <a:lvl5pPr>
              <a:buClrTx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903" y="1314451"/>
            <a:ext cx="5154084" cy="4495800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51990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63FA51D-002B-469F-B453-23A95D1C3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7AD24D-006A-41A3-901B-8272F6EB3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09705BB-4384-46D3-B710-11F1DFB2C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1549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7"/>
            <a:ext cx="10515600" cy="4919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75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4481" y="273631"/>
            <a:ext cx="10055040" cy="5985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577252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14600" y="196096"/>
            <a:ext cx="10962800" cy="699123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6259000" y="2558767"/>
            <a:ext cx="53332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1364721" y="626083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1161D5B7-BB5F-114B-BED4-4E9F4F8D720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812204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29200" y="984967"/>
            <a:ext cx="109628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629200" y="2558767"/>
            <a:ext cx="109628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472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4919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58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9AC1B-9963-4B47-B5DD-8CFD1C458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914FF-9793-4A47-A39B-C2A207DE6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974B-8404-774D-8D96-537D6E89B978}" type="datetimeFigureOut">
              <a:rPr lang="en-SE" smtClean="0"/>
              <a:t>11/12/2021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20ED8-554A-394D-975A-EB374B02A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1EC41-0381-9048-BCF9-68A1841C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1D5B7-BB5F-114B-BED4-4E9F4F8D720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3171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13834" y="6267451"/>
            <a:ext cx="1539909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b="1" noProof="0" dirty="0">
                <a:solidFill>
                  <a:srgbClr val="000000"/>
                </a:solidFill>
                <a:latin typeface="Arial"/>
                <a:cs typeface="Arial"/>
              </a:rPr>
              <a:t>www.observit.com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551707" y="1222975"/>
            <a:ext cx="9442676" cy="4152264"/>
          </a:xfrm>
          <a:prstGeom prst="rect">
            <a:avLst/>
          </a:prstGeom>
        </p:spPr>
        <p:txBody>
          <a:bodyPr/>
          <a:lstStyle>
            <a:lvl1pPr algn="l">
              <a:lnSpc>
                <a:spcPts val="7706"/>
              </a:lnSpc>
              <a:spcBef>
                <a:spcPct val="30000"/>
              </a:spcBef>
              <a:spcAft>
                <a:spcPct val="30000"/>
              </a:spcAft>
              <a:defRPr sz="7200" spc="0">
                <a:solidFill>
                  <a:srgbClr val="588ED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55706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551707" y="5418896"/>
            <a:ext cx="8534400" cy="457200"/>
          </a:xfrm>
        </p:spPr>
        <p:txBody>
          <a:bodyPr/>
          <a:lstStyle>
            <a:lvl1pPr marL="0" indent="0" algn="l">
              <a:spcBef>
                <a:spcPct val="30000"/>
              </a:spcBef>
              <a:spcAft>
                <a:spcPct val="30000"/>
              </a:spcAft>
              <a:buFontTx/>
              <a:buNone/>
              <a:defRPr sz="2133" b="1">
                <a:solidFill>
                  <a:srgbClr val="7B6E60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15" name="Date Placeholder 2"/>
          <p:cNvSpPr>
            <a:spLocks noGrp="1"/>
          </p:cNvSpPr>
          <p:nvPr>
            <p:ph type="dt" sz="quarter" idx="2"/>
          </p:nvPr>
        </p:nvSpPr>
        <p:spPr bwMode="auto">
          <a:xfrm>
            <a:off x="613833" y="1137710"/>
            <a:ext cx="2844800" cy="36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990550" indent="-380981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523925" indent="-304784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2133493" indent="-304784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743062" indent="-304784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3352632" indent="-30478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962202" indent="-30478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4571772" indent="-30478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5181341" indent="-304784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4A9974B-8404-774D-8D96-537D6E89B978}" type="datetimeFigureOut">
              <a:rPr lang="en-SE" smtClean="0"/>
              <a:t>11/12/2021</a:t>
            </a:fld>
            <a:endParaRPr lang="en-SE"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2D0DCBA2-D866-4BE0-8094-569DF80C6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764" y="118872"/>
            <a:ext cx="2205481" cy="469325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2D5C6F3D-9578-4E67-AA6D-30DD472BE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84279" cy="685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74423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341254" y="1425493"/>
            <a:ext cx="3922953" cy="2664424"/>
          </a:xfrm>
        </p:spPr>
        <p:txBody>
          <a:bodyPr/>
          <a:lstStyle>
            <a:lvl1pPr marL="0" indent="0" algn="l">
              <a:spcBef>
                <a:spcPct val="30000"/>
              </a:spcBef>
              <a:spcAft>
                <a:spcPct val="30000"/>
              </a:spcAft>
              <a:buFontTx/>
              <a:buNone/>
              <a:defRPr sz="2400" b="1">
                <a:latin typeface="Arial"/>
                <a:cs typeface="Arial"/>
              </a:defRPr>
            </a:lvl1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750A0E56-72DE-44CF-B6AF-08B434D141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30" y="140356"/>
            <a:ext cx="2205481" cy="469325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48C7F719-1FD1-4BE4-8ED9-8BB9181A3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71"/>
            <a:ext cx="4987636" cy="672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39173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with imag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733" y="1314451"/>
            <a:ext cx="6652480" cy="4495800"/>
          </a:xfrm>
        </p:spPr>
        <p:txBody>
          <a:bodyPr>
            <a:normAutofit/>
          </a:bodyPr>
          <a:lstStyle>
            <a:lvl1pPr marL="342891" indent="-342891">
              <a:buClrTx/>
              <a:buFont typeface="Wingdings" panose="05000000000000000000" pitchFamily="2" charset="2"/>
              <a:buChar char="v"/>
              <a:defRPr sz="2400" baseline="0">
                <a:latin typeface="Arial"/>
                <a:cs typeface="Arial"/>
              </a:defRPr>
            </a:lvl1pPr>
            <a:lvl2pPr>
              <a:buClrTx/>
              <a:defRPr sz="2133" baseline="0">
                <a:latin typeface="Arial"/>
                <a:cs typeface="Arial"/>
              </a:defRPr>
            </a:lvl2pPr>
            <a:lvl3pPr>
              <a:buClrTx/>
              <a:defRPr sz="2133" baseline="0">
                <a:latin typeface="Arial"/>
                <a:cs typeface="Arial"/>
              </a:defRPr>
            </a:lvl3pPr>
            <a:lvl4pPr>
              <a:buClrTx/>
              <a:defRPr sz="1867" baseline="0">
                <a:latin typeface="Arial"/>
                <a:cs typeface="Arial"/>
              </a:defRPr>
            </a:lvl4pPr>
            <a:lvl5pPr>
              <a:buClrTx/>
              <a:defRPr sz="1867" baseline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0455" y="389290"/>
            <a:ext cx="11035541" cy="485775"/>
          </a:xfrm>
          <a:prstGeom prst="rect">
            <a:avLst/>
          </a:prstGeom>
        </p:spPr>
        <p:txBody>
          <a:bodyPr/>
          <a:lstStyle>
            <a:lvl1pPr>
              <a:defRPr sz="2667"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169069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Tx/>
              <a:defRPr sz="2400" baseline="0"/>
            </a:lvl1pPr>
            <a:lvl2pPr>
              <a:buClrTx/>
              <a:defRPr sz="2133" baseline="0"/>
            </a:lvl2pPr>
            <a:lvl3pPr>
              <a:buClrTx/>
              <a:defRPr sz="2133" baseline="0"/>
            </a:lvl3pPr>
            <a:lvl4pPr>
              <a:buClrTx/>
              <a:defRPr sz="1867" baseline="0"/>
            </a:lvl4pPr>
            <a:lvl5pPr>
              <a:buClrTx/>
              <a:defRPr sz="1867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4984" y="386998"/>
            <a:ext cx="11035541" cy="485775"/>
          </a:xfrm>
          <a:prstGeom prst="rect">
            <a:avLst/>
          </a:prstGeom>
        </p:spPr>
        <p:txBody>
          <a:bodyPr/>
          <a:lstStyle>
            <a:lvl1pPr>
              <a:defRPr sz="2667"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55571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40444" y="386998"/>
            <a:ext cx="11035541" cy="485775"/>
          </a:xfrm>
          <a:prstGeom prst="rect">
            <a:avLst/>
          </a:prstGeom>
        </p:spPr>
        <p:txBody>
          <a:bodyPr/>
          <a:lstStyle>
            <a:lvl1pPr>
              <a:defRPr sz="2667"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9737" y="1314451"/>
            <a:ext cx="5151967" cy="4495800"/>
          </a:xfrm>
        </p:spPr>
        <p:txBody>
          <a:bodyPr>
            <a:normAutofit/>
          </a:bodyPr>
          <a:lstStyle>
            <a:lvl1pPr>
              <a:buClrTx/>
              <a:defRPr sz="2133"/>
            </a:lvl1pPr>
            <a:lvl2pPr>
              <a:buClrTx/>
              <a:defRPr sz="1867"/>
            </a:lvl2pPr>
            <a:lvl3pPr>
              <a:buClrTx/>
              <a:defRPr sz="1867"/>
            </a:lvl3pPr>
            <a:lvl4pPr>
              <a:buClrTx/>
              <a:defRPr sz="1600"/>
            </a:lvl4pPr>
            <a:lvl5pPr>
              <a:buClrTx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903" y="1314451"/>
            <a:ext cx="5154084" cy="4495800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009156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002" y="1309645"/>
            <a:ext cx="5251417" cy="639763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4002" y="1949407"/>
            <a:ext cx="5251417" cy="3951288"/>
          </a:xfrm>
        </p:spPr>
        <p:txBody>
          <a:bodyPr>
            <a:normAutofit/>
          </a:bodyPr>
          <a:lstStyle>
            <a:lvl1pPr>
              <a:buClrTx/>
              <a:defRPr sz="2133"/>
            </a:lvl1pPr>
            <a:lvl2pPr>
              <a:buClrTx/>
              <a:defRPr sz="1867"/>
            </a:lvl2pPr>
            <a:lvl3pPr>
              <a:buClrTx/>
              <a:defRPr sz="1867"/>
            </a:lvl3pPr>
            <a:lvl4pPr>
              <a:buClrTx/>
              <a:defRPr sz="1600"/>
            </a:lvl4pPr>
            <a:lvl5pPr>
              <a:buClrTx/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309645"/>
            <a:ext cx="5389033" cy="639763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949407"/>
            <a:ext cx="5389033" cy="3951288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7504" y="386997"/>
            <a:ext cx="11035541" cy="485775"/>
          </a:xfrm>
          <a:prstGeom prst="rect">
            <a:avLst/>
          </a:prstGeom>
        </p:spPr>
        <p:txBody>
          <a:bodyPr/>
          <a:lstStyle>
            <a:lvl1pPr>
              <a:defRPr sz="2667"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91230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7504" y="386997"/>
            <a:ext cx="11035541" cy="485775"/>
          </a:xfrm>
          <a:prstGeom prst="rect">
            <a:avLst/>
          </a:prstGeom>
        </p:spPr>
        <p:txBody>
          <a:bodyPr/>
          <a:lstStyle>
            <a:lvl1pPr>
              <a:defRPr sz="2667"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51208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533402" y="850901"/>
            <a:ext cx="11275484" cy="33866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n-US" sz="3200"/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1BAB0735-30B2-41A2-8306-69CDB312FD03}"/>
              </a:ext>
            </a:extLst>
          </p:cNvPr>
          <p:cNvSpPr/>
          <p:nvPr/>
        </p:nvSpPr>
        <p:spPr bwMode="auto">
          <a:xfrm>
            <a:off x="119270" y="2014332"/>
            <a:ext cx="1603513" cy="375036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329503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9733" y="1314451"/>
            <a:ext cx="10509251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1027" name="Line 5"/>
          <p:cNvSpPr>
            <a:spLocks noChangeShapeType="1"/>
          </p:cNvSpPr>
          <p:nvPr/>
        </p:nvSpPr>
        <p:spPr bwMode="auto">
          <a:xfrm>
            <a:off x="622300" y="6210300"/>
            <a:ext cx="10972800" cy="0"/>
          </a:xfrm>
          <a:prstGeom prst="line">
            <a:avLst/>
          </a:prstGeom>
          <a:noFill/>
          <a:ln w="9525">
            <a:solidFill>
              <a:srgbClr val="7B6E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3200" b="0" i="0" u="none"/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495301" y="6187019"/>
            <a:ext cx="1539909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b="1" noProof="0" dirty="0">
                <a:solidFill>
                  <a:srgbClr val="000000"/>
                </a:solidFill>
                <a:latin typeface="Arial"/>
                <a:cs typeface="Arial"/>
              </a:rPr>
              <a:t>www.observit.com</a:t>
            </a:r>
          </a:p>
        </p:txBody>
      </p:sp>
      <p:sp>
        <p:nvSpPr>
          <p:cNvPr id="1032" name="Rectangle 2"/>
          <p:cNvSpPr>
            <a:spLocks/>
          </p:cNvSpPr>
          <p:nvPr/>
        </p:nvSpPr>
        <p:spPr bwMode="auto">
          <a:xfrm>
            <a:off x="620186" y="922868"/>
            <a:ext cx="10968567" cy="82551"/>
          </a:xfrm>
          <a:custGeom>
            <a:avLst/>
            <a:gdLst>
              <a:gd name="T0" fmla="*/ 61574 w 8226259"/>
              <a:gd name="T1" fmla="*/ 0 h 61569"/>
              <a:gd name="T2" fmla="*/ 8227089 w 8226259"/>
              <a:gd name="T3" fmla="*/ 0 h 61569"/>
              <a:gd name="T4" fmla="*/ 8227089 w 8226259"/>
              <a:gd name="T5" fmla="*/ 3795 h 61569"/>
              <a:gd name="T6" fmla="*/ 8169205 w 8226259"/>
              <a:gd name="T7" fmla="*/ 63309 h 61569"/>
              <a:gd name="T8" fmla="*/ 0 w 8226259"/>
              <a:gd name="T9" fmla="*/ 63309 h 61569"/>
              <a:gd name="T10" fmla="*/ 61574 w 8226259"/>
              <a:gd name="T11" fmla="*/ 0 h 615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226259" h="61569">
                <a:moveTo>
                  <a:pt x="61569" y="0"/>
                </a:moveTo>
                <a:lnTo>
                  <a:pt x="8226259" y="0"/>
                </a:lnTo>
                <a:lnTo>
                  <a:pt x="8226259" y="3690"/>
                </a:lnTo>
                <a:lnTo>
                  <a:pt x="8168380" y="61569"/>
                </a:lnTo>
                <a:lnTo>
                  <a:pt x="0" y="61569"/>
                </a:lnTo>
                <a:lnTo>
                  <a:pt x="61569" y="0"/>
                </a:lnTo>
                <a:close/>
              </a:path>
            </a:pathLst>
          </a:custGeom>
          <a:solidFill>
            <a:srgbClr val="FFCC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 sz="3200"/>
          </a:p>
        </p:txBody>
      </p:sp>
      <p:sp>
        <p:nvSpPr>
          <p:cNvPr id="14" name="Rectangle 2"/>
          <p:cNvSpPr>
            <a:spLocks/>
          </p:cNvSpPr>
          <p:nvPr/>
        </p:nvSpPr>
        <p:spPr bwMode="auto">
          <a:xfrm>
            <a:off x="620186" y="922868"/>
            <a:ext cx="10968567" cy="82551"/>
          </a:xfrm>
          <a:custGeom>
            <a:avLst/>
            <a:gdLst>
              <a:gd name="T0" fmla="*/ 61574 w 8226259"/>
              <a:gd name="T1" fmla="*/ 0 h 61569"/>
              <a:gd name="T2" fmla="*/ 8227089 w 8226259"/>
              <a:gd name="T3" fmla="*/ 0 h 61569"/>
              <a:gd name="T4" fmla="*/ 8227089 w 8226259"/>
              <a:gd name="T5" fmla="*/ 3795 h 61569"/>
              <a:gd name="T6" fmla="*/ 8169205 w 8226259"/>
              <a:gd name="T7" fmla="*/ 63309 h 61569"/>
              <a:gd name="T8" fmla="*/ 0 w 8226259"/>
              <a:gd name="T9" fmla="*/ 63309 h 61569"/>
              <a:gd name="T10" fmla="*/ 61574 w 8226259"/>
              <a:gd name="T11" fmla="*/ 0 h 615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226259" h="61569">
                <a:moveTo>
                  <a:pt x="61569" y="0"/>
                </a:moveTo>
                <a:lnTo>
                  <a:pt x="8226259" y="0"/>
                </a:lnTo>
                <a:lnTo>
                  <a:pt x="8226259" y="3690"/>
                </a:lnTo>
                <a:lnTo>
                  <a:pt x="8168380" y="61569"/>
                </a:lnTo>
                <a:lnTo>
                  <a:pt x="0" y="61569"/>
                </a:lnTo>
                <a:lnTo>
                  <a:pt x="61569" y="0"/>
                </a:lnTo>
                <a:close/>
              </a:path>
            </a:pathLst>
          </a:custGeom>
          <a:solidFill>
            <a:srgbClr val="FFCC33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 sz="3200"/>
          </a:p>
        </p:txBody>
      </p:sp>
      <p:sp>
        <p:nvSpPr>
          <p:cNvPr id="18" name="Rectangle 2"/>
          <p:cNvSpPr>
            <a:spLocks/>
          </p:cNvSpPr>
          <p:nvPr/>
        </p:nvSpPr>
        <p:spPr bwMode="auto">
          <a:xfrm>
            <a:off x="620186" y="922868"/>
            <a:ext cx="10968567" cy="82551"/>
          </a:xfrm>
          <a:custGeom>
            <a:avLst/>
            <a:gdLst>
              <a:gd name="T0" fmla="*/ 61574 w 8226259"/>
              <a:gd name="T1" fmla="*/ 0 h 61569"/>
              <a:gd name="T2" fmla="*/ 8227089 w 8226259"/>
              <a:gd name="T3" fmla="*/ 0 h 61569"/>
              <a:gd name="T4" fmla="*/ 8227089 w 8226259"/>
              <a:gd name="T5" fmla="*/ 3795 h 61569"/>
              <a:gd name="T6" fmla="*/ 8169205 w 8226259"/>
              <a:gd name="T7" fmla="*/ 63309 h 61569"/>
              <a:gd name="T8" fmla="*/ 0 w 8226259"/>
              <a:gd name="T9" fmla="*/ 63309 h 61569"/>
              <a:gd name="T10" fmla="*/ 61574 w 8226259"/>
              <a:gd name="T11" fmla="*/ 0 h 615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226259" h="61569">
                <a:moveTo>
                  <a:pt x="61569" y="0"/>
                </a:moveTo>
                <a:lnTo>
                  <a:pt x="8226259" y="0"/>
                </a:lnTo>
                <a:lnTo>
                  <a:pt x="8226259" y="3690"/>
                </a:lnTo>
                <a:lnTo>
                  <a:pt x="8168380" y="61569"/>
                </a:lnTo>
                <a:lnTo>
                  <a:pt x="0" y="61569"/>
                </a:lnTo>
                <a:lnTo>
                  <a:pt x="61569" y="0"/>
                </a:lnTo>
                <a:close/>
              </a:path>
            </a:pathLst>
          </a:custGeom>
          <a:solidFill>
            <a:srgbClr val="588ED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 sz="32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533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AD93E22E-1826-470A-AA3B-A75F0E6BB7E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655" y="6286386"/>
            <a:ext cx="1930731" cy="410857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E712EB5B-C693-4403-A6F7-0321828B41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54"/>
            <a:ext cx="760859" cy="102515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C6C3AF5-182C-4AA8-9AAD-2013200600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3"/>
            <a:ext cx="760859" cy="10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1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  <p:sldLayoutId id="2147483677" r:id="rId16"/>
    <p:sldLayoutId id="2147483678" r:id="rId17"/>
  </p:sldLayoutIdLst>
  <p:transition spd="med">
    <p:wipe dir="r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i="0" u="none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60957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121914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24382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59815" indent="-359815" algn="l" rtl="0" eaLnBrk="1" fontAlgn="base" hangingPunct="1">
        <a:spcBef>
          <a:spcPct val="60000"/>
        </a:spcBef>
        <a:spcAft>
          <a:spcPct val="0"/>
        </a:spcAft>
        <a:buClrTx/>
        <a:buFont typeface="Wingdings" panose="05000000000000000000" pitchFamily="2" charset="2"/>
        <a:buChar char="v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965152" indent="-266687" algn="l" rtl="0" eaLnBrk="1" fontAlgn="base" hangingPunct="1">
        <a:spcBef>
          <a:spcPct val="40000"/>
        </a:spcBef>
        <a:spcAft>
          <a:spcPct val="0"/>
        </a:spcAft>
        <a:buClrTx/>
        <a:buFont typeface="Arial" pitchFamily="34" charset="0"/>
        <a:buChar char="–"/>
        <a:defRPr sz="2133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612820" indent="-304784" algn="l" rtl="0" eaLnBrk="1" fontAlgn="base" hangingPunct="1">
        <a:spcBef>
          <a:spcPct val="20000"/>
        </a:spcBef>
        <a:spcAft>
          <a:spcPct val="0"/>
        </a:spcAft>
        <a:buClrTx/>
        <a:buChar char="–"/>
        <a:defRPr sz="2133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2222388" indent="-304784" algn="l" rtl="0" eaLnBrk="1" fontAlgn="base" hangingPunct="1">
        <a:spcBef>
          <a:spcPct val="20000"/>
        </a:spcBef>
        <a:spcAft>
          <a:spcPct val="0"/>
        </a:spcAft>
        <a:buClrTx/>
        <a:buChar char="–"/>
        <a:defRPr sz="1867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781161" indent="-241289" algn="l" rtl="0" eaLnBrk="1" fontAlgn="base" hangingPunct="1">
        <a:spcBef>
          <a:spcPct val="20000"/>
        </a:spcBef>
        <a:spcAft>
          <a:spcPct val="0"/>
        </a:spcAft>
        <a:buClrTx/>
        <a:buChar char="»"/>
        <a:defRPr sz="1867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3390730" indent="-2412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867">
          <a:solidFill>
            <a:schemeClr val="tx1"/>
          </a:solidFill>
          <a:latin typeface="+mn-lt"/>
        </a:defRPr>
      </a:lvl6pPr>
      <a:lvl7pPr marL="4000300" indent="-2412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867">
          <a:solidFill>
            <a:schemeClr val="tx1"/>
          </a:solidFill>
          <a:latin typeface="+mn-lt"/>
        </a:defRPr>
      </a:lvl7pPr>
      <a:lvl8pPr marL="4609870" indent="-2412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867">
          <a:solidFill>
            <a:schemeClr val="tx1"/>
          </a:solidFill>
          <a:latin typeface="+mn-lt"/>
        </a:defRPr>
      </a:lvl8pPr>
      <a:lvl9pPr marL="5219440" indent="-2412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sz="18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2CA844-98B2-974D-85A1-4C9101555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b="22479"/>
          <a:stretch/>
        </p:blipFill>
        <p:spPr>
          <a:xfrm flipH="1">
            <a:off x="4515298" y="2890483"/>
            <a:ext cx="316843" cy="159558"/>
          </a:xfrm>
          <a:prstGeom prst="rect">
            <a:avLst/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510F2A-FD43-1840-ADE3-BE1EA9D1E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b="22479"/>
          <a:stretch/>
        </p:blipFill>
        <p:spPr>
          <a:xfrm flipH="1">
            <a:off x="3692664" y="2970262"/>
            <a:ext cx="316841" cy="159557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5932EA-BB48-C445-B140-5095AC941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b="22479"/>
          <a:stretch/>
        </p:blipFill>
        <p:spPr>
          <a:xfrm flipH="1">
            <a:off x="5521464" y="2780169"/>
            <a:ext cx="377477" cy="190093"/>
          </a:xfrm>
          <a:prstGeom prst="rect">
            <a:avLst/>
          </a:prstGeom>
          <a:effectLst/>
        </p:spPr>
      </p:pic>
      <p:pic>
        <p:nvPicPr>
          <p:cNvPr id="4" name="Picture 3" descr="A picture containing building, bridge&#10;&#10;Description automatically generated">
            <a:extLst>
              <a:ext uri="{FF2B5EF4-FFF2-40B4-BE49-F238E27FC236}">
                <a16:creationId xmlns:a16="http://schemas.microsoft.com/office/drawing/2014/main" id="{C3E9A25D-634B-1146-9BED-7E63CF1B0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12191999" cy="6858001"/>
          </a:xfrm>
          <a:prstGeom prst="rect">
            <a:avLst/>
          </a:prstGeom>
          <a:solidFill>
            <a:srgbClr val="FFCC34">
              <a:alpha val="4600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620608-F50D-5745-8590-656C8E146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Observit Connected People Counter - CPC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FD9F4B-C858-094F-B7A0-73F7AE437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b="22479"/>
          <a:stretch/>
        </p:blipFill>
        <p:spPr>
          <a:xfrm flipH="1">
            <a:off x="4483588" y="2901732"/>
            <a:ext cx="316843" cy="159558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90C7B8-5CA2-DA47-AE9D-8461082B9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b="22479"/>
          <a:stretch/>
        </p:blipFill>
        <p:spPr>
          <a:xfrm flipH="1">
            <a:off x="3660954" y="2981511"/>
            <a:ext cx="316841" cy="159557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7D958A-90EC-F74C-9472-D8D538398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" b="22479"/>
          <a:stretch/>
        </p:blipFill>
        <p:spPr>
          <a:xfrm flipH="1">
            <a:off x="5489754" y="2791418"/>
            <a:ext cx="377477" cy="190093"/>
          </a:xfrm>
          <a:prstGeom prst="rect">
            <a:avLst/>
          </a:prstGeom>
          <a:effectLst/>
        </p:spPr>
      </p:pic>
      <p:sp>
        <p:nvSpPr>
          <p:cNvPr id="3" name="Triangle 2">
            <a:extLst>
              <a:ext uri="{FF2B5EF4-FFF2-40B4-BE49-F238E27FC236}">
                <a16:creationId xmlns:a16="http://schemas.microsoft.com/office/drawing/2014/main" id="{F69EF7CE-DFAC-354B-8FA7-D6BDC4FA46D1}"/>
              </a:ext>
            </a:extLst>
          </p:cNvPr>
          <p:cNvSpPr/>
          <p:nvPr/>
        </p:nvSpPr>
        <p:spPr>
          <a:xfrm>
            <a:off x="3436671" y="3129819"/>
            <a:ext cx="757055" cy="2436093"/>
          </a:xfrm>
          <a:prstGeom prst="triangle">
            <a:avLst/>
          </a:prstGeom>
          <a:solidFill>
            <a:srgbClr val="FFCC34">
              <a:alpha val="3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E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55C33803-08BC-ED4D-854C-9AE5A50218C5}"/>
              </a:ext>
            </a:extLst>
          </p:cNvPr>
          <p:cNvSpPr/>
          <p:nvPr/>
        </p:nvSpPr>
        <p:spPr>
          <a:xfrm>
            <a:off x="4159478" y="3092985"/>
            <a:ext cx="965062" cy="2691589"/>
          </a:xfrm>
          <a:prstGeom prst="triangle">
            <a:avLst/>
          </a:prstGeom>
          <a:solidFill>
            <a:srgbClr val="FFCC34">
              <a:alpha val="3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E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1ECDC295-5727-164D-8C95-892542B3E9B3}"/>
              </a:ext>
            </a:extLst>
          </p:cNvPr>
          <p:cNvSpPr/>
          <p:nvPr/>
        </p:nvSpPr>
        <p:spPr>
          <a:xfrm>
            <a:off x="5089054" y="2992760"/>
            <a:ext cx="1178875" cy="3242343"/>
          </a:xfrm>
          <a:prstGeom prst="triangle">
            <a:avLst/>
          </a:prstGeom>
          <a:solidFill>
            <a:srgbClr val="FFCC34">
              <a:alpha val="3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7F5F564-3F50-3F40-B4C8-7284E5C168A8}"/>
              </a:ext>
            </a:extLst>
          </p:cNvPr>
          <p:cNvSpPr/>
          <p:nvPr/>
        </p:nvSpPr>
        <p:spPr>
          <a:xfrm>
            <a:off x="6620719" y="2535694"/>
            <a:ext cx="2284375" cy="279415"/>
          </a:xfrm>
          <a:prstGeom prst="roundRect">
            <a:avLst/>
          </a:prstGeom>
          <a:solidFill>
            <a:srgbClr val="458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900" dirty="0"/>
              <a:t>Observit Connected People Counter</a:t>
            </a:r>
          </a:p>
        </p:txBody>
      </p:sp>
    </p:spTree>
    <p:extLst>
      <p:ext uri="{BB962C8B-B14F-4D97-AF65-F5344CB8AC3E}">
        <p14:creationId xmlns:p14="http://schemas.microsoft.com/office/powerpoint/2010/main" val="335130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B15D-810F-4345-92B8-87526C81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CPC in short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06581-C6BD-654C-9445-6ABA72C29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/>
              <a:t>Counter that counts</a:t>
            </a:r>
          </a:p>
          <a:p>
            <a:pPr lvl="1"/>
            <a:r>
              <a:rPr lang="en-GB" dirty="0"/>
              <a:t>CPC is running locally in the vehicle on supported devices. Hella APS, Axis Camera and more…</a:t>
            </a:r>
          </a:p>
          <a:p>
            <a:pPr lvl="1"/>
            <a:r>
              <a:rPr lang="en-GB" dirty="0"/>
              <a:t>Scanning the local net in the bus to find all supported sources </a:t>
            </a:r>
          </a:p>
          <a:p>
            <a:pPr lvl="1"/>
            <a:r>
              <a:rPr lang="en-GB" dirty="0"/>
              <a:t>IBIS communication for each door/counter found </a:t>
            </a:r>
          </a:p>
          <a:p>
            <a:pPr lvl="1"/>
            <a:r>
              <a:rPr lang="en-GB" dirty="0"/>
              <a:t>Start Counting and send the result to predefined destinations, OEC-MQTT</a:t>
            </a:r>
          </a:p>
          <a:p>
            <a:r>
              <a:rPr lang="en-GB" dirty="0"/>
              <a:t>Remote M</a:t>
            </a:r>
            <a:r>
              <a:rPr lang="en-SE" dirty="0"/>
              <a:t>anagement in OEC</a:t>
            </a:r>
          </a:p>
          <a:p>
            <a:pPr lvl="1"/>
            <a:r>
              <a:rPr lang="en-SE" dirty="0"/>
              <a:t>Monitor devices</a:t>
            </a:r>
          </a:p>
          <a:p>
            <a:pPr lvl="1"/>
            <a:r>
              <a:rPr lang="en-SE" dirty="0"/>
              <a:t>Maintenance and support</a:t>
            </a:r>
          </a:p>
          <a:p>
            <a:pPr lvl="1"/>
            <a:r>
              <a:rPr lang="en-SE" dirty="0"/>
              <a:t>Firmware management</a:t>
            </a:r>
          </a:p>
          <a:p>
            <a:r>
              <a:rPr lang="en-SE" dirty="0"/>
              <a:t>Remote Configuration</a:t>
            </a:r>
          </a:p>
          <a:p>
            <a:pPr lvl="1"/>
            <a:r>
              <a:rPr lang="en-SE" dirty="0"/>
              <a:t>Direct Access to device thru Device Direct Connect</a:t>
            </a:r>
          </a:p>
          <a:p>
            <a:pPr lvl="1"/>
            <a:r>
              <a:rPr lang="en-SE" dirty="0"/>
              <a:t>Settings a</a:t>
            </a:r>
            <a:r>
              <a:rPr lang="en-GB" dirty="0"/>
              <a:t>nd</a:t>
            </a:r>
            <a:r>
              <a:rPr lang="en-SE" dirty="0"/>
              <a:t> configuration management</a:t>
            </a:r>
          </a:p>
          <a:p>
            <a:r>
              <a:rPr lang="en-SE" dirty="0"/>
              <a:t>Options</a:t>
            </a:r>
          </a:p>
          <a:p>
            <a:pPr lvl="1"/>
            <a:r>
              <a:rPr lang="en-SE" dirty="0"/>
              <a:t>Anonymisation of video, real time and recording</a:t>
            </a:r>
          </a:p>
          <a:p>
            <a:pPr lvl="1"/>
            <a:r>
              <a:rPr lang="en-SE" dirty="0"/>
              <a:t>Video recording</a:t>
            </a:r>
          </a:p>
          <a:p>
            <a:pPr lvl="1"/>
            <a:r>
              <a:rPr lang="en-SE" dirty="0"/>
              <a:t>Object detection. Adult, children a</a:t>
            </a:r>
            <a:r>
              <a:rPr lang="en-GB" dirty="0"/>
              <a:t>nd</a:t>
            </a:r>
            <a:r>
              <a:rPr lang="en-SE" dirty="0"/>
              <a:t> bikes</a:t>
            </a:r>
          </a:p>
          <a:p>
            <a:pPr lvl="1"/>
            <a:r>
              <a:rPr lang="en-SE" dirty="0"/>
              <a:t>Area occupance estimation</a:t>
            </a:r>
          </a:p>
          <a:p>
            <a:pPr lvl="1"/>
            <a:r>
              <a:rPr lang="en-SE" dirty="0"/>
              <a:t>Count analysis using video</a:t>
            </a:r>
          </a:p>
          <a:p>
            <a:pPr lvl="1"/>
            <a:endParaRPr lang="en-SE" dirty="0"/>
          </a:p>
        </p:txBody>
      </p:sp>
      <p:pic>
        <p:nvPicPr>
          <p:cNvPr id="5" name="Picture 4" descr="A group of people standing around a bus&#10;&#10;Description automatically generated">
            <a:extLst>
              <a:ext uri="{FF2B5EF4-FFF2-40B4-BE49-F238E27FC236}">
                <a16:creationId xmlns:a16="http://schemas.microsoft.com/office/drawing/2014/main" id="{B832A563-0167-EA42-92D8-18CF0A9A0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048" y="2593394"/>
            <a:ext cx="4822555" cy="32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65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E5276-460F-2B45-8292-AF7424263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CPC Data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13E5F-D981-E847-9BF7-09D173804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SE" dirty="0"/>
              <a:t>Data </a:t>
            </a:r>
          </a:p>
          <a:p>
            <a:pPr lvl="1"/>
            <a:r>
              <a:rPr lang="en-SE" dirty="0"/>
              <a:t>Received data for matching purposes</a:t>
            </a:r>
          </a:p>
          <a:p>
            <a:pPr lvl="2"/>
            <a:r>
              <a:rPr lang="en-SE" dirty="0"/>
              <a:t>Vehicle Data via MQTT</a:t>
            </a:r>
          </a:p>
          <a:p>
            <a:pPr lvl="3"/>
            <a:r>
              <a:rPr lang="en-SE" dirty="0"/>
              <a:t>ITxPT, </a:t>
            </a:r>
            <a:r>
              <a:rPr lang="en-GB" dirty="0"/>
              <a:t>Specifications of data sharing between buses and back-office systems/information sources</a:t>
            </a:r>
            <a:endParaRPr lang="en-SE" dirty="0"/>
          </a:p>
          <a:p>
            <a:pPr lvl="2"/>
            <a:r>
              <a:rPr lang="en-SE" dirty="0"/>
              <a:t>GPS/position</a:t>
            </a:r>
          </a:p>
          <a:p>
            <a:pPr lvl="3"/>
            <a:r>
              <a:rPr lang="en-SE" dirty="0"/>
              <a:t>Using the GPS to estiamte boarding/alighting position</a:t>
            </a:r>
          </a:p>
          <a:p>
            <a:pPr lvl="2"/>
            <a:r>
              <a:rPr lang="en-SE" dirty="0"/>
              <a:t>External source</a:t>
            </a:r>
          </a:p>
          <a:p>
            <a:pPr lvl="3"/>
            <a:r>
              <a:rPr lang="en-SE" dirty="0"/>
              <a:t>Other external shared data sources to be matched in t</a:t>
            </a:r>
            <a:r>
              <a:rPr lang="en-GB" dirty="0"/>
              <a:t>he</a:t>
            </a:r>
            <a:r>
              <a:rPr lang="en-SE" dirty="0"/>
              <a:t> cloud</a:t>
            </a:r>
          </a:p>
          <a:p>
            <a:pPr lvl="2"/>
            <a:r>
              <a:rPr lang="en-GB" dirty="0"/>
              <a:t>S</a:t>
            </a:r>
            <a:r>
              <a:rPr lang="en-SE" dirty="0"/>
              <a:t>tart/Stop </a:t>
            </a:r>
          </a:p>
          <a:p>
            <a:pPr lvl="3"/>
            <a:r>
              <a:rPr lang="en-SE" dirty="0"/>
              <a:t>Using the start/stop mechanism in t</a:t>
            </a:r>
            <a:r>
              <a:rPr lang="en-GB" dirty="0"/>
              <a:t>he</a:t>
            </a:r>
            <a:r>
              <a:rPr lang="en-SE" dirty="0"/>
              <a:t> counter to estimate boarding/alighting</a:t>
            </a:r>
          </a:p>
          <a:p>
            <a:pPr lvl="1"/>
            <a:r>
              <a:rPr lang="en-SE" dirty="0"/>
              <a:t>CPC data export</a:t>
            </a:r>
          </a:p>
          <a:p>
            <a:pPr lvl="2"/>
            <a:r>
              <a:rPr lang="en-SE" dirty="0"/>
              <a:t>Data normally transferred when leaving a stop or on time interval</a:t>
            </a:r>
          </a:p>
          <a:p>
            <a:pPr lvl="3"/>
            <a:r>
              <a:rPr lang="en-SE" dirty="0"/>
              <a:t>MQTT </a:t>
            </a:r>
          </a:p>
          <a:p>
            <a:pPr lvl="3"/>
            <a:r>
              <a:rPr lang="en-SE" dirty="0"/>
              <a:t>OEC API</a:t>
            </a:r>
          </a:p>
          <a:p>
            <a:pPr lvl="3"/>
            <a:r>
              <a:rPr lang="en-SE" dirty="0"/>
              <a:t>Auto, time interval </a:t>
            </a:r>
          </a:p>
          <a:p>
            <a:pPr lvl="1"/>
            <a:r>
              <a:rPr lang="en-SE" dirty="0"/>
              <a:t>Export Format, Data matched with differ</a:t>
            </a:r>
            <a:r>
              <a:rPr lang="en-GB" dirty="0"/>
              <a:t>e</a:t>
            </a:r>
            <a:r>
              <a:rPr lang="en-SE" dirty="0"/>
              <a:t>nt sources</a:t>
            </a:r>
          </a:p>
          <a:p>
            <a:pPr lvl="2"/>
            <a:r>
              <a:rPr lang="en-SE" dirty="0"/>
              <a:t>ITxPT</a:t>
            </a:r>
          </a:p>
          <a:p>
            <a:pPr lvl="2"/>
            <a:r>
              <a:rPr lang="en-SE" dirty="0"/>
              <a:t>Customized</a:t>
            </a:r>
          </a:p>
          <a:p>
            <a:pPr lvl="2"/>
            <a:r>
              <a:rPr lang="en-SE" dirty="0"/>
              <a:t>Raw data</a:t>
            </a:r>
          </a:p>
          <a:p>
            <a:pPr lvl="2"/>
            <a:endParaRPr lang="en-SE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050844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603A-41A1-0545-BB5D-F8B4AB1C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Quality and SLA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12C80-8030-A544-8999-6FF0D0C88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sz="1600" dirty="0"/>
              <a:t>Log</a:t>
            </a:r>
          </a:p>
          <a:p>
            <a:pPr lvl="1"/>
            <a:r>
              <a:rPr lang="en-SE" sz="1600" dirty="0"/>
              <a:t>Auditlog</a:t>
            </a:r>
          </a:p>
          <a:p>
            <a:pPr lvl="1"/>
            <a:r>
              <a:rPr lang="en-SE" sz="1600" dirty="0"/>
              <a:t>Technical log</a:t>
            </a:r>
          </a:p>
          <a:p>
            <a:r>
              <a:rPr lang="en-SE" sz="1600" dirty="0"/>
              <a:t>System Health</a:t>
            </a:r>
          </a:p>
          <a:p>
            <a:pPr lvl="1"/>
            <a:r>
              <a:rPr lang="en-SE" sz="1600" dirty="0"/>
              <a:t>Healthcheck of counters </a:t>
            </a:r>
          </a:p>
          <a:p>
            <a:pPr lvl="2"/>
            <a:r>
              <a:rPr lang="en-SE" sz="1600" dirty="0"/>
              <a:t>Unreachable, status, uptime, start syncronisation etc</a:t>
            </a:r>
          </a:p>
          <a:p>
            <a:pPr lvl="1"/>
            <a:r>
              <a:rPr lang="en-SE" sz="1600" dirty="0"/>
              <a:t>OEC</a:t>
            </a:r>
          </a:p>
          <a:p>
            <a:pPr lvl="2"/>
            <a:r>
              <a:rPr lang="en-SE" sz="1600" dirty="0"/>
              <a:t>Accuracy report (Q2 2020)</a:t>
            </a:r>
          </a:p>
          <a:p>
            <a:pPr lvl="2"/>
            <a:r>
              <a:rPr lang="en-SE" sz="1600" dirty="0"/>
              <a:t>Daily CSV report</a:t>
            </a:r>
          </a:p>
          <a:p>
            <a:pPr lvl="1"/>
            <a:r>
              <a:rPr lang="en-SE" sz="1600" dirty="0"/>
              <a:t>Reports available to customer</a:t>
            </a:r>
          </a:p>
          <a:p>
            <a:pPr lvl="2"/>
            <a:r>
              <a:rPr lang="en-SE" sz="1600" dirty="0"/>
              <a:t>Raw data in CSV format</a:t>
            </a:r>
          </a:p>
          <a:p>
            <a:endParaRPr lang="en-SE" sz="1600" dirty="0"/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362DB54-E170-1846-BAAA-9310037BB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301" y="2423723"/>
            <a:ext cx="2866756" cy="25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22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">
            <a:extLst>
              <a:ext uri="{FF2B5EF4-FFF2-40B4-BE49-F238E27FC236}">
                <a16:creationId xmlns:a16="http://schemas.microsoft.com/office/drawing/2014/main" id="{FFF54B20-3F50-3F4D-8F88-67C7E8FA3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289069" y="1027263"/>
            <a:ext cx="7425391" cy="214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0BC9FBE-A208-9F43-8B8D-70551A180666}"/>
              </a:ext>
            </a:extLst>
          </p:cNvPr>
          <p:cNvSpPr/>
          <p:nvPr/>
        </p:nvSpPr>
        <p:spPr>
          <a:xfrm>
            <a:off x="2533674" y="1061082"/>
            <a:ext cx="272280" cy="2005297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grpSp>
        <p:nvGrpSpPr>
          <p:cNvPr id="33" name="Group 28">
            <a:extLst>
              <a:ext uri="{FF2B5EF4-FFF2-40B4-BE49-F238E27FC236}">
                <a16:creationId xmlns:a16="http://schemas.microsoft.com/office/drawing/2014/main" id="{BF544F29-A315-5041-97CF-B1663E56BF8D}"/>
              </a:ext>
            </a:extLst>
          </p:cNvPr>
          <p:cNvGrpSpPr>
            <a:grpSpLocks/>
          </p:cNvGrpSpPr>
          <p:nvPr/>
        </p:nvGrpSpPr>
        <p:grpSpPr bwMode="auto">
          <a:xfrm>
            <a:off x="2797609" y="2997923"/>
            <a:ext cx="3629259" cy="3190050"/>
            <a:chOff x="2494" y="2041"/>
            <a:chExt cx="1586" cy="1133"/>
          </a:xfrm>
        </p:grpSpPr>
        <p:sp>
          <p:nvSpPr>
            <p:cNvPr id="34" name="Oval 29">
              <a:extLst>
                <a:ext uri="{FF2B5EF4-FFF2-40B4-BE49-F238E27FC236}">
                  <a16:creationId xmlns:a16="http://schemas.microsoft.com/office/drawing/2014/main" id="{DEF6C857-6CDE-484C-A5E8-C3F1B9B60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2041"/>
              <a:ext cx="634" cy="5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35" name="Oval 30">
              <a:extLst>
                <a:ext uri="{FF2B5EF4-FFF2-40B4-BE49-F238E27FC236}">
                  <a16:creationId xmlns:a16="http://schemas.microsoft.com/office/drawing/2014/main" id="{AC0AF27D-FD8B-054A-9E7F-3AA05C44D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2182"/>
              <a:ext cx="634" cy="5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36" name="Oval 31">
              <a:extLst>
                <a:ext uri="{FF2B5EF4-FFF2-40B4-BE49-F238E27FC236}">
                  <a16:creationId xmlns:a16="http://schemas.microsoft.com/office/drawing/2014/main" id="{CABEFAF1-E3B4-2D40-9278-9EE94E965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" y="2466"/>
              <a:ext cx="634" cy="5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37" name="Oval 32">
              <a:extLst>
                <a:ext uri="{FF2B5EF4-FFF2-40B4-BE49-F238E27FC236}">
                  <a16:creationId xmlns:a16="http://schemas.microsoft.com/office/drawing/2014/main" id="{A633E206-7147-B64A-B7B7-C10F8E825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9" y="2608"/>
              <a:ext cx="634" cy="5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38" name="Oval 33">
              <a:extLst>
                <a:ext uri="{FF2B5EF4-FFF2-40B4-BE49-F238E27FC236}">
                  <a16:creationId xmlns:a16="http://schemas.microsoft.com/office/drawing/2014/main" id="{B5E2CE19-1DDA-104B-8801-2543B615D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2749"/>
              <a:ext cx="634" cy="42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39" name="Oval 34">
              <a:extLst>
                <a:ext uri="{FF2B5EF4-FFF2-40B4-BE49-F238E27FC236}">
                  <a16:creationId xmlns:a16="http://schemas.microsoft.com/office/drawing/2014/main" id="{225F32DB-429B-F747-B650-C28A854F9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2466"/>
              <a:ext cx="475" cy="42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40" name="Oval 35">
              <a:extLst>
                <a:ext uri="{FF2B5EF4-FFF2-40B4-BE49-F238E27FC236}">
                  <a16:creationId xmlns:a16="http://schemas.microsoft.com/office/drawing/2014/main" id="{14497323-1894-5842-AA73-2877BB153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2324"/>
              <a:ext cx="634" cy="5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41" name="Oval 36">
              <a:extLst>
                <a:ext uri="{FF2B5EF4-FFF2-40B4-BE49-F238E27FC236}">
                  <a16:creationId xmlns:a16="http://schemas.microsoft.com/office/drawing/2014/main" id="{95094708-6441-2040-B6E1-EE323E860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9" y="2466"/>
              <a:ext cx="634" cy="5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41051FD-0DEF-A648-8788-E5D3C2A97BAB}"/>
              </a:ext>
            </a:extLst>
          </p:cNvPr>
          <p:cNvCxnSpPr>
            <a:cxnSpLocks/>
          </p:cNvCxnSpPr>
          <p:nvPr/>
        </p:nvCxnSpPr>
        <p:spPr>
          <a:xfrm>
            <a:off x="6682700" y="956544"/>
            <a:ext cx="17588" cy="4942585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58ED3F-A36C-9B4F-B5BC-F9FD9F3C2592}"/>
              </a:ext>
            </a:extLst>
          </p:cNvPr>
          <p:cNvSpPr/>
          <p:nvPr/>
        </p:nvSpPr>
        <p:spPr>
          <a:xfrm>
            <a:off x="3682150" y="2201862"/>
            <a:ext cx="1512727" cy="597725"/>
          </a:xfrm>
          <a:prstGeom prst="roundRect">
            <a:avLst/>
          </a:prstGeom>
          <a:solidFill>
            <a:srgbClr val="458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Observit </a:t>
            </a:r>
          </a:p>
          <a:p>
            <a:pPr algn="ctr"/>
            <a:r>
              <a:rPr lang="en-SE" sz="800" dirty="0"/>
              <a:t>Connected People Counter,</a:t>
            </a:r>
          </a:p>
          <a:p>
            <a:pPr algn="ctr"/>
            <a:r>
              <a:rPr lang="en-SE" sz="800" dirty="0"/>
              <a:t>CPC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D1C5562-F9ED-E949-9F20-276932096670}"/>
              </a:ext>
            </a:extLst>
          </p:cNvPr>
          <p:cNvSpPr/>
          <p:nvPr/>
        </p:nvSpPr>
        <p:spPr>
          <a:xfrm>
            <a:off x="3590096" y="4027724"/>
            <a:ext cx="1692396" cy="812890"/>
          </a:xfrm>
          <a:prstGeom prst="roundRect">
            <a:avLst/>
          </a:prstGeom>
          <a:solidFill>
            <a:srgbClr val="458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Observit </a:t>
            </a:r>
          </a:p>
          <a:p>
            <a:pPr algn="ctr"/>
            <a:r>
              <a:rPr lang="en-SE" sz="800" dirty="0"/>
              <a:t>Enterprise Center,</a:t>
            </a:r>
          </a:p>
          <a:p>
            <a:pPr algn="ctr"/>
            <a:r>
              <a:rPr lang="en-SE" sz="800" dirty="0"/>
              <a:t>OEC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C40C35B-07A4-D141-8C2A-80F6DF93DDA9}"/>
              </a:ext>
            </a:extLst>
          </p:cNvPr>
          <p:cNvSpPr/>
          <p:nvPr/>
        </p:nvSpPr>
        <p:spPr>
          <a:xfrm>
            <a:off x="7676542" y="4128884"/>
            <a:ext cx="890399" cy="62900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External Data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2BDCF66-D531-6544-8545-718729BDD6EF}"/>
              </a:ext>
            </a:extLst>
          </p:cNvPr>
          <p:cNvSpPr/>
          <p:nvPr/>
        </p:nvSpPr>
        <p:spPr>
          <a:xfrm>
            <a:off x="7676542" y="4965606"/>
            <a:ext cx="890399" cy="629008"/>
          </a:xfrm>
          <a:prstGeom prst="roundRect">
            <a:avLst/>
          </a:prstGeom>
          <a:solidFill>
            <a:srgbClr val="AFC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Customer </a:t>
            </a:r>
          </a:p>
          <a:p>
            <a:pPr algn="ctr"/>
            <a:r>
              <a:rPr lang="en-SE" sz="800" dirty="0"/>
              <a:t>Platform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1B5897-796E-DA4E-A1B0-1548A1AC5DE7}"/>
              </a:ext>
            </a:extLst>
          </p:cNvPr>
          <p:cNvCxnSpPr>
            <a:cxnSpLocks/>
          </p:cNvCxnSpPr>
          <p:nvPr/>
        </p:nvCxnSpPr>
        <p:spPr>
          <a:xfrm flipH="1">
            <a:off x="5194877" y="2335330"/>
            <a:ext cx="13102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43B9E4-51FD-604A-B1F2-E74C6B6E4CC2}"/>
              </a:ext>
            </a:extLst>
          </p:cNvPr>
          <p:cNvCxnSpPr>
            <a:cxnSpLocks/>
          </p:cNvCxnSpPr>
          <p:nvPr/>
        </p:nvCxnSpPr>
        <p:spPr>
          <a:xfrm>
            <a:off x="4735195" y="2697401"/>
            <a:ext cx="1643061" cy="8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1CB031-5FF9-8D40-8601-F5D064E11CEF}"/>
              </a:ext>
            </a:extLst>
          </p:cNvPr>
          <p:cNvCxnSpPr>
            <a:cxnSpLocks/>
          </p:cNvCxnSpPr>
          <p:nvPr/>
        </p:nvCxnSpPr>
        <p:spPr>
          <a:xfrm flipH="1">
            <a:off x="7009699" y="2335330"/>
            <a:ext cx="728948" cy="9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E812A5-9F9C-D841-B074-9422CFB1C44A}"/>
              </a:ext>
            </a:extLst>
          </p:cNvPr>
          <p:cNvCxnSpPr>
            <a:cxnSpLocks/>
          </p:cNvCxnSpPr>
          <p:nvPr/>
        </p:nvCxnSpPr>
        <p:spPr>
          <a:xfrm>
            <a:off x="6842658" y="2705432"/>
            <a:ext cx="833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D20138-5D15-EA42-9EA9-DFA7C145ADAB}"/>
              </a:ext>
            </a:extLst>
          </p:cNvPr>
          <p:cNvCxnSpPr>
            <a:cxnSpLocks/>
            <a:stCxn id="12" idx="0"/>
            <a:endCxn id="8" idx="2"/>
          </p:cNvCxnSpPr>
          <p:nvPr/>
        </p:nvCxnSpPr>
        <p:spPr>
          <a:xfrm flipH="1" flipV="1">
            <a:off x="8117782" y="2830870"/>
            <a:ext cx="3960" cy="1298014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9D8B9545-AA24-2B4E-B390-1CFBF63361B4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rot="5400000">
            <a:off x="3823336" y="3412545"/>
            <a:ext cx="1228137" cy="222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67A0A7E5-F89E-034E-8FB8-9A8032F37DB4}"/>
              </a:ext>
            </a:extLst>
          </p:cNvPr>
          <p:cNvCxnSpPr>
            <a:cxnSpLocks/>
            <a:stCxn id="11" idx="2"/>
            <a:endCxn id="13" idx="1"/>
          </p:cNvCxnSpPr>
          <p:nvPr/>
        </p:nvCxnSpPr>
        <p:spPr>
          <a:xfrm rot="16200000" flipH="1">
            <a:off x="5836670" y="3440238"/>
            <a:ext cx="439496" cy="324024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ocument 1">
            <a:extLst>
              <a:ext uri="{FF2B5EF4-FFF2-40B4-BE49-F238E27FC236}">
                <a16:creationId xmlns:a16="http://schemas.microsoft.com/office/drawing/2014/main" id="{77590C4B-3D8A-704E-8DBB-41B36E702639}"/>
              </a:ext>
            </a:extLst>
          </p:cNvPr>
          <p:cNvSpPr/>
          <p:nvPr/>
        </p:nvSpPr>
        <p:spPr>
          <a:xfrm>
            <a:off x="6273533" y="4965606"/>
            <a:ext cx="890395" cy="595108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Summarised and/or raw  Data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CAB2947-E6CC-E943-9563-5F5E6CAD3F9D}"/>
              </a:ext>
            </a:extLst>
          </p:cNvPr>
          <p:cNvCxnSpPr>
            <a:cxnSpLocks/>
            <a:stCxn id="12" idx="1"/>
            <a:endCxn id="11" idx="3"/>
          </p:cNvCxnSpPr>
          <p:nvPr/>
        </p:nvCxnSpPr>
        <p:spPr>
          <a:xfrm flipH="1" flipV="1">
            <a:off x="5282492" y="4434169"/>
            <a:ext cx="2394050" cy="9219"/>
          </a:xfrm>
          <a:prstGeom prst="straightConnector1">
            <a:avLst/>
          </a:prstGeom>
          <a:ln>
            <a:noFill/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06F6232-CF00-2042-AEB4-74EB2419F33D}"/>
              </a:ext>
            </a:extLst>
          </p:cNvPr>
          <p:cNvSpPr/>
          <p:nvPr/>
        </p:nvSpPr>
        <p:spPr>
          <a:xfrm>
            <a:off x="4150286" y="1202791"/>
            <a:ext cx="580980" cy="4303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SE" sz="800" dirty="0"/>
              <a:t>GPS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81FA9B4-7BD1-664D-8B69-8CD822044A1C}"/>
              </a:ext>
            </a:extLst>
          </p:cNvPr>
          <p:cNvCxnSpPr>
            <a:cxnSpLocks/>
            <a:stCxn id="43" idx="2"/>
            <a:endCxn id="5" idx="0"/>
          </p:cNvCxnSpPr>
          <p:nvPr/>
        </p:nvCxnSpPr>
        <p:spPr>
          <a:xfrm flipH="1">
            <a:off x="4438514" y="1633155"/>
            <a:ext cx="2262" cy="568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D035282-1425-1D42-8B19-91CFB0326C13}"/>
              </a:ext>
            </a:extLst>
          </p:cNvPr>
          <p:cNvSpPr/>
          <p:nvPr/>
        </p:nvSpPr>
        <p:spPr>
          <a:xfrm rot="16200000">
            <a:off x="7672582" y="3356807"/>
            <a:ext cx="890399" cy="2669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Busstop, roads etc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C93563-6189-A743-96C9-BB55D2566FFE}"/>
              </a:ext>
            </a:extLst>
          </p:cNvPr>
          <p:cNvSpPr/>
          <p:nvPr/>
        </p:nvSpPr>
        <p:spPr>
          <a:xfrm>
            <a:off x="5358847" y="2563933"/>
            <a:ext cx="882480" cy="322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700" dirty="0"/>
              <a:t>Boarding, Alighting, Occupancy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51498E-4FFD-DA42-9AF9-FF5D5DA4FF60}"/>
              </a:ext>
            </a:extLst>
          </p:cNvPr>
          <p:cNvSpPr/>
          <p:nvPr/>
        </p:nvSpPr>
        <p:spPr>
          <a:xfrm>
            <a:off x="4013987" y="1736589"/>
            <a:ext cx="890399" cy="2669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Position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CB0A4A-C7D7-6A47-9405-A463753C9D4E}"/>
              </a:ext>
            </a:extLst>
          </p:cNvPr>
          <p:cNvSpPr/>
          <p:nvPr/>
        </p:nvSpPr>
        <p:spPr>
          <a:xfrm>
            <a:off x="5358848" y="2201862"/>
            <a:ext cx="890399" cy="2669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700" dirty="0"/>
              <a:t>Journey, route GPS, VIN etc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ED13E88-3FFA-DB45-9818-793E9F972EF0}"/>
              </a:ext>
            </a:extLst>
          </p:cNvPr>
          <p:cNvCxnSpPr>
            <a:cxnSpLocks/>
            <a:stCxn id="12" idx="1"/>
            <a:endCxn id="11" idx="3"/>
          </p:cNvCxnSpPr>
          <p:nvPr/>
        </p:nvCxnSpPr>
        <p:spPr>
          <a:xfrm flipH="1" flipV="1">
            <a:off x="5282492" y="4434169"/>
            <a:ext cx="2394050" cy="9219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932A7AD-546F-D24F-8583-E90688AE041D}"/>
              </a:ext>
            </a:extLst>
          </p:cNvPr>
          <p:cNvSpPr/>
          <p:nvPr/>
        </p:nvSpPr>
        <p:spPr>
          <a:xfrm>
            <a:off x="6273533" y="4300573"/>
            <a:ext cx="890399" cy="2669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Busstop, roads etc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BF06ECD-B171-EC4B-B3FF-E07AD535C5E9}"/>
              </a:ext>
            </a:extLst>
          </p:cNvPr>
          <p:cNvSpPr/>
          <p:nvPr/>
        </p:nvSpPr>
        <p:spPr>
          <a:xfrm>
            <a:off x="6367174" y="2208993"/>
            <a:ext cx="642525" cy="629008"/>
          </a:xfrm>
          <a:prstGeom prst="roundRect">
            <a:avLst/>
          </a:prstGeom>
          <a:solidFill>
            <a:srgbClr val="214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MQTT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669849D-7BC1-7341-B7FD-AA9144DF7AC0}"/>
              </a:ext>
            </a:extLst>
          </p:cNvPr>
          <p:cNvSpPr/>
          <p:nvPr/>
        </p:nvSpPr>
        <p:spPr>
          <a:xfrm>
            <a:off x="7676542" y="2201862"/>
            <a:ext cx="882480" cy="62900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Vehicle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AF22C2F-E8CA-DA4B-87C0-651651A0E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" b="22479"/>
          <a:stretch/>
        </p:blipFill>
        <p:spPr>
          <a:xfrm flipH="1">
            <a:off x="8493301" y="1364416"/>
            <a:ext cx="316841" cy="159557"/>
          </a:xfrm>
          <a:prstGeom prst="rect">
            <a:avLst/>
          </a:prstGeom>
          <a:effectLst/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AD913C4-4C38-284E-8BB0-87AAEEF3F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" b="22479"/>
          <a:stretch/>
        </p:blipFill>
        <p:spPr>
          <a:xfrm flipH="1">
            <a:off x="5021686" y="1335957"/>
            <a:ext cx="316841" cy="159557"/>
          </a:xfrm>
          <a:prstGeom prst="rect">
            <a:avLst/>
          </a:prstGeom>
          <a:effectLst/>
        </p:spPr>
      </p:pic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BCFB2627-C8BB-2F46-8696-5C546BF94D62}"/>
              </a:ext>
            </a:extLst>
          </p:cNvPr>
          <p:cNvCxnSpPr>
            <a:cxnSpLocks/>
            <a:stCxn id="49" idx="3"/>
            <a:endCxn id="5" idx="0"/>
          </p:cNvCxnSpPr>
          <p:nvPr/>
        </p:nvCxnSpPr>
        <p:spPr>
          <a:xfrm rot="10800000" flipV="1">
            <a:off x="4438515" y="1444194"/>
            <a:ext cx="4054787" cy="757667"/>
          </a:xfrm>
          <a:prstGeom prst="curvedConnector2">
            <a:avLst/>
          </a:prstGeom>
          <a:ln w="19050">
            <a:solidFill>
              <a:srgbClr val="458B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2ED6E99B-576F-F447-9372-322932849D95}"/>
              </a:ext>
            </a:extLst>
          </p:cNvPr>
          <p:cNvCxnSpPr>
            <a:cxnSpLocks/>
            <a:stCxn id="50" idx="3"/>
          </p:cNvCxnSpPr>
          <p:nvPr/>
        </p:nvCxnSpPr>
        <p:spPr>
          <a:xfrm rot="10800000" flipV="1">
            <a:off x="4436296" y="1415736"/>
            <a:ext cx="585390" cy="786124"/>
          </a:xfrm>
          <a:prstGeom prst="curvedConnector2">
            <a:avLst/>
          </a:prstGeom>
          <a:ln w="19050">
            <a:solidFill>
              <a:srgbClr val="458B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AF2CED8-AAFB-744D-8762-A0BE584EF8AF}"/>
              </a:ext>
            </a:extLst>
          </p:cNvPr>
          <p:cNvSpPr/>
          <p:nvPr/>
        </p:nvSpPr>
        <p:spPr>
          <a:xfrm>
            <a:off x="1810390" y="1261985"/>
            <a:ext cx="7615620" cy="1603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7A9460-E95B-A24D-B9F0-CF8F48C26A16}"/>
              </a:ext>
            </a:extLst>
          </p:cNvPr>
          <p:cNvSpPr txBox="1"/>
          <p:nvPr/>
        </p:nvSpPr>
        <p:spPr>
          <a:xfrm>
            <a:off x="1951538" y="15649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91717AC-D5FA-0844-A9D2-C4A3544B4384}"/>
              </a:ext>
            </a:extLst>
          </p:cNvPr>
          <p:cNvSpPr/>
          <p:nvPr/>
        </p:nvSpPr>
        <p:spPr>
          <a:xfrm>
            <a:off x="3059498" y="1734024"/>
            <a:ext cx="890399" cy="2669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Start/Stop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D6B2FD19-52E8-9742-85D2-85271E6C7CC6}"/>
              </a:ext>
            </a:extLst>
          </p:cNvPr>
          <p:cNvCxnSpPr>
            <a:stCxn id="53" idx="2"/>
            <a:endCxn id="5" idx="1"/>
          </p:cNvCxnSpPr>
          <p:nvPr/>
        </p:nvCxnSpPr>
        <p:spPr>
          <a:xfrm rot="16200000" flipH="1">
            <a:off x="3343542" y="2162117"/>
            <a:ext cx="499764" cy="17745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1">
            <a:extLst>
              <a:ext uri="{FF2B5EF4-FFF2-40B4-BE49-F238E27FC236}">
                <a16:creationId xmlns:a16="http://schemas.microsoft.com/office/drawing/2014/main" id="{D1332BA7-0CA2-B947-A102-E59AC16CD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CPC services overview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EA1CB0B7-BE30-0042-BBC6-4A16ED9BEF30}"/>
              </a:ext>
            </a:extLst>
          </p:cNvPr>
          <p:cNvSpPr/>
          <p:nvPr/>
        </p:nvSpPr>
        <p:spPr>
          <a:xfrm>
            <a:off x="1320437" y="4114456"/>
            <a:ext cx="1334802" cy="639170"/>
          </a:xfrm>
          <a:prstGeom prst="roundRect">
            <a:avLst/>
          </a:prstGeom>
          <a:solidFill>
            <a:srgbClr val="458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Monitor a</a:t>
            </a:r>
            <a:r>
              <a:rPr lang="en-GB" sz="800" dirty="0"/>
              <a:t>nd</a:t>
            </a:r>
            <a:r>
              <a:rPr lang="en-SE" sz="800" dirty="0"/>
              <a:t> manage</a:t>
            </a:r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5DDDE619-E41C-8142-A694-2DC632091260}"/>
              </a:ext>
            </a:extLst>
          </p:cNvPr>
          <p:cNvCxnSpPr>
            <a:cxnSpLocks/>
            <a:stCxn id="11" idx="1"/>
            <a:endCxn id="55" idx="3"/>
          </p:cNvCxnSpPr>
          <p:nvPr/>
        </p:nvCxnSpPr>
        <p:spPr bwMode="auto">
          <a:xfrm rot="10800000">
            <a:off x="2655240" y="4434041"/>
            <a:ext cx="934857" cy="128"/>
          </a:xfrm>
          <a:prstGeom prst="bentConnector3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654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repeatCount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0.53099 4.07407E-6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5" grpId="0" animBg="1"/>
      <p:bldP spid="11" grpId="0" animBg="1"/>
      <p:bldP spid="12" grpId="0" animBg="1"/>
      <p:bldP spid="13" grpId="0" animBg="1"/>
      <p:bldP spid="2" grpId="0" animBg="1"/>
      <p:bldP spid="43" grpId="0" animBg="1"/>
      <p:bldP spid="48" grpId="0" animBg="1"/>
      <p:bldP spid="10" grpId="0" animBg="1"/>
      <p:bldP spid="46" grpId="0" animBg="1"/>
      <p:bldP spid="6" grpId="0" animBg="1"/>
      <p:bldP spid="29" grpId="0" animBg="1"/>
      <p:bldP spid="7" grpId="0" animBg="1"/>
      <p:bldP spid="8" grpId="0" animBg="1"/>
      <p:bldP spid="53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">
            <a:extLst>
              <a:ext uri="{FF2B5EF4-FFF2-40B4-BE49-F238E27FC236}">
                <a16:creationId xmlns:a16="http://schemas.microsoft.com/office/drawing/2014/main" id="{FFF54B20-3F50-3F4D-8F88-67C7E8FA3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289069" y="1027263"/>
            <a:ext cx="7425391" cy="214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0BC9FBE-A208-9F43-8B8D-70551A180666}"/>
              </a:ext>
            </a:extLst>
          </p:cNvPr>
          <p:cNvSpPr/>
          <p:nvPr/>
        </p:nvSpPr>
        <p:spPr>
          <a:xfrm>
            <a:off x="2533674" y="1061082"/>
            <a:ext cx="272280" cy="2005297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grpSp>
        <p:nvGrpSpPr>
          <p:cNvPr id="33" name="Group 28">
            <a:extLst>
              <a:ext uri="{FF2B5EF4-FFF2-40B4-BE49-F238E27FC236}">
                <a16:creationId xmlns:a16="http://schemas.microsoft.com/office/drawing/2014/main" id="{BF544F29-A315-5041-97CF-B1663E56BF8D}"/>
              </a:ext>
            </a:extLst>
          </p:cNvPr>
          <p:cNvGrpSpPr>
            <a:grpSpLocks/>
          </p:cNvGrpSpPr>
          <p:nvPr/>
        </p:nvGrpSpPr>
        <p:grpSpPr bwMode="auto">
          <a:xfrm>
            <a:off x="2797609" y="2997923"/>
            <a:ext cx="3629259" cy="3190050"/>
            <a:chOff x="2494" y="2041"/>
            <a:chExt cx="1586" cy="1133"/>
          </a:xfrm>
        </p:grpSpPr>
        <p:sp>
          <p:nvSpPr>
            <p:cNvPr id="34" name="Oval 29">
              <a:extLst>
                <a:ext uri="{FF2B5EF4-FFF2-40B4-BE49-F238E27FC236}">
                  <a16:creationId xmlns:a16="http://schemas.microsoft.com/office/drawing/2014/main" id="{DEF6C857-6CDE-484C-A5E8-C3F1B9B60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2041"/>
              <a:ext cx="634" cy="5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35" name="Oval 30">
              <a:extLst>
                <a:ext uri="{FF2B5EF4-FFF2-40B4-BE49-F238E27FC236}">
                  <a16:creationId xmlns:a16="http://schemas.microsoft.com/office/drawing/2014/main" id="{AC0AF27D-FD8B-054A-9E7F-3AA05C44D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2182"/>
              <a:ext cx="634" cy="5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36" name="Oval 31">
              <a:extLst>
                <a:ext uri="{FF2B5EF4-FFF2-40B4-BE49-F238E27FC236}">
                  <a16:creationId xmlns:a16="http://schemas.microsoft.com/office/drawing/2014/main" id="{CABEFAF1-E3B4-2D40-9278-9EE94E965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7" y="2466"/>
              <a:ext cx="634" cy="5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37" name="Oval 32">
              <a:extLst>
                <a:ext uri="{FF2B5EF4-FFF2-40B4-BE49-F238E27FC236}">
                  <a16:creationId xmlns:a16="http://schemas.microsoft.com/office/drawing/2014/main" id="{A633E206-7147-B64A-B7B7-C10F8E825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9" y="2608"/>
              <a:ext cx="634" cy="5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38" name="Oval 33">
              <a:extLst>
                <a:ext uri="{FF2B5EF4-FFF2-40B4-BE49-F238E27FC236}">
                  <a16:creationId xmlns:a16="http://schemas.microsoft.com/office/drawing/2014/main" id="{B5E2CE19-1DDA-104B-8801-2543B615D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3" y="2749"/>
              <a:ext cx="634" cy="42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39" name="Oval 34">
              <a:extLst>
                <a:ext uri="{FF2B5EF4-FFF2-40B4-BE49-F238E27FC236}">
                  <a16:creationId xmlns:a16="http://schemas.microsoft.com/office/drawing/2014/main" id="{225F32DB-429B-F747-B650-C28A854F9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2466"/>
              <a:ext cx="475" cy="42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40" name="Oval 35">
              <a:extLst>
                <a:ext uri="{FF2B5EF4-FFF2-40B4-BE49-F238E27FC236}">
                  <a16:creationId xmlns:a16="http://schemas.microsoft.com/office/drawing/2014/main" id="{14497323-1894-5842-AA73-2877BB153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2324"/>
              <a:ext cx="634" cy="5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  <p:sp>
          <p:nvSpPr>
            <p:cNvPr id="41" name="Oval 36">
              <a:extLst>
                <a:ext uri="{FF2B5EF4-FFF2-40B4-BE49-F238E27FC236}">
                  <a16:creationId xmlns:a16="http://schemas.microsoft.com/office/drawing/2014/main" id="{95094708-6441-2040-B6E1-EE323E860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9" y="2466"/>
              <a:ext cx="634" cy="566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1C1F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altLang="en-US" sz="1270"/>
            </a:p>
          </p:txBody>
        </p: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41051FD-0DEF-A648-8788-E5D3C2A97BAB}"/>
              </a:ext>
            </a:extLst>
          </p:cNvPr>
          <p:cNvCxnSpPr>
            <a:cxnSpLocks/>
          </p:cNvCxnSpPr>
          <p:nvPr/>
        </p:nvCxnSpPr>
        <p:spPr>
          <a:xfrm>
            <a:off x="6682700" y="956544"/>
            <a:ext cx="17588" cy="4942585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D1C5562-F9ED-E949-9F20-276932096670}"/>
              </a:ext>
            </a:extLst>
          </p:cNvPr>
          <p:cNvSpPr/>
          <p:nvPr/>
        </p:nvSpPr>
        <p:spPr>
          <a:xfrm>
            <a:off x="3590096" y="4027724"/>
            <a:ext cx="1692396" cy="812890"/>
          </a:xfrm>
          <a:prstGeom prst="roundRect">
            <a:avLst/>
          </a:prstGeom>
          <a:solidFill>
            <a:srgbClr val="458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Observit </a:t>
            </a:r>
          </a:p>
          <a:p>
            <a:pPr algn="ctr"/>
            <a:r>
              <a:rPr lang="en-SE" sz="800" dirty="0"/>
              <a:t>Enterprise Center,</a:t>
            </a:r>
          </a:p>
          <a:p>
            <a:pPr algn="ctr"/>
            <a:r>
              <a:rPr lang="en-SE" sz="800" dirty="0"/>
              <a:t>OEC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C40C35B-07A4-D141-8C2A-80F6DF93DDA9}"/>
              </a:ext>
            </a:extLst>
          </p:cNvPr>
          <p:cNvSpPr/>
          <p:nvPr/>
        </p:nvSpPr>
        <p:spPr>
          <a:xfrm>
            <a:off x="7676542" y="4128884"/>
            <a:ext cx="890399" cy="62900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External Data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2BDCF66-D531-6544-8545-718729BDD6EF}"/>
              </a:ext>
            </a:extLst>
          </p:cNvPr>
          <p:cNvSpPr/>
          <p:nvPr/>
        </p:nvSpPr>
        <p:spPr>
          <a:xfrm>
            <a:off x="7676542" y="4965606"/>
            <a:ext cx="890399" cy="629008"/>
          </a:xfrm>
          <a:prstGeom prst="roundRect">
            <a:avLst/>
          </a:prstGeom>
          <a:solidFill>
            <a:srgbClr val="AFC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Customer </a:t>
            </a:r>
          </a:p>
          <a:p>
            <a:pPr algn="ctr"/>
            <a:r>
              <a:rPr lang="en-SE" sz="800" dirty="0"/>
              <a:t>Platform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F1B5897-796E-DA4E-A1B0-1548A1AC5DE7}"/>
              </a:ext>
            </a:extLst>
          </p:cNvPr>
          <p:cNvCxnSpPr>
            <a:cxnSpLocks/>
          </p:cNvCxnSpPr>
          <p:nvPr/>
        </p:nvCxnSpPr>
        <p:spPr>
          <a:xfrm flipH="1">
            <a:off x="5194877" y="2335330"/>
            <a:ext cx="13102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443B9E4-51FD-604A-B1F2-E74C6B6E4CC2}"/>
              </a:ext>
            </a:extLst>
          </p:cNvPr>
          <p:cNvCxnSpPr>
            <a:cxnSpLocks/>
          </p:cNvCxnSpPr>
          <p:nvPr/>
        </p:nvCxnSpPr>
        <p:spPr>
          <a:xfrm>
            <a:off x="4735195" y="2697401"/>
            <a:ext cx="1643061" cy="8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1CB031-5FF9-8D40-8601-F5D064E11CEF}"/>
              </a:ext>
            </a:extLst>
          </p:cNvPr>
          <p:cNvCxnSpPr>
            <a:cxnSpLocks/>
          </p:cNvCxnSpPr>
          <p:nvPr/>
        </p:nvCxnSpPr>
        <p:spPr>
          <a:xfrm flipH="1">
            <a:off x="7009699" y="2335330"/>
            <a:ext cx="728948" cy="9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BE812A5-9F9C-D841-B074-9422CFB1C44A}"/>
              </a:ext>
            </a:extLst>
          </p:cNvPr>
          <p:cNvCxnSpPr>
            <a:cxnSpLocks/>
          </p:cNvCxnSpPr>
          <p:nvPr/>
        </p:nvCxnSpPr>
        <p:spPr>
          <a:xfrm>
            <a:off x="6842658" y="2705432"/>
            <a:ext cx="8338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6D20138-5D15-EA42-9EA9-DFA7C145ADAB}"/>
              </a:ext>
            </a:extLst>
          </p:cNvPr>
          <p:cNvCxnSpPr>
            <a:cxnSpLocks/>
            <a:stCxn id="12" idx="0"/>
            <a:endCxn id="8" idx="2"/>
          </p:cNvCxnSpPr>
          <p:nvPr/>
        </p:nvCxnSpPr>
        <p:spPr>
          <a:xfrm flipH="1" flipV="1">
            <a:off x="8117782" y="2830870"/>
            <a:ext cx="3960" cy="1298014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9D8B9545-AA24-2B4E-B390-1CFBF63361B4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rot="5400000">
            <a:off x="3823336" y="3412545"/>
            <a:ext cx="1228137" cy="222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67A0A7E5-F89E-034E-8FB8-9A8032F37DB4}"/>
              </a:ext>
            </a:extLst>
          </p:cNvPr>
          <p:cNvCxnSpPr>
            <a:cxnSpLocks/>
            <a:stCxn id="11" idx="2"/>
            <a:endCxn id="13" idx="1"/>
          </p:cNvCxnSpPr>
          <p:nvPr/>
        </p:nvCxnSpPr>
        <p:spPr>
          <a:xfrm rot="16200000" flipH="1">
            <a:off x="5836670" y="3440238"/>
            <a:ext cx="439496" cy="324024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ocument 1">
            <a:extLst>
              <a:ext uri="{FF2B5EF4-FFF2-40B4-BE49-F238E27FC236}">
                <a16:creationId xmlns:a16="http://schemas.microsoft.com/office/drawing/2014/main" id="{77590C4B-3D8A-704E-8DBB-41B36E702639}"/>
              </a:ext>
            </a:extLst>
          </p:cNvPr>
          <p:cNvSpPr/>
          <p:nvPr/>
        </p:nvSpPr>
        <p:spPr>
          <a:xfrm>
            <a:off x="6273533" y="4965606"/>
            <a:ext cx="890395" cy="595108"/>
          </a:xfrm>
          <a:prstGeom prst="flowChartDocumen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Summarised and/or raw  Data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CAB2947-E6CC-E943-9563-5F5E6CAD3F9D}"/>
              </a:ext>
            </a:extLst>
          </p:cNvPr>
          <p:cNvCxnSpPr>
            <a:cxnSpLocks/>
            <a:stCxn id="12" idx="1"/>
            <a:endCxn id="11" idx="3"/>
          </p:cNvCxnSpPr>
          <p:nvPr/>
        </p:nvCxnSpPr>
        <p:spPr>
          <a:xfrm flipH="1" flipV="1">
            <a:off x="5282492" y="4434169"/>
            <a:ext cx="2394050" cy="9219"/>
          </a:xfrm>
          <a:prstGeom prst="straightConnector1">
            <a:avLst/>
          </a:prstGeom>
          <a:ln>
            <a:noFill/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06F6232-CF00-2042-AEB4-74EB2419F33D}"/>
              </a:ext>
            </a:extLst>
          </p:cNvPr>
          <p:cNvSpPr/>
          <p:nvPr/>
        </p:nvSpPr>
        <p:spPr>
          <a:xfrm>
            <a:off x="4150286" y="1202791"/>
            <a:ext cx="580980" cy="43036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SE" sz="800" dirty="0"/>
              <a:t>GPS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81FA9B4-7BD1-664D-8B69-8CD822044A1C}"/>
              </a:ext>
            </a:extLst>
          </p:cNvPr>
          <p:cNvCxnSpPr>
            <a:cxnSpLocks/>
            <a:stCxn id="43" idx="2"/>
            <a:endCxn id="5" idx="0"/>
          </p:cNvCxnSpPr>
          <p:nvPr/>
        </p:nvCxnSpPr>
        <p:spPr>
          <a:xfrm flipH="1">
            <a:off x="4438514" y="1633155"/>
            <a:ext cx="2262" cy="568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DD035282-1425-1D42-8B19-91CFB0326C13}"/>
              </a:ext>
            </a:extLst>
          </p:cNvPr>
          <p:cNvSpPr/>
          <p:nvPr/>
        </p:nvSpPr>
        <p:spPr>
          <a:xfrm rot="16200000">
            <a:off x="7672582" y="3356807"/>
            <a:ext cx="890399" cy="2669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Busstop, roads etc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C93563-6189-A743-96C9-BB55D2566FFE}"/>
              </a:ext>
            </a:extLst>
          </p:cNvPr>
          <p:cNvSpPr/>
          <p:nvPr/>
        </p:nvSpPr>
        <p:spPr>
          <a:xfrm>
            <a:off x="5358847" y="2563933"/>
            <a:ext cx="882480" cy="3220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700" dirty="0"/>
              <a:t>Boarding, Alighting, Occupancy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51498E-4FFD-DA42-9AF9-FF5D5DA4FF60}"/>
              </a:ext>
            </a:extLst>
          </p:cNvPr>
          <p:cNvSpPr/>
          <p:nvPr/>
        </p:nvSpPr>
        <p:spPr>
          <a:xfrm>
            <a:off x="4013987" y="1736589"/>
            <a:ext cx="890399" cy="2669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Position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CB0A4A-C7D7-6A47-9405-A463753C9D4E}"/>
              </a:ext>
            </a:extLst>
          </p:cNvPr>
          <p:cNvSpPr/>
          <p:nvPr/>
        </p:nvSpPr>
        <p:spPr>
          <a:xfrm>
            <a:off x="5358848" y="2201862"/>
            <a:ext cx="890399" cy="2669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700" dirty="0"/>
              <a:t>Journey, route GPS, VIN etc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ED13E88-3FFA-DB45-9818-793E9F972EF0}"/>
              </a:ext>
            </a:extLst>
          </p:cNvPr>
          <p:cNvCxnSpPr>
            <a:cxnSpLocks/>
            <a:stCxn id="12" idx="1"/>
            <a:endCxn id="11" idx="3"/>
          </p:cNvCxnSpPr>
          <p:nvPr/>
        </p:nvCxnSpPr>
        <p:spPr>
          <a:xfrm flipH="1" flipV="1">
            <a:off x="5282492" y="4434169"/>
            <a:ext cx="2394050" cy="9219"/>
          </a:xfrm>
          <a:prstGeom prst="straightConnector1">
            <a:avLst/>
          </a:prstGeom>
          <a:ln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932A7AD-546F-D24F-8583-E90688AE041D}"/>
              </a:ext>
            </a:extLst>
          </p:cNvPr>
          <p:cNvSpPr/>
          <p:nvPr/>
        </p:nvSpPr>
        <p:spPr>
          <a:xfrm>
            <a:off x="6273533" y="4300573"/>
            <a:ext cx="890399" cy="2669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Busstop, roads etc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BF06ECD-B171-EC4B-B3FF-E07AD535C5E9}"/>
              </a:ext>
            </a:extLst>
          </p:cNvPr>
          <p:cNvSpPr/>
          <p:nvPr/>
        </p:nvSpPr>
        <p:spPr>
          <a:xfrm>
            <a:off x="6367174" y="2208993"/>
            <a:ext cx="642525" cy="629008"/>
          </a:xfrm>
          <a:prstGeom prst="roundRect">
            <a:avLst/>
          </a:prstGeom>
          <a:solidFill>
            <a:srgbClr val="214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MQTT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669849D-7BC1-7341-B7FD-AA9144DF7AC0}"/>
              </a:ext>
            </a:extLst>
          </p:cNvPr>
          <p:cNvSpPr/>
          <p:nvPr/>
        </p:nvSpPr>
        <p:spPr>
          <a:xfrm>
            <a:off x="7676542" y="2201862"/>
            <a:ext cx="882480" cy="629008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Vehicle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AF22C2F-E8CA-DA4B-87C0-651651A0E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" b="22479"/>
          <a:stretch/>
        </p:blipFill>
        <p:spPr>
          <a:xfrm flipH="1">
            <a:off x="8493301" y="1364416"/>
            <a:ext cx="316841" cy="159557"/>
          </a:xfrm>
          <a:prstGeom prst="rect">
            <a:avLst/>
          </a:prstGeom>
          <a:effectLst/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AD913C4-4C38-284E-8BB0-87AAEEF3F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" b="22479"/>
          <a:stretch/>
        </p:blipFill>
        <p:spPr>
          <a:xfrm flipH="1">
            <a:off x="5021686" y="1335957"/>
            <a:ext cx="316841" cy="159557"/>
          </a:xfrm>
          <a:prstGeom prst="rect">
            <a:avLst/>
          </a:prstGeom>
          <a:effectLst/>
        </p:spPr>
      </p:pic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BCFB2627-C8BB-2F46-8696-5C546BF94D62}"/>
              </a:ext>
            </a:extLst>
          </p:cNvPr>
          <p:cNvCxnSpPr>
            <a:cxnSpLocks/>
            <a:stCxn id="49" idx="3"/>
            <a:endCxn id="5" idx="0"/>
          </p:cNvCxnSpPr>
          <p:nvPr/>
        </p:nvCxnSpPr>
        <p:spPr>
          <a:xfrm rot="10800000" flipV="1">
            <a:off x="4438515" y="1444194"/>
            <a:ext cx="4054787" cy="757667"/>
          </a:xfrm>
          <a:prstGeom prst="curvedConnector2">
            <a:avLst/>
          </a:prstGeom>
          <a:ln w="19050">
            <a:solidFill>
              <a:srgbClr val="458B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2ED6E99B-576F-F447-9372-322932849D95}"/>
              </a:ext>
            </a:extLst>
          </p:cNvPr>
          <p:cNvCxnSpPr>
            <a:cxnSpLocks/>
            <a:stCxn id="50" idx="3"/>
          </p:cNvCxnSpPr>
          <p:nvPr/>
        </p:nvCxnSpPr>
        <p:spPr>
          <a:xfrm rot="10800000" flipV="1">
            <a:off x="4436296" y="1415736"/>
            <a:ext cx="585390" cy="786124"/>
          </a:xfrm>
          <a:prstGeom prst="curvedConnector2">
            <a:avLst/>
          </a:prstGeom>
          <a:ln w="19050">
            <a:solidFill>
              <a:srgbClr val="458B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AF2CED8-AAFB-744D-8762-A0BE584EF8AF}"/>
              </a:ext>
            </a:extLst>
          </p:cNvPr>
          <p:cNvSpPr/>
          <p:nvPr/>
        </p:nvSpPr>
        <p:spPr>
          <a:xfrm>
            <a:off x="1810390" y="1261985"/>
            <a:ext cx="7615620" cy="16034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7A9460-E95B-A24D-B9F0-CF8F48C26A16}"/>
              </a:ext>
            </a:extLst>
          </p:cNvPr>
          <p:cNvSpPr txBox="1"/>
          <p:nvPr/>
        </p:nvSpPr>
        <p:spPr>
          <a:xfrm>
            <a:off x="1951538" y="15649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91717AC-D5FA-0844-A9D2-C4A3544B4384}"/>
              </a:ext>
            </a:extLst>
          </p:cNvPr>
          <p:cNvSpPr/>
          <p:nvPr/>
        </p:nvSpPr>
        <p:spPr>
          <a:xfrm>
            <a:off x="3059498" y="1734024"/>
            <a:ext cx="890399" cy="26693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Start/Stop</a:t>
            </a:r>
          </a:p>
        </p:txBody>
      </p: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D6B2FD19-52E8-9742-85D2-85271E6C7CC6}"/>
              </a:ext>
            </a:extLst>
          </p:cNvPr>
          <p:cNvCxnSpPr>
            <a:stCxn id="53" idx="2"/>
            <a:endCxn id="5" idx="1"/>
          </p:cNvCxnSpPr>
          <p:nvPr/>
        </p:nvCxnSpPr>
        <p:spPr>
          <a:xfrm rot="16200000" flipH="1">
            <a:off x="3343542" y="2162117"/>
            <a:ext cx="499764" cy="17745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31">
            <a:extLst>
              <a:ext uri="{FF2B5EF4-FFF2-40B4-BE49-F238E27FC236}">
                <a16:creationId xmlns:a16="http://schemas.microsoft.com/office/drawing/2014/main" id="{D1332BA7-0CA2-B947-A102-E59AC16CD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E" dirty="0"/>
              <a:t>CPC services overview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EA1CB0B7-BE30-0042-BBC6-4A16ED9BEF30}"/>
              </a:ext>
            </a:extLst>
          </p:cNvPr>
          <p:cNvSpPr/>
          <p:nvPr/>
        </p:nvSpPr>
        <p:spPr>
          <a:xfrm>
            <a:off x="1320437" y="4114456"/>
            <a:ext cx="1334802" cy="639170"/>
          </a:xfrm>
          <a:prstGeom prst="roundRect">
            <a:avLst/>
          </a:prstGeom>
          <a:solidFill>
            <a:srgbClr val="458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Monitor a</a:t>
            </a:r>
            <a:r>
              <a:rPr lang="en-GB" sz="800" dirty="0"/>
              <a:t>nd</a:t>
            </a:r>
            <a:r>
              <a:rPr lang="en-SE" sz="800" dirty="0"/>
              <a:t> manage</a:t>
            </a:r>
          </a:p>
        </p:txBody>
      </p: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5DDDE619-E41C-8142-A694-2DC632091260}"/>
              </a:ext>
            </a:extLst>
          </p:cNvPr>
          <p:cNvCxnSpPr>
            <a:cxnSpLocks/>
            <a:stCxn id="11" idx="1"/>
            <a:endCxn id="55" idx="3"/>
          </p:cNvCxnSpPr>
          <p:nvPr/>
        </p:nvCxnSpPr>
        <p:spPr bwMode="auto">
          <a:xfrm rot="10800000">
            <a:off x="2655240" y="4434041"/>
            <a:ext cx="934857" cy="128"/>
          </a:xfrm>
          <a:prstGeom prst="bentConnector3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58ED3F-A36C-9B4F-B5BC-F9FD9F3C2592}"/>
              </a:ext>
            </a:extLst>
          </p:cNvPr>
          <p:cNvSpPr/>
          <p:nvPr/>
        </p:nvSpPr>
        <p:spPr>
          <a:xfrm>
            <a:off x="3682150" y="2201862"/>
            <a:ext cx="1512727" cy="597725"/>
          </a:xfrm>
          <a:prstGeom prst="roundRect">
            <a:avLst/>
          </a:prstGeom>
          <a:solidFill>
            <a:srgbClr val="458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E" sz="800" dirty="0"/>
              <a:t>Observit </a:t>
            </a:r>
          </a:p>
          <a:p>
            <a:pPr algn="ctr"/>
            <a:r>
              <a:rPr lang="en-SE" sz="800" dirty="0"/>
              <a:t>Connected People Counter,</a:t>
            </a:r>
          </a:p>
          <a:p>
            <a:pPr algn="ctr"/>
            <a:r>
              <a:rPr lang="en-SE" sz="800" dirty="0"/>
              <a:t>CPC</a:t>
            </a:r>
          </a:p>
        </p:txBody>
      </p:sp>
    </p:spTree>
    <p:extLst>
      <p:ext uri="{BB962C8B-B14F-4D97-AF65-F5344CB8AC3E}">
        <p14:creationId xmlns:p14="http://schemas.microsoft.com/office/powerpoint/2010/main" val="109769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repeatCount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0.53099 4.07407E-6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  <p:bldP spid="11" grpId="0" animBg="1"/>
      <p:bldP spid="12" grpId="0" animBg="1"/>
      <p:bldP spid="13" grpId="0" animBg="1"/>
      <p:bldP spid="2" grpId="0" animBg="1"/>
      <p:bldP spid="43" grpId="0" animBg="1"/>
      <p:bldP spid="48" grpId="0" animBg="1"/>
      <p:bldP spid="10" grpId="0" animBg="1"/>
      <p:bldP spid="46" grpId="0" animBg="1"/>
      <p:bldP spid="6" grpId="0" animBg="1"/>
      <p:bldP spid="29" grpId="0" animBg="1"/>
      <p:bldP spid="7" grpId="0" animBg="1"/>
      <p:bldP spid="8" grpId="0" animBg="1"/>
      <p:bldP spid="53" grpId="0" animBg="1"/>
      <p:bldP spid="55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D7D6-C988-604C-A818-A6DB9EB83E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68C0A8-2280-B848-8DBB-EC051F1D88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SE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254046769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Theme1">
  <a:themeElements>
    <a:clrScheme name="Varm blå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</a:objectDefaults>
  <a:extraClrSchemeLst>
    <a:extraClrScheme>
      <a:clrScheme name="1_Axis mall 071218 blue 1">
        <a:dk1>
          <a:srgbClr val="000000"/>
        </a:dk1>
        <a:lt1>
          <a:srgbClr val="FFFFFF"/>
        </a:lt1>
        <a:dk2>
          <a:srgbClr val="81725E"/>
        </a:dk2>
        <a:lt2>
          <a:srgbClr val="4D4D4D"/>
        </a:lt2>
        <a:accent1>
          <a:srgbClr val="C7C0B8"/>
        </a:accent1>
        <a:accent2>
          <a:srgbClr val="004368"/>
        </a:accent2>
        <a:accent3>
          <a:srgbClr val="FFFFFF"/>
        </a:accent3>
        <a:accent4>
          <a:srgbClr val="000000"/>
        </a:accent4>
        <a:accent5>
          <a:srgbClr val="E0DCD8"/>
        </a:accent5>
        <a:accent6>
          <a:srgbClr val="003C5E"/>
        </a:accent6>
        <a:hlink>
          <a:srgbClr val="669FBE"/>
        </a:hlink>
        <a:folHlink>
          <a:srgbClr val="99BED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5EC86F60-1479-9847-8721-CD101BD6796F}" vid="{ADE034B5-9C88-764C-B272-50957F0567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42208</TotalTime>
  <Words>379</Words>
  <Application>Microsoft Office PowerPoint</Application>
  <PresentationFormat>Bredbild</PresentationFormat>
  <Paragraphs>96</Paragraphs>
  <Slides>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7</vt:i4>
      </vt:variant>
    </vt:vector>
  </HeadingPairs>
  <TitlesOfParts>
    <vt:vector size="10" baseType="lpstr">
      <vt:lpstr>Arial</vt:lpstr>
      <vt:lpstr>Wingdings</vt:lpstr>
      <vt:lpstr>Theme1</vt:lpstr>
      <vt:lpstr>Observit Connected People Counter - CPC</vt:lpstr>
      <vt:lpstr>CPC in short</vt:lpstr>
      <vt:lpstr>CPC Data management</vt:lpstr>
      <vt:lpstr>Quality and SLA</vt:lpstr>
      <vt:lpstr>CPC services overview</vt:lpstr>
      <vt:lpstr>CPC services overview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Flodén</dc:creator>
  <cp:lastModifiedBy>Carl-Henrik Blomqvist</cp:lastModifiedBy>
  <cp:revision>68</cp:revision>
  <dcterms:created xsi:type="dcterms:W3CDTF">2020-02-27T17:23:56Z</dcterms:created>
  <dcterms:modified xsi:type="dcterms:W3CDTF">2021-11-12T07:16:09Z</dcterms:modified>
</cp:coreProperties>
</file>