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Lst>
  <p:sldSz cx="6858000" cy="9906000" type="A4"/>
  <p:notesSz cx="6858000" cy="9144000"/>
  <p:defaultTextStyle>
    <a:defPPr>
      <a:defRPr lang="en-US"/>
    </a:defPPr>
    <a:lvl1pPr marL="0" algn="l" defTabSz="768553" rtl="0" eaLnBrk="1" latinLnBrk="0" hangingPunct="1">
      <a:defRPr sz="1513" kern="1200">
        <a:solidFill>
          <a:schemeClr val="tx1"/>
        </a:solidFill>
        <a:latin typeface="+mn-lt"/>
        <a:ea typeface="+mn-ea"/>
        <a:cs typeface="+mn-cs"/>
      </a:defRPr>
    </a:lvl1pPr>
    <a:lvl2pPr marL="384277" algn="l" defTabSz="768553" rtl="0" eaLnBrk="1" latinLnBrk="0" hangingPunct="1">
      <a:defRPr sz="1513" kern="1200">
        <a:solidFill>
          <a:schemeClr val="tx1"/>
        </a:solidFill>
        <a:latin typeface="+mn-lt"/>
        <a:ea typeface="+mn-ea"/>
        <a:cs typeface="+mn-cs"/>
      </a:defRPr>
    </a:lvl2pPr>
    <a:lvl3pPr marL="768553" algn="l" defTabSz="768553" rtl="0" eaLnBrk="1" latinLnBrk="0" hangingPunct="1">
      <a:defRPr sz="1513" kern="1200">
        <a:solidFill>
          <a:schemeClr val="tx1"/>
        </a:solidFill>
        <a:latin typeface="+mn-lt"/>
        <a:ea typeface="+mn-ea"/>
        <a:cs typeface="+mn-cs"/>
      </a:defRPr>
    </a:lvl3pPr>
    <a:lvl4pPr marL="1152830" algn="l" defTabSz="768553" rtl="0" eaLnBrk="1" latinLnBrk="0" hangingPunct="1">
      <a:defRPr sz="1513" kern="1200">
        <a:solidFill>
          <a:schemeClr val="tx1"/>
        </a:solidFill>
        <a:latin typeface="+mn-lt"/>
        <a:ea typeface="+mn-ea"/>
        <a:cs typeface="+mn-cs"/>
      </a:defRPr>
    </a:lvl4pPr>
    <a:lvl5pPr marL="1537106" algn="l" defTabSz="768553" rtl="0" eaLnBrk="1" latinLnBrk="0" hangingPunct="1">
      <a:defRPr sz="1513" kern="1200">
        <a:solidFill>
          <a:schemeClr val="tx1"/>
        </a:solidFill>
        <a:latin typeface="+mn-lt"/>
        <a:ea typeface="+mn-ea"/>
        <a:cs typeface="+mn-cs"/>
      </a:defRPr>
    </a:lvl5pPr>
    <a:lvl6pPr marL="1921383" algn="l" defTabSz="768553" rtl="0" eaLnBrk="1" latinLnBrk="0" hangingPunct="1">
      <a:defRPr sz="1513" kern="1200">
        <a:solidFill>
          <a:schemeClr val="tx1"/>
        </a:solidFill>
        <a:latin typeface="+mn-lt"/>
        <a:ea typeface="+mn-ea"/>
        <a:cs typeface="+mn-cs"/>
      </a:defRPr>
    </a:lvl6pPr>
    <a:lvl7pPr marL="2305660" algn="l" defTabSz="768553" rtl="0" eaLnBrk="1" latinLnBrk="0" hangingPunct="1">
      <a:defRPr sz="1513" kern="1200">
        <a:solidFill>
          <a:schemeClr val="tx1"/>
        </a:solidFill>
        <a:latin typeface="+mn-lt"/>
        <a:ea typeface="+mn-ea"/>
        <a:cs typeface="+mn-cs"/>
      </a:defRPr>
    </a:lvl7pPr>
    <a:lvl8pPr marL="2689936" algn="l" defTabSz="768553" rtl="0" eaLnBrk="1" latinLnBrk="0" hangingPunct="1">
      <a:defRPr sz="1513" kern="1200">
        <a:solidFill>
          <a:schemeClr val="tx1"/>
        </a:solidFill>
        <a:latin typeface="+mn-lt"/>
        <a:ea typeface="+mn-ea"/>
        <a:cs typeface="+mn-cs"/>
      </a:defRPr>
    </a:lvl8pPr>
    <a:lvl9pPr marL="3074213" algn="l" defTabSz="768553" rtl="0" eaLnBrk="1" latinLnBrk="0" hangingPunct="1">
      <a:defRPr sz="15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36617-FEC1-4913-ABB9-2091EB1EED1E}" v="795" dt="2020-10-20T13:38:14.183"/>
    <p1510:client id="{469B4DAF-74B9-4340-B27E-624FD4366DB5}" v="44" dt="2020-10-20T12:20:2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382" autoAdjust="0"/>
  </p:normalViewPr>
  <p:slideViewPr>
    <p:cSldViewPr>
      <p:cViewPr>
        <p:scale>
          <a:sx n="80" d="100"/>
          <a:sy n="80" d="100"/>
        </p:scale>
        <p:origin x="2082" y="-52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quiries - S4K" userId="JsnxHV8xOHpGZ6cjnCDor2ws4PqckA3bKxhC77vcfDc=" providerId="None" clId="Web-{469B4DAF-74B9-4340-B27E-624FD4366DB5}"/>
    <pc:docChg chg="modSld">
      <pc:chgData name="Enquiries - S4K" userId="JsnxHV8xOHpGZ6cjnCDor2ws4PqckA3bKxhC77vcfDc=" providerId="None" clId="Web-{469B4DAF-74B9-4340-B27E-624FD4366DB5}" dt="2020-10-20T12:20:23.054" v="41"/>
      <pc:docMkLst>
        <pc:docMk/>
      </pc:docMkLst>
      <pc:sldChg chg="addSp delSp modSp">
        <pc:chgData name="Enquiries - S4K" userId="JsnxHV8xOHpGZ6cjnCDor2ws4PqckA3bKxhC77vcfDc=" providerId="None" clId="Web-{469B4DAF-74B9-4340-B27E-624FD4366DB5}" dt="2020-10-20T12:20:23.054" v="41"/>
        <pc:sldMkLst>
          <pc:docMk/>
          <pc:sldMk cId="2583726741" sldId="278"/>
        </pc:sldMkLst>
        <pc:spChg chg="mod">
          <ac:chgData name="Enquiries - S4K" userId="JsnxHV8xOHpGZ6cjnCDor2ws4PqckA3bKxhC77vcfDc=" providerId="None" clId="Web-{469B4DAF-74B9-4340-B27E-624FD4366DB5}" dt="2020-10-20T12:12:57.786" v="10" actId="20577"/>
          <ac:spMkLst>
            <pc:docMk/>
            <pc:sldMk cId="2583726741" sldId="278"/>
            <ac:spMk id="9" creationId="{00000000-0000-0000-0000-000000000000}"/>
          </ac:spMkLst>
        </pc:spChg>
        <pc:graphicFrameChg chg="mod modGraphic">
          <ac:chgData name="Enquiries - S4K" userId="JsnxHV8xOHpGZ6cjnCDor2ws4PqckA3bKxhC77vcfDc=" providerId="None" clId="Web-{469B4DAF-74B9-4340-B27E-624FD4366DB5}" dt="2020-10-20T12:20:23.054" v="41"/>
          <ac:graphicFrameMkLst>
            <pc:docMk/>
            <pc:sldMk cId="2583726741" sldId="278"/>
            <ac:graphicFrameMk id="13" creationId="{00000000-0000-0000-0000-000000000000}"/>
          </ac:graphicFrameMkLst>
        </pc:graphicFrameChg>
        <pc:picChg chg="add del mod">
          <ac:chgData name="Enquiries - S4K" userId="JsnxHV8xOHpGZ6cjnCDor2ws4PqckA3bKxhC77vcfDc=" providerId="None" clId="Web-{469B4DAF-74B9-4340-B27E-624FD4366DB5}" dt="2020-10-20T12:13:08.395" v="13"/>
          <ac:picMkLst>
            <pc:docMk/>
            <pc:sldMk cId="2583726741" sldId="278"/>
            <ac:picMk id="2" creationId="{A1E85FBE-401E-438C-A2ED-7105996A9B91}"/>
          </ac:picMkLst>
        </pc:picChg>
        <pc:picChg chg="add mod modCrop">
          <ac:chgData name="Enquiries - S4K" userId="JsnxHV8xOHpGZ6cjnCDor2ws4PqckA3bKxhC77vcfDc=" providerId="None" clId="Web-{469B4DAF-74B9-4340-B27E-624FD4366DB5}" dt="2020-10-20T12:13:46.114" v="19" actId="1076"/>
          <ac:picMkLst>
            <pc:docMk/>
            <pc:sldMk cId="2583726741" sldId="278"/>
            <ac:picMk id="3" creationId="{B5827292-C6F5-4937-ACA9-7B02577BDB13}"/>
          </ac:picMkLst>
        </pc:picChg>
      </pc:sldChg>
    </pc:docChg>
  </pc:docChgLst>
  <pc:docChgLst>
    <pc:chgData name="Enquiries - S4K" userId="JsnxHV8xOHpGZ6cjnCDor2ws4PqckA3bKxhC77vcfDc=" providerId="None" clId="Web-{37536617-FEC1-4913-ABB9-2091EB1EED1E}"/>
    <pc:docChg chg="modSld">
      <pc:chgData name="Enquiries - S4K" userId="JsnxHV8xOHpGZ6cjnCDor2ws4PqckA3bKxhC77vcfDc=" providerId="None" clId="Web-{37536617-FEC1-4913-ABB9-2091EB1EED1E}" dt="2020-10-20T13:38:14.183" v="792"/>
      <pc:docMkLst>
        <pc:docMk/>
      </pc:docMkLst>
      <pc:sldChg chg="modSp">
        <pc:chgData name="Enquiries - S4K" userId="JsnxHV8xOHpGZ6cjnCDor2ws4PqckA3bKxhC77vcfDc=" providerId="None" clId="Web-{37536617-FEC1-4913-ABB9-2091EB1EED1E}" dt="2020-10-20T13:38:14.183" v="792"/>
        <pc:sldMkLst>
          <pc:docMk/>
          <pc:sldMk cId="2583726741" sldId="278"/>
        </pc:sldMkLst>
        <pc:graphicFrameChg chg="mod modGraphic">
          <ac:chgData name="Enquiries - S4K" userId="JsnxHV8xOHpGZ6cjnCDor2ws4PqckA3bKxhC77vcfDc=" providerId="None" clId="Web-{37536617-FEC1-4913-ABB9-2091EB1EED1E}" dt="2020-10-20T13:38:14.183" v="792"/>
          <ac:graphicFrameMkLst>
            <pc:docMk/>
            <pc:sldMk cId="2583726741" sldId="278"/>
            <ac:graphicFrameMk id="13" creationId="{00000000-0000-0000-0000-000000000000}"/>
          </ac:graphicFrameMkLst>
        </pc:graphicFrameChg>
        <pc:picChg chg="mod">
          <ac:chgData name="Enquiries - S4K" userId="JsnxHV8xOHpGZ6cjnCDor2ws4PqckA3bKxhC77vcfDc=" providerId="None" clId="Web-{37536617-FEC1-4913-ABB9-2091EB1EED1E}" dt="2020-10-20T12:41:46.242" v="4" actId="14100"/>
          <ac:picMkLst>
            <pc:docMk/>
            <pc:sldMk cId="2583726741" sldId="278"/>
            <ac:picMk id="3" creationId="{B5827292-C6F5-4937-ACA9-7B02577BDB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494E-FADF-734E-BDDC-254896DC743E}" type="datetimeFigureOut">
              <a:rPr lang="en-US" smtClean="0"/>
              <a:t>8/16/2021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68BA1-9863-C94D-98AC-86E6EDC0C779}" type="slidenum">
              <a:rPr lang="en-US" smtClean="0"/>
              <a:t>‹#›</a:t>
            </a:fld>
            <a:endParaRPr lang="en-US"/>
          </a:p>
        </p:txBody>
      </p:sp>
    </p:spTree>
    <p:extLst>
      <p:ext uri="{BB962C8B-B14F-4D97-AF65-F5344CB8AC3E}">
        <p14:creationId xmlns:p14="http://schemas.microsoft.com/office/powerpoint/2010/main" val="303073579"/>
      </p:ext>
    </p:extLst>
  </p:cSld>
  <p:clrMap bg1="lt1" tx1="dk1" bg2="lt2" tx2="dk2" accent1="accent1" accent2="accent2" accent3="accent3" accent4="accent4" accent5="accent5" accent6="accent6" hlink="hlink" folHlink="folHlink"/>
  <p:notesStyle>
    <a:lvl1pPr marL="0" algn="l" defTabSz="768553" rtl="0" eaLnBrk="1" latinLnBrk="0" hangingPunct="1">
      <a:defRPr sz="1009" kern="1200">
        <a:solidFill>
          <a:schemeClr val="tx1"/>
        </a:solidFill>
        <a:latin typeface="+mn-lt"/>
        <a:ea typeface="+mn-ea"/>
        <a:cs typeface="+mn-cs"/>
      </a:defRPr>
    </a:lvl1pPr>
    <a:lvl2pPr marL="384277" algn="l" defTabSz="768553" rtl="0" eaLnBrk="1" latinLnBrk="0" hangingPunct="1">
      <a:defRPr sz="1009" kern="1200">
        <a:solidFill>
          <a:schemeClr val="tx1"/>
        </a:solidFill>
        <a:latin typeface="+mn-lt"/>
        <a:ea typeface="+mn-ea"/>
        <a:cs typeface="+mn-cs"/>
      </a:defRPr>
    </a:lvl2pPr>
    <a:lvl3pPr marL="768553" algn="l" defTabSz="768553" rtl="0" eaLnBrk="1" latinLnBrk="0" hangingPunct="1">
      <a:defRPr sz="1009" kern="1200">
        <a:solidFill>
          <a:schemeClr val="tx1"/>
        </a:solidFill>
        <a:latin typeface="+mn-lt"/>
        <a:ea typeface="+mn-ea"/>
        <a:cs typeface="+mn-cs"/>
      </a:defRPr>
    </a:lvl3pPr>
    <a:lvl4pPr marL="1152830" algn="l" defTabSz="768553" rtl="0" eaLnBrk="1" latinLnBrk="0" hangingPunct="1">
      <a:defRPr sz="1009" kern="1200">
        <a:solidFill>
          <a:schemeClr val="tx1"/>
        </a:solidFill>
        <a:latin typeface="+mn-lt"/>
        <a:ea typeface="+mn-ea"/>
        <a:cs typeface="+mn-cs"/>
      </a:defRPr>
    </a:lvl4pPr>
    <a:lvl5pPr marL="1537106" algn="l" defTabSz="768553" rtl="0" eaLnBrk="1" latinLnBrk="0" hangingPunct="1">
      <a:defRPr sz="1009" kern="1200">
        <a:solidFill>
          <a:schemeClr val="tx1"/>
        </a:solidFill>
        <a:latin typeface="+mn-lt"/>
        <a:ea typeface="+mn-ea"/>
        <a:cs typeface="+mn-cs"/>
      </a:defRPr>
    </a:lvl5pPr>
    <a:lvl6pPr marL="1921383" algn="l" defTabSz="768553" rtl="0" eaLnBrk="1" latinLnBrk="0" hangingPunct="1">
      <a:defRPr sz="1009" kern="1200">
        <a:solidFill>
          <a:schemeClr val="tx1"/>
        </a:solidFill>
        <a:latin typeface="+mn-lt"/>
        <a:ea typeface="+mn-ea"/>
        <a:cs typeface="+mn-cs"/>
      </a:defRPr>
    </a:lvl6pPr>
    <a:lvl7pPr marL="2305660" algn="l" defTabSz="768553" rtl="0" eaLnBrk="1" latinLnBrk="0" hangingPunct="1">
      <a:defRPr sz="1009" kern="1200">
        <a:solidFill>
          <a:schemeClr val="tx1"/>
        </a:solidFill>
        <a:latin typeface="+mn-lt"/>
        <a:ea typeface="+mn-ea"/>
        <a:cs typeface="+mn-cs"/>
      </a:defRPr>
    </a:lvl7pPr>
    <a:lvl8pPr marL="2689936" algn="l" defTabSz="768553" rtl="0" eaLnBrk="1" latinLnBrk="0" hangingPunct="1">
      <a:defRPr sz="1009" kern="1200">
        <a:solidFill>
          <a:schemeClr val="tx1"/>
        </a:solidFill>
        <a:latin typeface="+mn-lt"/>
        <a:ea typeface="+mn-ea"/>
        <a:cs typeface="+mn-cs"/>
      </a:defRPr>
    </a:lvl8pPr>
    <a:lvl9pPr marL="3074213" algn="l" defTabSz="768553" rtl="0" eaLnBrk="1" latinLnBrk="0" hangingPunct="1">
      <a:defRPr sz="10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539998" indent="0" algn="ctr">
              <a:buNone/>
              <a:defRPr>
                <a:solidFill>
                  <a:schemeClr val="tx1">
                    <a:tint val="75000"/>
                  </a:schemeClr>
                </a:solidFill>
              </a:defRPr>
            </a:lvl2pPr>
            <a:lvl3pPr marL="1079996" indent="0" algn="ctr">
              <a:buNone/>
              <a:defRPr>
                <a:solidFill>
                  <a:schemeClr val="tx1">
                    <a:tint val="75000"/>
                  </a:schemeClr>
                </a:solidFill>
              </a:defRPr>
            </a:lvl3pPr>
            <a:lvl4pPr marL="1619993" indent="0" algn="ctr">
              <a:buNone/>
              <a:defRPr>
                <a:solidFill>
                  <a:schemeClr val="tx1">
                    <a:tint val="75000"/>
                  </a:schemeClr>
                </a:solidFill>
              </a:defRPr>
            </a:lvl4pPr>
            <a:lvl5pPr marL="2159991" indent="0" algn="ctr">
              <a:buNone/>
              <a:defRPr>
                <a:solidFill>
                  <a:schemeClr val="tx1">
                    <a:tint val="75000"/>
                  </a:schemeClr>
                </a:solidFill>
              </a:defRPr>
            </a:lvl5pPr>
            <a:lvl6pPr marL="2699990" indent="0" algn="ctr">
              <a:buNone/>
              <a:defRPr>
                <a:solidFill>
                  <a:schemeClr val="tx1">
                    <a:tint val="75000"/>
                  </a:schemeClr>
                </a:solidFill>
              </a:defRPr>
            </a:lvl6pPr>
            <a:lvl7pPr marL="3239987" indent="0" algn="ctr">
              <a:buNone/>
              <a:defRPr>
                <a:solidFill>
                  <a:schemeClr val="tx1">
                    <a:tint val="75000"/>
                  </a:schemeClr>
                </a:solidFill>
              </a:defRPr>
            </a:lvl7pPr>
            <a:lvl8pPr marL="3779985" indent="0" algn="ctr">
              <a:buNone/>
              <a:defRPr>
                <a:solidFill>
                  <a:schemeClr val="tx1">
                    <a:tint val="75000"/>
                  </a:schemeClr>
                </a:solidFill>
              </a:defRPr>
            </a:lvl8pPr>
            <a:lvl9pPr marL="431998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32399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406840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2"/>
            <a:ext cx="1543050" cy="845220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2"/>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67226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8F4C1-0F26-4DBD-8174-34BE2B15D32D}"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23705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5"/>
            <a:ext cx="5829300" cy="1967442"/>
          </a:xfrm>
        </p:spPr>
        <p:txBody>
          <a:bodyPr anchor="t"/>
          <a:lstStyle>
            <a:lvl1pPr algn="l">
              <a:defRPr sz="4724"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363">
                <a:solidFill>
                  <a:schemeClr val="tx1">
                    <a:tint val="75000"/>
                  </a:schemeClr>
                </a:solidFill>
              </a:defRPr>
            </a:lvl1pPr>
            <a:lvl2pPr marL="539998" indent="0">
              <a:buNone/>
              <a:defRPr sz="2126">
                <a:solidFill>
                  <a:schemeClr val="tx1">
                    <a:tint val="75000"/>
                  </a:schemeClr>
                </a:solidFill>
              </a:defRPr>
            </a:lvl2pPr>
            <a:lvl3pPr marL="1079996" indent="0">
              <a:buNone/>
              <a:defRPr sz="1890">
                <a:solidFill>
                  <a:schemeClr val="tx1">
                    <a:tint val="75000"/>
                  </a:schemeClr>
                </a:solidFill>
              </a:defRPr>
            </a:lvl3pPr>
            <a:lvl4pPr marL="1619993" indent="0">
              <a:buNone/>
              <a:defRPr sz="1654">
                <a:solidFill>
                  <a:schemeClr val="tx1">
                    <a:tint val="75000"/>
                  </a:schemeClr>
                </a:solidFill>
              </a:defRPr>
            </a:lvl4pPr>
            <a:lvl5pPr marL="2159991" indent="0">
              <a:buNone/>
              <a:defRPr sz="1654">
                <a:solidFill>
                  <a:schemeClr val="tx1">
                    <a:tint val="75000"/>
                  </a:schemeClr>
                </a:solidFill>
              </a:defRPr>
            </a:lvl5pPr>
            <a:lvl6pPr marL="2699990" indent="0">
              <a:buNone/>
              <a:defRPr sz="1654">
                <a:solidFill>
                  <a:schemeClr val="tx1">
                    <a:tint val="75000"/>
                  </a:schemeClr>
                </a:solidFill>
              </a:defRPr>
            </a:lvl6pPr>
            <a:lvl7pPr marL="3239987" indent="0">
              <a:buNone/>
              <a:defRPr sz="1654">
                <a:solidFill>
                  <a:schemeClr val="tx1">
                    <a:tint val="75000"/>
                  </a:schemeClr>
                </a:solidFill>
              </a:defRPr>
            </a:lvl7pPr>
            <a:lvl8pPr marL="3779985" indent="0">
              <a:buNone/>
              <a:defRPr sz="1654">
                <a:solidFill>
                  <a:schemeClr val="tx1">
                    <a:tint val="75000"/>
                  </a:schemeClr>
                </a:solidFill>
              </a:defRPr>
            </a:lvl8pPr>
            <a:lvl9pPr marL="4319982" indent="0">
              <a:buNone/>
              <a:defRPr sz="165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8F4C1-0F26-4DBD-8174-34BE2B15D32D}"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98488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3307"/>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3307"/>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28F4C1-0F26-4DBD-8174-34BE2B15D32D}"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74490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6"/>
            <a:ext cx="3030141" cy="924101"/>
          </a:xfrm>
        </p:spPr>
        <p:txBody>
          <a:bodyPr anchor="b"/>
          <a:lstStyle>
            <a:lvl1pPr marL="0" indent="0">
              <a:buNone/>
              <a:defRPr sz="2835" b="1"/>
            </a:lvl1pPr>
            <a:lvl2pPr marL="539998" indent="0">
              <a:buNone/>
              <a:defRPr sz="2363" b="1"/>
            </a:lvl2pPr>
            <a:lvl3pPr marL="1079996" indent="0">
              <a:buNone/>
              <a:defRPr sz="2126" b="1"/>
            </a:lvl3pPr>
            <a:lvl4pPr marL="1619993" indent="0">
              <a:buNone/>
              <a:defRPr sz="1890" b="1"/>
            </a:lvl4pPr>
            <a:lvl5pPr marL="2159991" indent="0">
              <a:buNone/>
              <a:defRPr sz="1890" b="1"/>
            </a:lvl5pPr>
            <a:lvl6pPr marL="2699990" indent="0">
              <a:buNone/>
              <a:defRPr sz="1890" b="1"/>
            </a:lvl6pPr>
            <a:lvl7pPr marL="3239987" indent="0">
              <a:buNone/>
              <a:defRPr sz="1890" b="1"/>
            </a:lvl7pPr>
            <a:lvl8pPr marL="3779985" indent="0">
              <a:buNone/>
              <a:defRPr sz="1890" b="1"/>
            </a:lvl8pPr>
            <a:lvl9pPr marL="4319982" indent="0">
              <a:buNone/>
              <a:defRPr sz="189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6"/>
            <a:ext cx="3031331" cy="924101"/>
          </a:xfrm>
        </p:spPr>
        <p:txBody>
          <a:bodyPr anchor="b"/>
          <a:lstStyle>
            <a:lvl1pPr marL="0" indent="0">
              <a:buNone/>
              <a:defRPr sz="2835" b="1"/>
            </a:lvl1pPr>
            <a:lvl2pPr marL="539998" indent="0">
              <a:buNone/>
              <a:defRPr sz="2363" b="1"/>
            </a:lvl2pPr>
            <a:lvl3pPr marL="1079996" indent="0">
              <a:buNone/>
              <a:defRPr sz="2126" b="1"/>
            </a:lvl3pPr>
            <a:lvl4pPr marL="1619993" indent="0">
              <a:buNone/>
              <a:defRPr sz="1890" b="1"/>
            </a:lvl4pPr>
            <a:lvl5pPr marL="2159991" indent="0">
              <a:buNone/>
              <a:defRPr sz="1890" b="1"/>
            </a:lvl5pPr>
            <a:lvl6pPr marL="2699990" indent="0">
              <a:buNone/>
              <a:defRPr sz="1890" b="1"/>
            </a:lvl6pPr>
            <a:lvl7pPr marL="3239987" indent="0">
              <a:buNone/>
              <a:defRPr sz="1890" b="1"/>
            </a:lvl7pPr>
            <a:lvl8pPr marL="3779985" indent="0">
              <a:buNone/>
              <a:defRPr sz="1890" b="1"/>
            </a:lvl8pPr>
            <a:lvl9pPr marL="4319982" indent="0">
              <a:buNone/>
              <a:defRPr sz="1890" b="1"/>
            </a:lvl9pPr>
          </a:lstStyle>
          <a:p>
            <a:pPr lvl="0"/>
            <a:r>
              <a:rPr lang="en-US"/>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28F4C1-0F26-4DBD-8174-34BE2B15D32D}" type="datetimeFigureOut">
              <a:rPr lang="en-GB" smtClean="0"/>
              <a:t>16/08/2021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20758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28F4C1-0F26-4DBD-8174-34BE2B15D32D}" type="datetimeFigureOut">
              <a:rPr lang="en-GB" smtClean="0"/>
              <a:t>16/08/2021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18673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8F4C1-0F26-4DBD-8174-34BE2B15D32D}" type="datetimeFigureOut">
              <a:rPr lang="en-GB" smtClean="0"/>
              <a:t>16/08/2021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30969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5"/>
            <a:ext cx="2256235" cy="1678517"/>
          </a:xfrm>
        </p:spPr>
        <p:txBody>
          <a:bodyPr anchor="b"/>
          <a:lstStyle>
            <a:lvl1pPr algn="l">
              <a:defRPr sz="2363" b="1"/>
            </a:lvl1pPr>
          </a:lstStyle>
          <a:p>
            <a:r>
              <a:rPr lang="en-US"/>
              <a:t>Click to edit Master title style</a:t>
            </a:r>
            <a:endParaRPr lang="en-GB"/>
          </a:p>
        </p:txBody>
      </p:sp>
      <p:sp>
        <p:nvSpPr>
          <p:cNvPr id="3" name="Content Placeholder 2"/>
          <p:cNvSpPr>
            <a:spLocks noGrp="1"/>
          </p:cNvSpPr>
          <p:nvPr>
            <p:ph idx="1"/>
          </p:nvPr>
        </p:nvSpPr>
        <p:spPr>
          <a:xfrm>
            <a:off x="2681287" y="394408"/>
            <a:ext cx="3833813" cy="8454497"/>
          </a:xfrm>
        </p:spPr>
        <p:txBody>
          <a:bodyPr/>
          <a:lstStyle>
            <a:lvl1pPr>
              <a:defRPr sz="3779"/>
            </a:lvl1pPr>
            <a:lvl2pPr>
              <a:defRPr sz="3307"/>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3" y="2072925"/>
            <a:ext cx="2256235" cy="6775980"/>
          </a:xfrm>
        </p:spPr>
        <p:txBody>
          <a:bodyPr/>
          <a:lstStyle>
            <a:lvl1pPr marL="0" indent="0">
              <a:buNone/>
              <a:defRPr sz="1654"/>
            </a:lvl1pPr>
            <a:lvl2pPr marL="539998" indent="0">
              <a:buNone/>
              <a:defRPr sz="1418"/>
            </a:lvl2pPr>
            <a:lvl3pPr marL="1079996" indent="0">
              <a:buNone/>
              <a:defRPr sz="1181"/>
            </a:lvl3pPr>
            <a:lvl4pPr marL="1619993" indent="0">
              <a:buNone/>
              <a:defRPr sz="1063"/>
            </a:lvl4pPr>
            <a:lvl5pPr marL="2159991" indent="0">
              <a:buNone/>
              <a:defRPr sz="1063"/>
            </a:lvl5pPr>
            <a:lvl6pPr marL="2699990" indent="0">
              <a:buNone/>
              <a:defRPr sz="1063"/>
            </a:lvl6pPr>
            <a:lvl7pPr marL="3239987" indent="0">
              <a:buNone/>
              <a:defRPr sz="1063"/>
            </a:lvl7pPr>
            <a:lvl8pPr marL="3779985" indent="0">
              <a:buNone/>
              <a:defRPr sz="1063"/>
            </a:lvl8pPr>
            <a:lvl9pPr marL="4319982" indent="0">
              <a:buNone/>
              <a:defRPr sz="1063"/>
            </a:lvl9pPr>
          </a:lstStyle>
          <a:p>
            <a:pPr lvl="0"/>
            <a:r>
              <a:rPr lang="en-US"/>
              <a:t>Click to edit Master text styles</a:t>
            </a:r>
          </a:p>
        </p:txBody>
      </p:sp>
      <p:sp>
        <p:nvSpPr>
          <p:cNvPr id="5" name="Date Placeholder 4"/>
          <p:cNvSpPr>
            <a:spLocks noGrp="1"/>
          </p:cNvSpPr>
          <p:nvPr>
            <p:ph type="dt" sz="half" idx="10"/>
          </p:nvPr>
        </p:nvSpPr>
        <p:spPr/>
        <p:txBody>
          <a:bodyPr/>
          <a:lstStyle/>
          <a:p>
            <a:fld id="{7D28F4C1-0F26-4DBD-8174-34BE2B15D32D}"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327048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1"/>
          </a:xfrm>
        </p:spPr>
        <p:txBody>
          <a:bodyPr anchor="b"/>
          <a:lstStyle>
            <a:lvl1pPr algn="l">
              <a:defRPr sz="2363" b="1"/>
            </a:lvl1pPr>
          </a:lstStyle>
          <a:p>
            <a:r>
              <a:rPr lang="en-US"/>
              <a:t>Click to edit Master title style</a:t>
            </a:r>
            <a:endParaRPr lang="en-GB"/>
          </a:p>
        </p:txBody>
      </p:sp>
      <p:sp>
        <p:nvSpPr>
          <p:cNvPr id="3" name="Picture Placeholder 2"/>
          <p:cNvSpPr>
            <a:spLocks noGrp="1"/>
          </p:cNvSpPr>
          <p:nvPr>
            <p:ph type="pic" idx="1"/>
          </p:nvPr>
        </p:nvSpPr>
        <p:spPr>
          <a:xfrm>
            <a:off x="1344216" y="885120"/>
            <a:ext cx="4114800" cy="5943600"/>
          </a:xfrm>
        </p:spPr>
        <p:txBody>
          <a:bodyPr/>
          <a:lstStyle>
            <a:lvl1pPr marL="0" indent="0">
              <a:buNone/>
              <a:defRPr sz="3779"/>
            </a:lvl1pPr>
            <a:lvl2pPr marL="539998" indent="0">
              <a:buNone/>
              <a:defRPr sz="3307"/>
            </a:lvl2pPr>
            <a:lvl3pPr marL="1079996" indent="0">
              <a:buNone/>
              <a:defRPr sz="2835"/>
            </a:lvl3pPr>
            <a:lvl4pPr marL="1619993" indent="0">
              <a:buNone/>
              <a:defRPr sz="2363"/>
            </a:lvl4pPr>
            <a:lvl5pPr marL="2159991" indent="0">
              <a:buNone/>
              <a:defRPr sz="2363"/>
            </a:lvl5pPr>
            <a:lvl6pPr marL="2699990" indent="0">
              <a:buNone/>
              <a:defRPr sz="2363"/>
            </a:lvl6pPr>
            <a:lvl7pPr marL="3239987" indent="0">
              <a:buNone/>
              <a:defRPr sz="2363"/>
            </a:lvl7pPr>
            <a:lvl8pPr marL="3779985" indent="0">
              <a:buNone/>
              <a:defRPr sz="2363"/>
            </a:lvl8pPr>
            <a:lvl9pPr marL="4319982" indent="0">
              <a:buNone/>
              <a:defRPr sz="2363"/>
            </a:lvl9pPr>
          </a:lstStyle>
          <a:p>
            <a:endParaRPr lang="en-GB"/>
          </a:p>
        </p:txBody>
      </p:sp>
      <p:sp>
        <p:nvSpPr>
          <p:cNvPr id="4" name="Text Placeholder 3"/>
          <p:cNvSpPr>
            <a:spLocks noGrp="1"/>
          </p:cNvSpPr>
          <p:nvPr>
            <p:ph type="body" sz="half" idx="2"/>
          </p:nvPr>
        </p:nvSpPr>
        <p:spPr>
          <a:xfrm>
            <a:off x="1344216" y="7752824"/>
            <a:ext cx="4114800" cy="1162578"/>
          </a:xfrm>
        </p:spPr>
        <p:txBody>
          <a:bodyPr/>
          <a:lstStyle>
            <a:lvl1pPr marL="0" indent="0">
              <a:buNone/>
              <a:defRPr sz="1654"/>
            </a:lvl1pPr>
            <a:lvl2pPr marL="539998" indent="0">
              <a:buNone/>
              <a:defRPr sz="1418"/>
            </a:lvl2pPr>
            <a:lvl3pPr marL="1079996" indent="0">
              <a:buNone/>
              <a:defRPr sz="1181"/>
            </a:lvl3pPr>
            <a:lvl4pPr marL="1619993" indent="0">
              <a:buNone/>
              <a:defRPr sz="1063"/>
            </a:lvl4pPr>
            <a:lvl5pPr marL="2159991" indent="0">
              <a:buNone/>
              <a:defRPr sz="1063"/>
            </a:lvl5pPr>
            <a:lvl6pPr marL="2699990" indent="0">
              <a:buNone/>
              <a:defRPr sz="1063"/>
            </a:lvl6pPr>
            <a:lvl7pPr marL="3239987" indent="0">
              <a:buNone/>
              <a:defRPr sz="1063"/>
            </a:lvl7pPr>
            <a:lvl8pPr marL="3779985" indent="0">
              <a:buNone/>
              <a:defRPr sz="1063"/>
            </a:lvl8pPr>
            <a:lvl9pPr marL="4319982" indent="0">
              <a:buNone/>
              <a:defRPr sz="1063"/>
            </a:lvl9pPr>
          </a:lstStyle>
          <a:p>
            <a:pPr lvl="0"/>
            <a:r>
              <a:rPr lang="en-US"/>
              <a:t>Click to edit Master text styles</a:t>
            </a:r>
          </a:p>
        </p:txBody>
      </p:sp>
      <p:sp>
        <p:nvSpPr>
          <p:cNvPr id="5" name="Date Placeholder 4"/>
          <p:cNvSpPr>
            <a:spLocks noGrp="1"/>
          </p:cNvSpPr>
          <p:nvPr>
            <p:ph type="dt" sz="half" idx="10"/>
          </p:nvPr>
        </p:nvSpPr>
        <p:spPr/>
        <p:txBody>
          <a:bodyPr/>
          <a:lstStyle/>
          <a:p>
            <a:fld id="{7D28F4C1-0F26-4DBD-8174-34BE2B15D32D}"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D1A91E-3DFF-44ED-A23D-E9153710967B}" type="slidenum">
              <a:rPr lang="en-GB" smtClean="0"/>
              <a:t>‹#›</a:t>
            </a:fld>
            <a:endParaRPr lang="en-GB"/>
          </a:p>
        </p:txBody>
      </p:sp>
    </p:spTree>
    <p:extLst>
      <p:ext uri="{BB962C8B-B14F-4D97-AF65-F5344CB8AC3E}">
        <p14:creationId xmlns:p14="http://schemas.microsoft.com/office/powerpoint/2010/main" val="142000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00"/>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1418">
                <a:solidFill>
                  <a:schemeClr val="tx1">
                    <a:tint val="75000"/>
                  </a:schemeClr>
                </a:solidFill>
              </a:defRPr>
            </a:lvl1pPr>
          </a:lstStyle>
          <a:p>
            <a:fld id="{7D28F4C1-0F26-4DBD-8174-34BE2B15D32D}" type="datetimeFigureOut">
              <a:rPr lang="en-GB" smtClean="0"/>
              <a:t>16/08/2021</a:t>
            </a:fld>
            <a:endParaRPr lang="en-GB"/>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40" tIns="45720" rIns="91440" bIns="45720" rtlCol="0" anchor="ctr"/>
          <a:lstStyle>
            <a:lvl1pPr algn="ctr">
              <a:defRPr sz="141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1418">
                <a:solidFill>
                  <a:schemeClr val="tx1">
                    <a:tint val="75000"/>
                  </a:schemeClr>
                </a:solidFill>
              </a:defRPr>
            </a:lvl1pPr>
          </a:lstStyle>
          <a:p>
            <a:fld id="{49D1A91E-3DFF-44ED-A23D-E9153710967B}" type="slidenum">
              <a:rPr lang="en-GB" smtClean="0"/>
              <a:t>‹#›</a:t>
            </a:fld>
            <a:endParaRPr lang="en-GB"/>
          </a:p>
        </p:txBody>
      </p:sp>
    </p:spTree>
    <p:extLst>
      <p:ext uri="{BB962C8B-B14F-4D97-AF65-F5344CB8AC3E}">
        <p14:creationId xmlns:p14="http://schemas.microsoft.com/office/powerpoint/2010/main" val="33173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9996" rtl="0" eaLnBrk="1" latinLnBrk="0" hangingPunct="1">
        <a:spcBef>
          <a:spcPct val="0"/>
        </a:spcBef>
        <a:buNone/>
        <a:defRPr sz="5197" kern="1200">
          <a:solidFill>
            <a:schemeClr val="tx1"/>
          </a:solidFill>
          <a:latin typeface="+mj-lt"/>
          <a:ea typeface="+mj-ea"/>
          <a:cs typeface="+mj-cs"/>
        </a:defRPr>
      </a:lvl1pPr>
    </p:titleStyle>
    <p:bodyStyle>
      <a:lvl1pPr marL="404998" indent="-404998" algn="l" defTabSz="1079996" rtl="0" eaLnBrk="1" latinLnBrk="0" hangingPunct="1">
        <a:spcBef>
          <a:spcPct val="20000"/>
        </a:spcBef>
        <a:buFont typeface="Arial" panose="020B0604020202020204" pitchFamily="34" charset="0"/>
        <a:buChar char="•"/>
        <a:defRPr sz="3779" kern="1200">
          <a:solidFill>
            <a:schemeClr val="tx1"/>
          </a:solidFill>
          <a:latin typeface="+mn-lt"/>
          <a:ea typeface="+mn-ea"/>
          <a:cs typeface="+mn-cs"/>
        </a:defRPr>
      </a:lvl1pPr>
      <a:lvl2pPr marL="877497" indent="-337499" algn="l" defTabSz="1079996" rtl="0" eaLnBrk="1" latinLnBrk="0" hangingPunct="1">
        <a:spcBef>
          <a:spcPct val="20000"/>
        </a:spcBef>
        <a:buFont typeface="Arial" panose="020B0604020202020204" pitchFamily="34" charset="0"/>
        <a:buChar char="–"/>
        <a:defRPr sz="3307" kern="1200">
          <a:solidFill>
            <a:schemeClr val="tx1"/>
          </a:solidFill>
          <a:latin typeface="+mn-lt"/>
          <a:ea typeface="+mn-ea"/>
          <a:cs typeface="+mn-cs"/>
        </a:defRPr>
      </a:lvl2pPr>
      <a:lvl3pPr marL="1349994" indent="-269999" algn="l" defTabSz="1079996" rtl="0" eaLnBrk="1" latinLnBrk="0" hangingPunct="1">
        <a:spcBef>
          <a:spcPct val="20000"/>
        </a:spcBef>
        <a:buFont typeface="Arial" panose="020B0604020202020204" pitchFamily="34" charset="0"/>
        <a:buChar char="•"/>
        <a:defRPr sz="2835" kern="1200">
          <a:solidFill>
            <a:schemeClr val="tx1"/>
          </a:solidFill>
          <a:latin typeface="+mn-lt"/>
          <a:ea typeface="+mn-ea"/>
          <a:cs typeface="+mn-cs"/>
        </a:defRPr>
      </a:lvl3pPr>
      <a:lvl4pPr marL="1889993"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4pPr>
      <a:lvl5pPr marL="2429990"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5pPr>
      <a:lvl6pPr marL="2969988"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6pPr>
      <a:lvl7pPr marL="3509986"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7pPr>
      <a:lvl8pPr marL="4049984"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8pPr>
      <a:lvl9pPr marL="4589981" indent="-269999" algn="l" defTabSz="1079996" rtl="0" eaLnBrk="1" latinLnBrk="0" hangingPunct="1">
        <a:spcBef>
          <a:spcPct val="20000"/>
        </a:spcBef>
        <a:buFont typeface="Arial" panose="020B0604020202020204" pitchFamily="34" charset="0"/>
        <a:buChar char="•"/>
        <a:defRPr sz="2363" kern="1200">
          <a:solidFill>
            <a:schemeClr val="tx1"/>
          </a:solidFill>
          <a:latin typeface="+mn-lt"/>
          <a:ea typeface="+mn-ea"/>
          <a:cs typeface="+mn-cs"/>
        </a:defRPr>
      </a:lvl9pPr>
    </p:bodyStyle>
    <p:otherStyle>
      <a:defPPr>
        <a:defRPr lang="en-US"/>
      </a:defPPr>
      <a:lvl1pPr marL="0" algn="l" defTabSz="1079996" rtl="0" eaLnBrk="1" latinLnBrk="0" hangingPunct="1">
        <a:defRPr sz="2126" kern="1200">
          <a:solidFill>
            <a:schemeClr val="tx1"/>
          </a:solidFill>
          <a:latin typeface="+mn-lt"/>
          <a:ea typeface="+mn-ea"/>
          <a:cs typeface="+mn-cs"/>
        </a:defRPr>
      </a:lvl1pPr>
      <a:lvl2pPr marL="539998" algn="l" defTabSz="1079996" rtl="0" eaLnBrk="1" latinLnBrk="0" hangingPunct="1">
        <a:defRPr sz="2126" kern="1200">
          <a:solidFill>
            <a:schemeClr val="tx1"/>
          </a:solidFill>
          <a:latin typeface="+mn-lt"/>
          <a:ea typeface="+mn-ea"/>
          <a:cs typeface="+mn-cs"/>
        </a:defRPr>
      </a:lvl2pPr>
      <a:lvl3pPr marL="1079996" algn="l" defTabSz="1079996" rtl="0" eaLnBrk="1" latinLnBrk="0" hangingPunct="1">
        <a:defRPr sz="2126" kern="1200">
          <a:solidFill>
            <a:schemeClr val="tx1"/>
          </a:solidFill>
          <a:latin typeface="+mn-lt"/>
          <a:ea typeface="+mn-ea"/>
          <a:cs typeface="+mn-cs"/>
        </a:defRPr>
      </a:lvl3pPr>
      <a:lvl4pPr marL="1619993" algn="l" defTabSz="1079996" rtl="0" eaLnBrk="1" latinLnBrk="0" hangingPunct="1">
        <a:defRPr sz="2126" kern="1200">
          <a:solidFill>
            <a:schemeClr val="tx1"/>
          </a:solidFill>
          <a:latin typeface="+mn-lt"/>
          <a:ea typeface="+mn-ea"/>
          <a:cs typeface="+mn-cs"/>
        </a:defRPr>
      </a:lvl4pPr>
      <a:lvl5pPr marL="2159991" algn="l" defTabSz="1079996" rtl="0" eaLnBrk="1" latinLnBrk="0" hangingPunct="1">
        <a:defRPr sz="2126" kern="1200">
          <a:solidFill>
            <a:schemeClr val="tx1"/>
          </a:solidFill>
          <a:latin typeface="+mn-lt"/>
          <a:ea typeface="+mn-ea"/>
          <a:cs typeface="+mn-cs"/>
        </a:defRPr>
      </a:lvl5pPr>
      <a:lvl6pPr marL="2699990" algn="l" defTabSz="1079996" rtl="0" eaLnBrk="1" latinLnBrk="0" hangingPunct="1">
        <a:defRPr sz="2126" kern="1200">
          <a:solidFill>
            <a:schemeClr val="tx1"/>
          </a:solidFill>
          <a:latin typeface="+mn-lt"/>
          <a:ea typeface="+mn-ea"/>
          <a:cs typeface="+mn-cs"/>
        </a:defRPr>
      </a:lvl6pPr>
      <a:lvl7pPr marL="3239987" algn="l" defTabSz="1079996" rtl="0" eaLnBrk="1" latinLnBrk="0" hangingPunct="1">
        <a:defRPr sz="2126" kern="1200">
          <a:solidFill>
            <a:schemeClr val="tx1"/>
          </a:solidFill>
          <a:latin typeface="+mn-lt"/>
          <a:ea typeface="+mn-ea"/>
          <a:cs typeface="+mn-cs"/>
        </a:defRPr>
      </a:lvl7pPr>
      <a:lvl8pPr marL="3779985" algn="l" defTabSz="1079996" rtl="0" eaLnBrk="1" latinLnBrk="0" hangingPunct="1">
        <a:defRPr sz="2126" kern="1200">
          <a:solidFill>
            <a:schemeClr val="tx1"/>
          </a:solidFill>
          <a:latin typeface="+mn-lt"/>
          <a:ea typeface="+mn-ea"/>
          <a:cs typeface="+mn-cs"/>
        </a:defRPr>
      </a:lvl8pPr>
      <a:lvl9pPr marL="4319982" algn="l" defTabSz="107999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954" y="128464"/>
            <a:ext cx="6331790" cy="400110"/>
          </a:xfrm>
          <a:prstGeom prst="rect">
            <a:avLst/>
          </a:prstGeom>
          <a:noFill/>
        </p:spPr>
        <p:txBody>
          <a:bodyPr wrap="square" lIns="91440" tIns="45720" rIns="91440" bIns="45720" rtlCol="0" anchor="t">
            <a:spAutoFit/>
          </a:bodyPr>
          <a:lstStyle/>
          <a:p>
            <a:pPr algn="ctr"/>
            <a:r>
              <a:rPr lang="en-GB" sz="2000" b="1" dirty="0"/>
              <a:t>Camp Session Plans- </a:t>
            </a:r>
            <a:r>
              <a:rPr lang="en-GB" sz="2000" b="1" dirty="0" smtClean="0"/>
              <a:t>World Dance Party</a:t>
            </a:r>
            <a:r>
              <a:rPr lang="en-GB" sz="2000" b="1" dirty="0"/>
              <a:t> </a:t>
            </a:r>
          </a:p>
        </p:txBody>
      </p:sp>
      <p:graphicFrame>
        <p:nvGraphicFramePr>
          <p:cNvPr id="13" name="Table 12"/>
          <p:cNvGraphicFramePr>
            <a:graphicFrameLocks noGrp="1"/>
          </p:cNvGraphicFramePr>
          <p:nvPr>
            <p:extLst>
              <p:ext uri="{D42A27DB-BD31-4B8C-83A1-F6EECF244321}">
                <p14:modId xmlns:p14="http://schemas.microsoft.com/office/powerpoint/2010/main" val="162342100"/>
              </p:ext>
            </p:extLst>
          </p:nvPr>
        </p:nvGraphicFramePr>
        <p:xfrm>
          <a:off x="183976" y="929074"/>
          <a:ext cx="6350946" cy="6217920"/>
        </p:xfrm>
        <a:graphic>
          <a:graphicData uri="http://schemas.openxmlformats.org/drawingml/2006/table">
            <a:tbl>
              <a:tblPr firstRow="1" bandRow="1">
                <a:tableStyleId>{5A111915-BE36-4E01-A7E5-04B1672EAD32}</a:tableStyleId>
              </a:tblPr>
              <a:tblGrid>
                <a:gridCol w="3091430">
                  <a:extLst>
                    <a:ext uri="{9D8B030D-6E8A-4147-A177-3AD203B41FA5}">
                      <a16:colId xmlns:a16="http://schemas.microsoft.com/office/drawing/2014/main" xmlns="" val="20000"/>
                    </a:ext>
                  </a:extLst>
                </a:gridCol>
                <a:gridCol w="798248">
                  <a:extLst>
                    <a:ext uri="{9D8B030D-6E8A-4147-A177-3AD203B41FA5}">
                      <a16:colId xmlns:a16="http://schemas.microsoft.com/office/drawing/2014/main" xmlns="" val="2055900536"/>
                    </a:ext>
                  </a:extLst>
                </a:gridCol>
                <a:gridCol w="2461268">
                  <a:extLst>
                    <a:ext uri="{9D8B030D-6E8A-4147-A177-3AD203B41FA5}">
                      <a16:colId xmlns:a16="http://schemas.microsoft.com/office/drawing/2014/main" xmlns="" val="4242482457"/>
                    </a:ext>
                  </a:extLst>
                </a:gridCol>
              </a:tblGrid>
              <a:tr h="328612">
                <a:tc>
                  <a:txBody>
                    <a:bodyPr/>
                    <a:lstStyle/>
                    <a:p>
                      <a:pPr algn="ctr"/>
                      <a:r>
                        <a:rPr lang="en-GB" sz="1200" dirty="0" smtClean="0"/>
                        <a:t>Rise</a:t>
                      </a:r>
                      <a:r>
                        <a:rPr lang="en-GB" sz="1200" baseline="0" dirty="0" smtClean="0"/>
                        <a:t> and Energise</a:t>
                      </a:r>
                      <a:r>
                        <a:rPr lang="en-GB" sz="1200" dirty="0" smtClean="0"/>
                        <a:t>: Dance</a:t>
                      </a:r>
                      <a:r>
                        <a:rPr lang="en-GB" sz="1200" baseline="0" dirty="0" smtClean="0"/>
                        <a:t> Party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chemeClr val="tx1"/>
                          </a:solidFill>
                        </a:rPr>
                        <a:t>Time</a:t>
                      </a:r>
                    </a:p>
                    <a:p>
                      <a:pPr algn="ctr"/>
                      <a:r>
                        <a:rPr lang="en-GB" sz="1200" dirty="0" smtClean="0"/>
                        <a:t>9.45</a:t>
                      </a:r>
                      <a:r>
                        <a:rPr lang="en-GB" sz="1200" baseline="0" dirty="0" smtClean="0"/>
                        <a:t> – 10.00</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5574">
                <a:tc gridSpan="3">
                  <a:txBody>
                    <a:bodyPr/>
                    <a:lstStyle/>
                    <a:p>
                      <a:pPr lvl="0"/>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Play</a:t>
                      </a:r>
                    </a:p>
                    <a:p>
                      <a:pPr marL="128588" indent="-128588">
                        <a:buFont typeface="Arial" panose="020B0604020202020204" pitchFamily="34" charset="0"/>
                        <a:buChar char="•"/>
                      </a:pPr>
                      <a:r>
                        <a:rPr lang="en-GB" sz="1100" b="1" dirty="0" smtClean="0">
                          <a:solidFill>
                            <a:schemeClr val="tx1"/>
                          </a:solidFill>
                        </a:rPr>
                        <a:t>Country</a:t>
                      </a:r>
                      <a:r>
                        <a:rPr lang="en-GB" sz="1100" b="1" baseline="0" dirty="0" smtClean="0">
                          <a:solidFill>
                            <a:schemeClr val="tx1"/>
                          </a:solidFill>
                        </a:rPr>
                        <a:t> </a:t>
                      </a:r>
                      <a:r>
                        <a:rPr lang="en-GB" sz="1100" b="1" dirty="0" smtClean="0">
                          <a:solidFill>
                            <a:schemeClr val="tx1"/>
                          </a:solidFill>
                        </a:rPr>
                        <a:t>statues  </a:t>
                      </a:r>
                    </a:p>
                    <a:p>
                      <a:pPr marL="0" indent="0">
                        <a:buFont typeface="Arial" panose="020B0604020202020204" pitchFamily="34" charset="0"/>
                        <a:buNone/>
                      </a:pPr>
                      <a:r>
                        <a:rPr lang="en-GB" sz="1100" b="0" dirty="0" smtClean="0">
                          <a:solidFill>
                            <a:schemeClr val="tx1"/>
                          </a:solidFill>
                        </a:rPr>
                        <a:t>When the music is on the children must show off their best dance moves. When the music stops</a:t>
                      </a:r>
                      <a:r>
                        <a:rPr lang="en-GB" sz="1100" b="0" baseline="0" dirty="0" smtClean="0">
                          <a:solidFill>
                            <a:schemeClr val="tx1"/>
                          </a:solidFill>
                        </a:rPr>
                        <a:t> they</a:t>
                      </a:r>
                      <a:r>
                        <a:rPr lang="en-GB" sz="1100" b="0" dirty="0" smtClean="0">
                          <a:solidFill>
                            <a:schemeClr val="tx1"/>
                          </a:solidFill>
                        </a:rPr>
                        <a:t> must freeze,</a:t>
                      </a:r>
                      <a:r>
                        <a:rPr lang="en-GB" sz="1100" b="0" baseline="0" dirty="0" smtClean="0">
                          <a:solidFill>
                            <a:schemeClr val="tx1"/>
                          </a:solidFill>
                        </a:rPr>
                        <a:t> still like a statue. You can get children to freeze in different poses like they are from different countries e.g. England can celebrate a goal, Spain hold a flamenco pose, France pretend to be the Eifel tower, Italy lean like the leaning Tower of Pisa. </a:t>
                      </a:r>
                    </a:p>
                    <a:p>
                      <a:pPr marL="0" indent="0">
                        <a:buFont typeface="Arial" panose="020B0604020202020204" pitchFamily="34" charset="0"/>
                        <a:buNone/>
                      </a:pPr>
                      <a:r>
                        <a:rPr lang="en-GB" sz="1100" b="0" baseline="0" dirty="0" smtClean="0">
                          <a:solidFill>
                            <a:schemeClr val="tx1"/>
                          </a:solidFill>
                        </a:rPr>
                        <a:t>Award children points for the best dance moves and poses. You do not have to get anyone out. </a:t>
                      </a:r>
                    </a:p>
                    <a:p>
                      <a:pPr marL="171450" indent="-171450">
                        <a:buFont typeface="Arial" panose="020B0604020202020204" pitchFamily="34" charset="0"/>
                        <a:buChar char="•"/>
                      </a:pPr>
                      <a:r>
                        <a:rPr lang="en-GB" sz="1100" b="1" baseline="0" dirty="0" smtClean="0">
                          <a:solidFill>
                            <a:schemeClr val="tx1"/>
                          </a:solidFill>
                        </a:rPr>
                        <a:t>Musical bumps</a:t>
                      </a:r>
                    </a:p>
                    <a:p>
                      <a:pPr marL="0" indent="0">
                        <a:buFont typeface="Arial" panose="020B0604020202020204" pitchFamily="34" charset="0"/>
                        <a:buNone/>
                      </a:pPr>
                      <a:r>
                        <a:rPr lang="en-GB" sz="1100" b="0" baseline="0" dirty="0" smtClean="0">
                          <a:solidFill>
                            <a:schemeClr val="tx1"/>
                          </a:solidFill>
                        </a:rPr>
                        <a:t>When the music is playing children dance around. When the music stops children have to sit down as fast as they can with their legs crossed. Again give points to children who are showing great dance  moves and sitting down the quickest. </a:t>
                      </a:r>
                    </a:p>
                    <a:p>
                      <a:pPr marL="0" indent="0">
                        <a:buFont typeface="Arial" panose="020B0604020202020204" pitchFamily="34" charset="0"/>
                        <a:buNone/>
                      </a:pPr>
                      <a:r>
                        <a:rPr lang="en-GB" sz="1100" b="0" baseline="0" dirty="0" smtClean="0">
                          <a:solidFill>
                            <a:schemeClr val="tx1"/>
                          </a:solidFill>
                        </a:rPr>
                        <a:t>Play different songs from around the world for children to dance to e.g. can </a:t>
                      </a:r>
                      <a:r>
                        <a:rPr lang="en-GB" sz="1100" b="0" baseline="0" dirty="0" err="1" smtClean="0">
                          <a:solidFill>
                            <a:schemeClr val="tx1"/>
                          </a:solidFill>
                        </a:rPr>
                        <a:t>can</a:t>
                      </a:r>
                      <a:r>
                        <a:rPr lang="en-GB" sz="1100" b="0" baseline="0" dirty="0" smtClean="0">
                          <a:solidFill>
                            <a:schemeClr val="tx1"/>
                          </a:solidFill>
                        </a:rPr>
                        <a:t>, ballet music, tango, digeridoo etc</a:t>
                      </a:r>
                    </a:p>
                    <a:p>
                      <a:pPr marL="171450" indent="-171450">
                        <a:buFont typeface="Arial" panose="020B0604020202020204" pitchFamily="34" charset="0"/>
                        <a:buChar char="•"/>
                      </a:pPr>
                      <a:r>
                        <a:rPr lang="en-GB" sz="1100" b="1" dirty="0" smtClean="0">
                          <a:solidFill>
                            <a:schemeClr val="tx1"/>
                          </a:solidFill>
                        </a:rPr>
                        <a:t>Country pass the parcel</a:t>
                      </a:r>
                      <a:endParaRPr lang="en-GB" sz="1100" b="1" baseline="0" dirty="0" smtClean="0">
                        <a:solidFill>
                          <a:schemeClr val="tx1"/>
                        </a:solidFill>
                      </a:endParaRPr>
                    </a:p>
                    <a:p>
                      <a:pPr marL="0" indent="0">
                        <a:buFont typeface="Arial" panose="020B0604020202020204" pitchFamily="34" charset="0"/>
                        <a:buNone/>
                      </a:pPr>
                      <a:r>
                        <a:rPr lang="en-GB" sz="1100" b="0" baseline="0" dirty="0" smtClean="0">
                          <a:solidFill>
                            <a:schemeClr val="tx1"/>
                          </a:solidFill>
                        </a:rPr>
                        <a:t>The children stand or sit in a circle. When the music is on they pass the crown around the circle. When the music stops whoever is left holding the parcel has to do a forfeit. This could be star jumps, a silly pose or move for example. After a few go’s children can pick the forfeit. </a:t>
                      </a:r>
                    </a:p>
                    <a:p>
                      <a:pPr marL="171450" indent="-171450">
                        <a:buFont typeface="Arial" panose="020B0604020202020204" pitchFamily="34" charset="0"/>
                        <a:buChar char="•"/>
                      </a:pPr>
                      <a:r>
                        <a:rPr lang="en-GB" sz="1100" b="1" baseline="0" dirty="0" smtClean="0">
                          <a:solidFill>
                            <a:schemeClr val="tx1"/>
                          </a:solidFill>
                        </a:rPr>
                        <a:t>World Country Thrones</a:t>
                      </a:r>
                    </a:p>
                    <a:p>
                      <a:pPr marL="0" indent="0">
                        <a:buFont typeface="Arial" panose="020B0604020202020204" pitchFamily="34" charset="0"/>
                        <a:buNone/>
                      </a:pPr>
                      <a:r>
                        <a:rPr lang="en-GB" sz="1100" b="0" dirty="0" smtClean="0">
                          <a:solidFill>
                            <a:schemeClr val="tx1"/>
                          </a:solidFill>
                        </a:rPr>
                        <a:t>Arrange</a:t>
                      </a:r>
                      <a:r>
                        <a:rPr lang="en-GB" sz="1100" b="0" baseline="0" dirty="0" smtClean="0">
                          <a:solidFill>
                            <a:schemeClr val="tx1"/>
                          </a:solidFill>
                        </a:rPr>
                        <a:t> chairs in a circle so there is one throne (chair per child). Each child puts something on or under the chair to know where they have to sit. When the music on children have to move around the thrones in a big circle, if this is proving tricky children can dance in assigned box in the room. When the music stops children have to go back to their chair and sit down. </a:t>
                      </a:r>
                    </a:p>
                    <a:p>
                      <a:pPr marL="0" indent="0">
                        <a:buFont typeface="Arial" panose="020B0604020202020204" pitchFamily="34" charset="0"/>
                        <a:buNone/>
                      </a:pPr>
                      <a:r>
                        <a:rPr lang="en-GB" sz="1100" b="0" baseline="0" dirty="0" smtClean="0">
                          <a:solidFill>
                            <a:schemeClr val="tx1"/>
                          </a:solidFill>
                        </a:rPr>
                        <a:t>Depending on your children you can give them 3 lives or have children out for that round. </a:t>
                      </a:r>
                    </a:p>
                    <a:p>
                      <a:pPr marL="171450" indent="-171450">
                        <a:buFont typeface="Arial" panose="020B0604020202020204" pitchFamily="34" charset="0"/>
                        <a:buChar char="•"/>
                      </a:pPr>
                      <a:r>
                        <a:rPr lang="en-GB" sz="1100" b="1" baseline="0" dirty="0" smtClean="0">
                          <a:solidFill>
                            <a:schemeClr val="tx1"/>
                          </a:solidFill>
                        </a:rPr>
                        <a:t>World celebration Marching Band </a:t>
                      </a:r>
                    </a:p>
                    <a:p>
                      <a:pPr marL="0" indent="0">
                        <a:buFont typeface="Arial" panose="020B0604020202020204" pitchFamily="34" charset="0"/>
                        <a:buNone/>
                      </a:pPr>
                      <a:r>
                        <a:rPr lang="en-GB" sz="1100" b="0" dirty="0" smtClean="0"/>
                        <a:t>Each child picks a music instrument (currently nothing that goes in mouth) if you do not</a:t>
                      </a:r>
                      <a:r>
                        <a:rPr lang="en-GB" sz="1100" b="0" baseline="0" dirty="0" smtClean="0"/>
                        <a:t> have instruments you can clap hands, stomp feet and make vocal noises. </a:t>
                      </a:r>
                      <a:br>
                        <a:rPr lang="en-GB" sz="1100" b="0" baseline="0" dirty="0" smtClean="0"/>
                      </a:br>
                      <a:r>
                        <a:rPr lang="en-GB" sz="1100" b="0" baseline="0" dirty="0" smtClean="0"/>
                        <a:t>Children follow each other in a line like a marching band playing their instruments to make some music. Children take turns at the front of the lines leading the marching band. </a:t>
                      </a:r>
                    </a:p>
                    <a:p>
                      <a:pPr marL="0" indent="0">
                        <a:buFont typeface="Arial" panose="020B0604020202020204" pitchFamily="34" charset="0"/>
                        <a:buNone/>
                      </a:pPr>
                      <a:r>
                        <a:rPr lang="en-GB" sz="11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a:t>
                      </a:r>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up</a:t>
                      </a:r>
                    </a:p>
                    <a:p>
                      <a:pPr marL="128270" indent="-128270">
                        <a:buFont typeface="Arial" panose="020B0604020202020204" pitchFamily="34" charset="0"/>
                        <a:buChar char="•"/>
                      </a:pPr>
                      <a:r>
                        <a:rPr lang="en-GB" sz="1100" dirty="0" smtClean="0"/>
                        <a:t>Set</a:t>
                      </a:r>
                      <a:r>
                        <a:rPr lang="en-GB" sz="1100" baseline="0" dirty="0" smtClean="0"/>
                        <a:t> up a box for children to move and dance around in. You will need a speaker and a kids playlist on the camp tablet. </a:t>
                      </a:r>
                    </a:p>
                    <a:p>
                      <a:pPr marL="128270" indent="-128270">
                        <a:buFont typeface="Arial" panose="020B0604020202020204" pitchFamily="34" charset="0"/>
                        <a:buChar char="•"/>
                      </a:pPr>
                      <a:r>
                        <a:rPr lang="en-GB" sz="1100" baseline="0" dirty="0" smtClean="0"/>
                        <a:t>Use chairs or floor spots for bumps and to help children have their own space to dance. </a:t>
                      </a:r>
                      <a:endParaRPr lang="en-GB" sz="1100" dirty="0"/>
                    </a:p>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6494844"/>
              </p:ext>
            </p:extLst>
          </p:nvPr>
        </p:nvGraphicFramePr>
        <p:xfrm>
          <a:off x="193554" y="574824"/>
          <a:ext cx="6331790" cy="308000"/>
        </p:xfrm>
        <a:graphic>
          <a:graphicData uri="http://schemas.openxmlformats.org/drawingml/2006/table">
            <a:tbl>
              <a:tblPr firstRow="1" bandRow="1">
                <a:tableStyleId>{FABFCF23-3B69-468F-B69F-88F6DE6A72F2}</a:tableStyleId>
              </a:tblPr>
              <a:tblGrid>
                <a:gridCol w="6331790">
                  <a:extLst>
                    <a:ext uri="{9D8B030D-6E8A-4147-A177-3AD203B41FA5}">
                      <a16:colId xmlns:a16="http://schemas.microsoft.com/office/drawing/2014/main" xmlns="" val="937111271"/>
                    </a:ext>
                  </a:extLst>
                </a:gridCol>
              </a:tblGrid>
              <a:tr h="308000">
                <a:tc>
                  <a:txBody>
                    <a:bodyPr/>
                    <a:lstStyle/>
                    <a:p>
                      <a:pPr marL="0" indent="0">
                        <a:buFont typeface="+mj-lt"/>
                        <a:buNone/>
                      </a:pPr>
                      <a:r>
                        <a:rPr lang="en-GB" sz="1100" b="1" baseline="0" dirty="0"/>
                        <a:t>Equipment</a:t>
                      </a:r>
                      <a:r>
                        <a:rPr lang="en-GB" sz="1100" b="1" baseline="0" dirty="0" smtClean="0"/>
                        <a:t>: Speaker, tablet with kids playlist</a:t>
                      </a:r>
                      <a:endParaRPr lang="en-GB" sz="900" b="0" baseline="0" dirty="0"/>
                    </a:p>
                  </a:txBody>
                  <a:tcPr marL="68580" marR="68580" marT="34290" marB="34290"/>
                </a:tc>
                <a:extLst>
                  <a:ext uri="{0D108BD9-81ED-4DB2-BD59-A6C34878D82A}">
                    <a16:rowId xmlns:a16="http://schemas.microsoft.com/office/drawing/2014/main" xmlns="" val="1246591704"/>
                  </a:ext>
                </a:extLst>
              </a:tr>
            </a:tbl>
          </a:graphicData>
        </a:graphic>
      </p:graphicFrame>
    </p:spTree>
    <p:extLst>
      <p:ext uri="{BB962C8B-B14F-4D97-AF65-F5344CB8AC3E}">
        <p14:creationId xmlns:p14="http://schemas.microsoft.com/office/powerpoint/2010/main" val="258372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96BFE9-2950-46A7-BE37-053FD5ADC93A}"/>
              </a:ext>
            </a:extLst>
          </p:cNvPr>
          <p:cNvPicPr>
            <a:picLocks noChangeAspect="1"/>
          </p:cNvPicPr>
          <p:nvPr/>
        </p:nvPicPr>
        <p:blipFill>
          <a:blip r:embed="rId2"/>
          <a:stretch>
            <a:fillRect/>
          </a:stretch>
        </p:blipFill>
        <p:spPr>
          <a:xfrm>
            <a:off x="1414462" y="3207818"/>
            <a:ext cx="3868341" cy="3641680"/>
          </a:xfrm>
          <a:prstGeom prst="rect">
            <a:avLst/>
          </a:prstGeom>
        </p:spPr>
      </p:pic>
    </p:spTree>
    <p:extLst>
      <p:ext uri="{BB962C8B-B14F-4D97-AF65-F5344CB8AC3E}">
        <p14:creationId xmlns:p14="http://schemas.microsoft.com/office/powerpoint/2010/main" val="383464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6635CF-52CB-4E19-AE0C-7EEC762BE749}"/>
              </a:ext>
            </a:extLst>
          </p:cNvPr>
          <p:cNvPicPr>
            <a:picLocks noChangeAspect="1"/>
          </p:cNvPicPr>
          <p:nvPr/>
        </p:nvPicPr>
        <p:blipFill>
          <a:blip r:embed="rId2"/>
          <a:stretch>
            <a:fillRect/>
          </a:stretch>
        </p:blipFill>
        <p:spPr>
          <a:xfrm>
            <a:off x="932313" y="3022779"/>
            <a:ext cx="4995196" cy="3859034"/>
          </a:xfrm>
          <a:prstGeom prst="rect">
            <a:avLst/>
          </a:prstGeom>
        </p:spPr>
      </p:pic>
    </p:spTree>
    <p:extLst>
      <p:ext uri="{BB962C8B-B14F-4D97-AF65-F5344CB8AC3E}">
        <p14:creationId xmlns:p14="http://schemas.microsoft.com/office/powerpoint/2010/main" val="198354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B4AC9F-AB0B-4439-949E-4C4AD39393B0}"/>
              </a:ext>
            </a:extLst>
          </p:cNvPr>
          <p:cNvPicPr>
            <a:picLocks noChangeAspect="1"/>
          </p:cNvPicPr>
          <p:nvPr/>
        </p:nvPicPr>
        <p:blipFill>
          <a:blip r:embed="rId2"/>
          <a:stretch>
            <a:fillRect/>
          </a:stretch>
        </p:blipFill>
        <p:spPr>
          <a:xfrm>
            <a:off x="908852" y="3095842"/>
            <a:ext cx="4390675" cy="3579546"/>
          </a:xfrm>
          <a:prstGeom prst="rect">
            <a:avLst/>
          </a:prstGeom>
        </p:spPr>
      </p:pic>
    </p:spTree>
    <p:extLst>
      <p:ext uri="{BB962C8B-B14F-4D97-AF65-F5344CB8AC3E}">
        <p14:creationId xmlns:p14="http://schemas.microsoft.com/office/powerpoint/2010/main" val="333166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954" y="128464"/>
            <a:ext cx="6331790" cy="400110"/>
          </a:xfrm>
          <a:prstGeom prst="rect">
            <a:avLst/>
          </a:prstGeom>
          <a:noFill/>
        </p:spPr>
        <p:txBody>
          <a:bodyPr wrap="square" lIns="91440" tIns="45720" rIns="91440" bIns="45720" rtlCol="0" anchor="t">
            <a:spAutoFit/>
          </a:bodyPr>
          <a:lstStyle/>
          <a:p>
            <a:pPr algn="ctr"/>
            <a:r>
              <a:rPr lang="en-GB" sz="2000" b="1" dirty="0"/>
              <a:t>Camp Session Plans- </a:t>
            </a:r>
            <a:r>
              <a:rPr lang="en-GB" sz="2000" b="1" dirty="0" smtClean="0"/>
              <a:t>Children`s Choice </a:t>
            </a:r>
            <a:r>
              <a:rPr lang="en-GB" sz="2000" b="1" dirty="0">
                <a:solidFill>
                  <a:srgbClr val="FF0000"/>
                </a:solidFill>
              </a:rPr>
              <a:t> </a:t>
            </a:r>
            <a:endParaRPr lang="en-GB" sz="2000" b="1" dirty="0">
              <a:solidFill>
                <a:schemeClr val="tx2">
                  <a:lumMod val="60000"/>
                  <a:lumOff val="4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98451129"/>
              </p:ext>
            </p:extLst>
          </p:nvPr>
        </p:nvGraphicFramePr>
        <p:xfrm>
          <a:off x="185762" y="632520"/>
          <a:ext cx="6350946" cy="4087825"/>
        </p:xfrm>
        <a:graphic>
          <a:graphicData uri="http://schemas.openxmlformats.org/drawingml/2006/table">
            <a:tbl>
              <a:tblPr firstRow="1" bandRow="1">
                <a:tableStyleId>{5A111915-BE36-4E01-A7E5-04B1672EAD32}</a:tableStyleId>
              </a:tblPr>
              <a:tblGrid>
                <a:gridCol w="2947414">
                  <a:extLst>
                    <a:ext uri="{9D8B030D-6E8A-4147-A177-3AD203B41FA5}">
                      <a16:colId xmlns="" xmlns:a16="http://schemas.microsoft.com/office/drawing/2014/main" val="20000"/>
                    </a:ext>
                  </a:extLst>
                </a:gridCol>
                <a:gridCol w="144016"/>
                <a:gridCol w="798248">
                  <a:extLst>
                    <a:ext uri="{9D8B030D-6E8A-4147-A177-3AD203B41FA5}">
                      <a16:colId xmlns="" xmlns:a16="http://schemas.microsoft.com/office/drawing/2014/main" val="2055900536"/>
                    </a:ext>
                  </a:extLst>
                </a:gridCol>
                <a:gridCol w="2461268">
                  <a:extLst>
                    <a:ext uri="{9D8B030D-6E8A-4147-A177-3AD203B41FA5}">
                      <a16:colId xmlns="" xmlns:a16="http://schemas.microsoft.com/office/drawing/2014/main" val="4242482457"/>
                    </a:ext>
                  </a:extLst>
                </a:gridCol>
              </a:tblGrid>
              <a:tr h="417316">
                <a:tc gridSpan="2">
                  <a:txBody>
                    <a:bodyPr/>
                    <a:lstStyle/>
                    <a:p>
                      <a:pPr algn="ctr"/>
                      <a:r>
                        <a:rPr lang="en-GB" sz="1200" dirty="0" smtClean="0"/>
                        <a:t>Circle</a:t>
                      </a:r>
                      <a:r>
                        <a:rPr lang="en-GB" sz="1200" baseline="0" dirty="0" smtClean="0"/>
                        <a:t> Time</a:t>
                      </a:r>
                      <a:r>
                        <a:rPr lang="en-GB" sz="1200" dirty="0" smtClean="0"/>
                        <a:t>: Children`s</a:t>
                      </a:r>
                      <a:r>
                        <a:rPr lang="en-GB" sz="1200" baseline="0" dirty="0" smtClean="0"/>
                        <a:t> Choice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r>
                        <a:rPr lang="en-GB" sz="1200" dirty="0">
                          <a:solidFill>
                            <a:schemeClr val="tx1"/>
                          </a:solidFill>
                        </a:rPr>
                        <a:t>Time</a:t>
                      </a:r>
                    </a:p>
                    <a:p>
                      <a:pPr algn="ctr"/>
                      <a:r>
                        <a:rPr lang="en-GB" sz="1200" dirty="0" smtClean="0"/>
                        <a:t>12.00 – 12.30</a:t>
                      </a:r>
                      <a:r>
                        <a:rPr lang="en-GB" sz="1200" baseline="0" dirty="0" smtClean="0"/>
                        <a:t>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509876">
                <a:tc gridSpan="4">
                  <a:txBody>
                    <a:bodyPr/>
                    <a:lstStyle/>
                    <a:p>
                      <a:pPr lvl="0"/>
                      <a:r>
                        <a:rPr lang="en-GB"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a:t>
                      </a:r>
                      <a:r>
                        <a:rPr lang="en-GB" sz="12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Play</a:t>
                      </a:r>
                    </a:p>
                    <a:p>
                      <a:pPr lvl="0"/>
                      <a:r>
                        <a:rPr lang="en-GB" sz="1200" b="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Ask</a:t>
                      </a:r>
                      <a:r>
                        <a:rPr lang="en-GB" sz="1200" b="0" baseline="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the children if they can think of a game that they would like to play. </a:t>
                      </a:r>
                    </a:p>
                    <a:p>
                      <a:pPr lvl="0"/>
                      <a:r>
                        <a:rPr lang="en-GB" sz="1200" b="0" baseline="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It could be a game that they have played during the week or any other circle game they have played before (as long as they can explain the rules) </a:t>
                      </a:r>
                    </a:p>
                    <a:p>
                      <a:pPr lvl="0"/>
                      <a:r>
                        <a:rPr lang="en-GB" sz="1200" b="0" baseline="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If you get lots of ideas then you can vote on what game you do first. </a:t>
                      </a:r>
                    </a:p>
                    <a:p>
                      <a:pPr lvl="0"/>
                      <a:r>
                        <a:rPr lang="en-GB" sz="12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a:t>
                      </a:r>
                      <a:r>
                        <a:rPr lang="en-GB"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up</a:t>
                      </a:r>
                    </a:p>
                    <a:p>
                      <a:pPr marL="128270" indent="-128270">
                        <a:buFont typeface="Arial" panose="020B0604020202020204" pitchFamily="34" charset="0"/>
                        <a:buNone/>
                      </a:pPr>
                      <a:r>
                        <a:rPr lang="en-GB" sz="1200" dirty="0" smtClean="0"/>
                        <a:t>. Have the children sat ready to play a game in a circle</a:t>
                      </a:r>
                    </a:p>
                    <a:p>
                      <a:pPr marL="128270" indent="-128270">
                        <a:buFont typeface="Arial" panose="020B0604020202020204" pitchFamily="34" charset="0"/>
                        <a:buNone/>
                      </a:pPr>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US"/>
                    </a:p>
                  </a:txBody>
                  <a:tcPr/>
                </a:tc>
                <a:tc hMerge="1">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44451">
                <a:tc>
                  <a:txBody>
                    <a:bodyPr/>
                    <a:lstStyle/>
                    <a:p>
                      <a:pPr algn="ctr"/>
                      <a:r>
                        <a:rPr lang="en-GB" sz="1200" b="1" i="0" u="sng" kern="1200" baseline="0" dirty="0" smtClean="0">
                          <a:solidFill>
                            <a:schemeClr val="tx1"/>
                          </a:solidFill>
                          <a:effectLst/>
                          <a:latin typeface="+mn-lt"/>
                          <a:ea typeface="+mn-ea"/>
                          <a:cs typeface="+mn-cs"/>
                        </a:rPr>
                        <a:t>Coaching Tips &amp; Questioning:</a:t>
                      </a:r>
                    </a:p>
                    <a:p>
                      <a:pPr algn="ctr"/>
                      <a:r>
                        <a:rPr lang="en-GB" sz="1200" b="0" i="0" u="none" kern="1200" baseline="0" dirty="0" smtClean="0">
                          <a:solidFill>
                            <a:schemeClr val="tx1"/>
                          </a:solidFill>
                          <a:effectLst/>
                          <a:latin typeface="+mn-lt"/>
                          <a:ea typeface="+mn-ea"/>
                          <a:cs typeface="+mn-cs"/>
                        </a:rPr>
                        <a:t>If they cannot think of any games on their own, give them some options of the games that you have played in circle time during the week.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1200" b="1" i="0" u="sng" kern="1200" baseline="0" dirty="0">
                          <a:solidFill>
                            <a:schemeClr val="tx1"/>
                          </a:solidFill>
                          <a:effectLst/>
                          <a:latin typeface="+mn-lt"/>
                          <a:ea typeface="+mn-ea"/>
                          <a:cs typeface="+mn-cs"/>
                        </a:rPr>
                        <a:t>Phrase Perfect Script</a:t>
                      </a:r>
                    </a:p>
                    <a:p>
                      <a:pPr lvl="0" algn="ctr">
                        <a:buNone/>
                      </a:pPr>
                      <a:r>
                        <a:rPr lang="en-GB" sz="1200" b="0" i="0" u="none" kern="1200" baseline="0" dirty="0">
                          <a:solidFill>
                            <a:schemeClr val="tx1"/>
                          </a:solidFill>
                          <a:effectLst/>
                          <a:latin typeface="+mn-lt"/>
                          <a:ea typeface="+mn-ea"/>
                          <a:cs typeface="+mn-cs"/>
                        </a:rPr>
                        <a:t> </a:t>
                      </a:r>
                      <a:r>
                        <a:rPr lang="en-GB" sz="1200" b="0" i="0" u="none" kern="1200" baseline="0" dirty="0" smtClean="0">
                          <a:solidFill>
                            <a:schemeClr val="tx1"/>
                          </a:solidFill>
                          <a:effectLst/>
                          <a:latin typeface="+mn-lt"/>
                          <a:ea typeface="+mn-ea"/>
                          <a:cs typeface="+mn-cs"/>
                        </a:rPr>
                        <a:t>Today, we are going to let you decide what game you would like to play for circle time. Is there a circle game you have really enjoyed this week or a game you have played before and would like to play?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669728269"/>
                  </a:ext>
                </a:extLst>
              </a:tr>
              <a:tr h="956005">
                <a:tc>
                  <a:txBody>
                    <a:bodyPr/>
                    <a:lstStyle/>
                    <a:p>
                      <a:pPr algn="ctr"/>
                      <a:r>
                        <a:rPr lang="en-GB" sz="1200" b="1" i="0" u="sng" kern="1200" baseline="0" dirty="0">
                          <a:solidFill>
                            <a:schemeClr val="tx1"/>
                          </a:solidFill>
                          <a:effectLst/>
                          <a:latin typeface="+mn-lt"/>
                          <a:ea typeface="+mn-ea"/>
                          <a:cs typeface="+mn-cs"/>
                        </a:rPr>
                        <a:t>Progressions</a:t>
                      </a:r>
                      <a:r>
                        <a:rPr lang="en-GB" sz="1200" b="1" i="0" u="sng" kern="1200" baseline="0" dirty="0" smtClean="0">
                          <a:solidFill>
                            <a:schemeClr val="tx1"/>
                          </a:solidFill>
                          <a:effectLst/>
                          <a:latin typeface="+mn-lt"/>
                          <a:ea typeface="+mn-ea"/>
                          <a:cs typeface="+mn-cs"/>
                        </a:rPr>
                        <a:t>:</a:t>
                      </a:r>
                    </a:p>
                    <a:p>
                      <a:pPr algn="ctr"/>
                      <a:r>
                        <a:rPr lang="en-GB" sz="1200" b="0" i="0" u="none" kern="1200" baseline="0" dirty="0" smtClean="0">
                          <a:solidFill>
                            <a:schemeClr val="tx1"/>
                          </a:solidFill>
                          <a:effectLst/>
                          <a:latin typeface="+mn-lt"/>
                          <a:ea typeface="+mn-ea"/>
                          <a:cs typeface="+mn-cs"/>
                        </a:rPr>
                        <a:t>If they get bored of the games, mix it up and choose another game.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GB" sz="1200" b="1" i="0" u="sng" kern="1200" baseline="0" dirty="0" smtClean="0">
                          <a:solidFill>
                            <a:schemeClr val="tx1"/>
                          </a:solidFill>
                          <a:effectLst/>
                          <a:latin typeface="+mn-lt"/>
                          <a:ea typeface="+mn-ea"/>
                          <a:cs typeface="+mn-cs"/>
                        </a:rPr>
                        <a:t>Differentiation</a:t>
                      </a:r>
                    </a:p>
                    <a:p>
                      <a:r>
                        <a:rPr lang="en-GB" sz="1200" b="0" i="0" u="none" kern="1200" baseline="0" dirty="0" smtClean="0">
                          <a:solidFill>
                            <a:schemeClr val="tx1"/>
                          </a:solidFill>
                          <a:effectLst/>
                          <a:latin typeface="+mn-lt"/>
                          <a:ea typeface="+mn-ea"/>
                          <a:cs typeface="+mn-cs"/>
                        </a:rPr>
                        <a:t>If two children have an idea of a game do one first and remember to do the second one as well to be fair. </a:t>
                      </a:r>
                      <a:endParaRPr lang="en-US" sz="1100" b="0" u="none"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1100" b="0" u="none"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6173234"/>
                  </a:ext>
                </a:extLst>
              </a:tr>
            </a:tbl>
          </a:graphicData>
        </a:graphic>
      </p:graphicFrame>
    </p:spTree>
    <p:extLst>
      <p:ext uri="{BB962C8B-B14F-4D97-AF65-F5344CB8AC3E}">
        <p14:creationId xmlns:p14="http://schemas.microsoft.com/office/powerpoint/2010/main" val="18654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6982" y="138185"/>
            <a:ext cx="7405450" cy="707886"/>
          </a:xfrm>
          <a:prstGeom prst="rect">
            <a:avLst/>
          </a:prstGeom>
          <a:noFill/>
        </p:spPr>
        <p:txBody>
          <a:bodyPr wrap="square" lIns="91440" tIns="45720" rIns="91440" bIns="45720" rtlCol="0" anchor="t">
            <a:spAutoFit/>
          </a:bodyPr>
          <a:lstStyle/>
          <a:p>
            <a:pPr algn="ctr"/>
            <a:r>
              <a:rPr lang="en-GB" sz="2000" b="1" dirty="0"/>
              <a:t>Camp Session Plans- </a:t>
            </a:r>
            <a:r>
              <a:rPr lang="en-GB" sz="2000" b="1" dirty="0" smtClean="0"/>
              <a:t/>
            </a:r>
            <a:br>
              <a:rPr lang="en-GB" sz="2000" b="1" dirty="0" smtClean="0"/>
            </a:br>
            <a:r>
              <a:rPr lang="en-GB" sz="2000" b="1" dirty="0" smtClean="0"/>
              <a:t>Junk modelling structures around the world</a:t>
            </a:r>
            <a:r>
              <a:rPr lang="en-GB" sz="2000" b="1" dirty="0">
                <a:solidFill>
                  <a:srgbClr val="FF0000"/>
                </a:solidFill>
              </a:rPr>
              <a:t> </a:t>
            </a:r>
            <a:endParaRPr lang="en-GB" sz="2000" b="1" dirty="0">
              <a:solidFill>
                <a:schemeClr val="tx2">
                  <a:lumMod val="60000"/>
                  <a:lumOff val="4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566936811"/>
              </p:ext>
            </p:extLst>
          </p:nvPr>
        </p:nvGraphicFramePr>
        <p:xfrm>
          <a:off x="170270" y="1568624"/>
          <a:ext cx="6350946" cy="6126480"/>
        </p:xfrm>
        <a:graphic>
          <a:graphicData uri="http://schemas.openxmlformats.org/drawingml/2006/table">
            <a:tbl>
              <a:tblPr firstRow="1" bandRow="1">
                <a:tableStyleId>{5A111915-BE36-4E01-A7E5-04B1672EAD32}</a:tableStyleId>
              </a:tblPr>
              <a:tblGrid>
                <a:gridCol w="2947414">
                  <a:extLst>
                    <a:ext uri="{9D8B030D-6E8A-4147-A177-3AD203B41FA5}">
                      <a16:colId xmlns:a16="http://schemas.microsoft.com/office/drawing/2014/main" xmlns="" val="20000"/>
                    </a:ext>
                  </a:extLst>
                </a:gridCol>
                <a:gridCol w="144016">
                  <a:extLst>
                    <a:ext uri="{9D8B030D-6E8A-4147-A177-3AD203B41FA5}">
                      <a16:colId xmlns:a16="http://schemas.microsoft.com/office/drawing/2014/main" xmlns="" val="2818243110"/>
                    </a:ext>
                  </a:extLst>
                </a:gridCol>
                <a:gridCol w="798248">
                  <a:extLst>
                    <a:ext uri="{9D8B030D-6E8A-4147-A177-3AD203B41FA5}">
                      <a16:colId xmlns:a16="http://schemas.microsoft.com/office/drawing/2014/main" xmlns="" val="2055900536"/>
                    </a:ext>
                  </a:extLst>
                </a:gridCol>
                <a:gridCol w="2461268">
                  <a:extLst>
                    <a:ext uri="{9D8B030D-6E8A-4147-A177-3AD203B41FA5}">
                      <a16:colId xmlns:a16="http://schemas.microsoft.com/office/drawing/2014/main" xmlns="" val="4242482457"/>
                    </a:ext>
                  </a:extLst>
                </a:gridCol>
              </a:tblGrid>
              <a:tr h="328612">
                <a:tc gridSpan="2">
                  <a:txBody>
                    <a:bodyPr/>
                    <a:lstStyle/>
                    <a:p>
                      <a:pPr algn="ctr"/>
                      <a:r>
                        <a:rPr lang="en-GB" sz="1200" dirty="0" smtClean="0"/>
                        <a:t>Imagine</a:t>
                      </a:r>
                      <a:r>
                        <a:rPr lang="en-GB" sz="1200" baseline="0" dirty="0" smtClean="0"/>
                        <a:t> and Create: Junk modelling structures around the world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p>
                  </a:txBody>
                  <a:tcPr marL="68580" marR="68580" marT="34290" marB="34290" anchor="ctr"/>
                </a:tc>
                <a:tc>
                  <a:txBody>
                    <a:bodyPr/>
                    <a:lstStyle/>
                    <a:p>
                      <a:pPr algn="ctr"/>
                      <a:r>
                        <a:rPr lang="en-GB" sz="1200" dirty="0">
                          <a:solidFill>
                            <a:schemeClr val="tx1"/>
                          </a:solidFill>
                        </a:rPr>
                        <a:t>Time</a:t>
                      </a:r>
                    </a:p>
                    <a:p>
                      <a:pPr algn="ctr"/>
                      <a:r>
                        <a:rPr lang="en-GB" sz="1200" dirty="0" smtClean="0"/>
                        <a:t>2.00</a:t>
                      </a:r>
                      <a:r>
                        <a:rPr lang="en-GB" sz="1200" baseline="0" dirty="0" smtClean="0"/>
                        <a:t> – 2.</a:t>
                      </a:r>
                      <a:r>
                        <a:rPr lang="en-GB" sz="1200" dirty="0" smtClean="0"/>
                        <a:t>45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Image/Video link/</a:t>
                      </a:r>
                    </a:p>
                    <a:p>
                      <a:pPr algn="ctr"/>
                      <a:r>
                        <a:rPr lang="en-GB" sz="1200" dirty="0"/>
                        <a:t>Parent Link</a:t>
                      </a: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5574">
                <a:tc gridSpan="4">
                  <a:txBody>
                    <a:bodyPr/>
                    <a:lstStyle/>
                    <a:p>
                      <a:pPr lvl="0"/>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Play</a:t>
                      </a:r>
                    </a:p>
                    <a:p>
                      <a:pPr marL="228600" indent="-228600">
                        <a:buFont typeface="+mj-lt"/>
                        <a:buAutoNum type="arabicPeriod"/>
                      </a:pPr>
                      <a:r>
                        <a:rPr lang="en-GB" sz="1100" baseline="0" dirty="0" smtClean="0"/>
                        <a:t>Place the junk modelling box (cardboard, egg boxes, left over craft supplies, plastic tubs etc) on the tuff tray </a:t>
                      </a:r>
                    </a:p>
                    <a:p>
                      <a:pPr marL="228600" indent="-228600">
                        <a:buFont typeface="+mj-lt"/>
                        <a:buAutoNum type="arabicPeriod"/>
                      </a:pPr>
                      <a:r>
                        <a:rPr lang="en-GB" sz="1100" baseline="0" dirty="0" smtClean="0"/>
                        <a:t>Show children the pictures of different structures from around the world </a:t>
                      </a:r>
                    </a:p>
                    <a:p>
                      <a:pPr marL="228600" indent="-228600">
                        <a:buFont typeface="+mj-lt"/>
                        <a:buAutoNum type="arabicPeriod"/>
                      </a:pPr>
                      <a:r>
                        <a:rPr lang="en-GB" sz="1100" baseline="0" dirty="0" smtClean="0"/>
                        <a:t>They have to work in groups or by themselves to create a structure from the materials on the tray </a:t>
                      </a:r>
                    </a:p>
                    <a:p>
                      <a:pPr marL="0" indent="0">
                        <a:buFont typeface="+mj-lt"/>
                        <a:buNone/>
                      </a:pPr>
                      <a:endParaRPr lang="en-GB" sz="1100" baseline="0" dirty="0" smtClean="0"/>
                    </a:p>
                    <a:p>
                      <a:pPr lvl="0"/>
                      <a:r>
                        <a:rPr lang="en-GB" sz="11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a:t>
                      </a:r>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up</a:t>
                      </a:r>
                    </a:p>
                    <a:p>
                      <a:pPr marL="128270" indent="-128270">
                        <a:buFont typeface="Arial" panose="020B0604020202020204" pitchFamily="34" charset="0"/>
                        <a:buChar char="•"/>
                      </a:pPr>
                      <a:r>
                        <a:rPr lang="en-GB" sz="1100" dirty="0" smtClean="0"/>
                        <a:t>Sit the children down at a table with all the equipment they will need in front of them.  </a:t>
                      </a:r>
                    </a:p>
                    <a:p>
                      <a:pPr marL="128270" indent="-128270">
                        <a:buFont typeface="Arial" panose="020B0604020202020204" pitchFamily="34" charset="0"/>
                        <a:buChar char="•"/>
                      </a:pPr>
                      <a:r>
                        <a:rPr lang="en-GB" sz="1100" dirty="0" smtClean="0"/>
                        <a:t>Get children into groups or ask them to work</a:t>
                      </a:r>
                      <a:r>
                        <a:rPr lang="en-GB" sz="1100" baseline="0" dirty="0" smtClean="0"/>
                        <a:t> by themselves </a:t>
                      </a:r>
                      <a:endParaRPr lang="en-GB" sz="1100" dirty="0"/>
                    </a:p>
                    <a:p>
                      <a:endParaRPr lang="en-GB" sz="1100" b="0" i="0" kern="1200" baseline="0" dirty="0">
                        <a:solidFill>
                          <a:schemeClr val="tx1"/>
                        </a:solidFill>
                        <a:effectLst/>
                        <a:latin typeface="+mn-lt"/>
                        <a:ea typeface="+mn-ea"/>
                        <a:cs typeface="+mn-cs"/>
                      </a:endParaRPr>
                    </a:p>
                    <a:p>
                      <a:endParaRPr lang="en-GB" sz="1100" b="0" i="0" kern="1200" baseline="0" dirty="0" smtClean="0">
                        <a:solidFill>
                          <a:schemeClr val="tx1"/>
                        </a:solidFill>
                        <a:effectLst/>
                        <a:latin typeface="+mn-lt"/>
                        <a:ea typeface="+mn-ea"/>
                        <a:cs typeface="+mn-cs"/>
                      </a:endParaRPr>
                    </a:p>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8703">
                <a:tc>
                  <a:txBody>
                    <a:bodyPr/>
                    <a:lstStyle/>
                    <a:p>
                      <a:pPr algn="ctr"/>
                      <a:r>
                        <a:rPr lang="en-GB" sz="1200" b="1" i="0" u="sng" kern="1200" baseline="0" dirty="0" smtClean="0">
                          <a:solidFill>
                            <a:schemeClr val="tx1"/>
                          </a:solidFill>
                          <a:effectLst/>
                          <a:latin typeface="+mn-lt"/>
                          <a:ea typeface="+mn-ea"/>
                          <a:cs typeface="+mn-cs"/>
                        </a:rPr>
                        <a:t>Coaching Tips &amp; Questioning:</a:t>
                      </a:r>
                    </a:p>
                    <a:p>
                      <a:pPr algn="ctr"/>
                      <a:r>
                        <a:rPr lang="en-GB" sz="1200" b="0" i="0" u="none" kern="1200" baseline="0" dirty="0" smtClean="0">
                          <a:solidFill>
                            <a:schemeClr val="tx1"/>
                          </a:solidFill>
                          <a:effectLst/>
                          <a:latin typeface="+mn-lt"/>
                          <a:ea typeface="+mn-ea"/>
                          <a:cs typeface="+mn-cs"/>
                        </a:rPr>
                        <a:t>Encourage lots of creativity here if they are struggling to make anything they can create their own structure e.g. house, bridge.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Cut </a:t>
                      </a:r>
                      <a:r>
                        <a:rPr lang="en-GB" sz="1200" b="0" i="0" u="none" kern="1200" baseline="0" dirty="0" err="1" smtClean="0">
                          <a:solidFill>
                            <a:schemeClr val="tx1"/>
                          </a:solidFill>
                          <a:effectLst/>
                          <a:latin typeface="+mn-lt"/>
                          <a:ea typeface="+mn-ea"/>
                          <a:cs typeface="+mn-cs"/>
                        </a:rPr>
                        <a:t>cellotape</a:t>
                      </a:r>
                      <a:r>
                        <a:rPr lang="en-GB" sz="1200" b="0" i="0" u="none" kern="1200" baseline="0" dirty="0" smtClean="0">
                          <a:solidFill>
                            <a:schemeClr val="tx1"/>
                          </a:solidFill>
                          <a:effectLst/>
                          <a:latin typeface="+mn-lt"/>
                          <a:ea typeface="+mn-ea"/>
                          <a:cs typeface="+mn-cs"/>
                        </a:rPr>
                        <a:t> in strips for children to use or have multiple pots of PVA glue ready to be used by the different children.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Working in groups may make this activity easier to manage but will mean children can’t take the end result home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1200" b="1" i="0" u="sng" kern="1200" baseline="0" dirty="0">
                          <a:solidFill>
                            <a:schemeClr val="tx1"/>
                          </a:solidFill>
                          <a:effectLst/>
                          <a:latin typeface="+mn-lt"/>
                          <a:ea typeface="+mn-ea"/>
                          <a:cs typeface="+mn-cs"/>
                        </a:rPr>
                        <a:t>Phrase Perfect Script</a:t>
                      </a:r>
                    </a:p>
                    <a:p>
                      <a:pPr lvl="0" algn="ctr">
                        <a:buNone/>
                      </a:pPr>
                      <a:r>
                        <a:rPr lang="en-GB" sz="1200" b="0" i="0" u="none" kern="1200" baseline="0" dirty="0" smtClean="0">
                          <a:solidFill>
                            <a:schemeClr val="tx1"/>
                          </a:solidFill>
                          <a:effectLst/>
                          <a:latin typeface="+mn-lt"/>
                          <a:ea typeface="+mn-ea"/>
                          <a:cs typeface="+mn-cs"/>
                        </a:rPr>
                        <a:t>Today we are going to do some junk modelling. We have lots of cardboard, plastic tubs and other materials we can use. </a:t>
                      </a:r>
                      <a:br>
                        <a:rPr lang="en-GB" sz="1200" b="0" i="0" u="none"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We are going to see if we make famous structures from around the world. Have a look at the pictures here, does anyone recognise them? Do you know the names of any of them? </a:t>
                      </a:r>
                    </a:p>
                    <a:p>
                      <a:pPr lvl="0" algn="ctr">
                        <a:buNone/>
                      </a:pPr>
                      <a:r>
                        <a:rPr lang="en-GB" sz="1200" b="0" i="0" u="none" kern="1200" baseline="0" dirty="0" smtClean="0">
                          <a:solidFill>
                            <a:schemeClr val="tx1"/>
                          </a:solidFill>
                          <a:effectLst/>
                          <a:latin typeface="+mn-lt"/>
                          <a:ea typeface="+mn-ea"/>
                          <a:cs typeface="+mn-cs"/>
                        </a:rPr>
                        <a:t>Today we are going to see if we can build one of these structures using all the different materials here. We can work in groups of make things by yourself.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669728269"/>
                  </a:ext>
                </a:extLst>
              </a:tr>
              <a:tr h="1020428">
                <a:tc gridSpan="3">
                  <a:txBody>
                    <a:bodyPr/>
                    <a:lstStyle/>
                    <a:p>
                      <a:pPr algn="ctr"/>
                      <a:r>
                        <a:rPr lang="en-GB" sz="1200" b="1" i="0" u="sng" kern="1200" baseline="0" dirty="0">
                          <a:solidFill>
                            <a:schemeClr val="tx1"/>
                          </a:solidFill>
                          <a:effectLst/>
                          <a:latin typeface="+mn-lt"/>
                          <a:ea typeface="+mn-ea"/>
                          <a:cs typeface="+mn-cs"/>
                        </a:rPr>
                        <a:t>Progressions</a:t>
                      </a:r>
                      <a:r>
                        <a:rPr lang="en-GB" sz="1200" b="1" i="0" u="sng" kern="1200" baseline="0" dirty="0" smtClean="0">
                          <a:solidFill>
                            <a:schemeClr val="tx1"/>
                          </a:solidFill>
                          <a:effectLst/>
                          <a:latin typeface="+mn-lt"/>
                          <a:ea typeface="+mn-ea"/>
                          <a:cs typeface="+mn-cs"/>
                        </a:rPr>
                        <a:t>:</a:t>
                      </a:r>
                    </a:p>
                    <a:p>
                      <a:pPr algn="ctr"/>
                      <a:r>
                        <a:rPr lang="en-GB" sz="1200" b="0" i="0" u="none" kern="1200" baseline="0" dirty="0" smtClean="0">
                          <a:solidFill>
                            <a:schemeClr val="tx1"/>
                          </a:solidFill>
                          <a:effectLst/>
                          <a:latin typeface="+mn-lt"/>
                          <a:ea typeface="+mn-ea"/>
                          <a:cs typeface="+mn-cs"/>
                        </a:rPr>
                        <a:t>Let children work on their own and see what they can make. Let their imagination run wild and they could even try and make their own new structure.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r>
                        <a:rPr lang="en-GB" sz="1200" b="1" i="0" u="sng" kern="1200" baseline="0" dirty="0" smtClean="0">
                          <a:solidFill>
                            <a:schemeClr val="tx1"/>
                          </a:solidFill>
                          <a:effectLst/>
                          <a:latin typeface="+mn-lt"/>
                          <a:ea typeface="+mn-ea"/>
                          <a:cs typeface="+mn-cs"/>
                        </a:rPr>
                        <a:t>Differentiation</a:t>
                      </a:r>
                    </a:p>
                    <a:p>
                      <a:r>
                        <a:rPr lang="en-GB" sz="1200" b="0" i="0" u="none" kern="1200" baseline="0" dirty="0" smtClean="0">
                          <a:solidFill>
                            <a:schemeClr val="tx1"/>
                          </a:solidFill>
                          <a:effectLst/>
                          <a:latin typeface="+mn-lt"/>
                          <a:ea typeface="+mn-ea"/>
                          <a:cs typeface="+mn-cs"/>
                        </a:rPr>
                        <a:t>To make it more simple see who can make the tallest tower or the best house. </a:t>
                      </a:r>
                    </a:p>
                    <a:p>
                      <a:r>
                        <a:rPr lang="en-GB" sz="1200" b="0" i="0" u="none" kern="1200" baseline="0" dirty="0" smtClean="0">
                          <a:solidFill>
                            <a:schemeClr val="tx1"/>
                          </a:solidFill>
                          <a:effectLst/>
                          <a:latin typeface="+mn-lt"/>
                          <a:ea typeface="+mn-ea"/>
                          <a:cs typeface="+mn-cs"/>
                        </a:rPr>
                        <a:t>Give children ideas of what to do if they are struggling.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173234"/>
                  </a:ext>
                </a:extLst>
              </a:tr>
            </a:tbl>
          </a:graphicData>
        </a:graphic>
      </p:graphicFrame>
      <p:graphicFrame>
        <p:nvGraphicFramePr>
          <p:cNvPr id="15" name="Table 14"/>
          <p:cNvGraphicFramePr>
            <a:graphicFrameLocks noGrp="1"/>
          </p:cNvGraphicFramePr>
          <p:nvPr>
            <p:extLst/>
          </p:nvPr>
        </p:nvGraphicFramePr>
        <p:xfrm>
          <a:off x="170270" y="984255"/>
          <a:ext cx="6331790" cy="308000"/>
        </p:xfrm>
        <a:graphic>
          <a:graphicData uri="http://schemas.openxmlformats.org/drawingml/2006/table">
            <a:tbl>
              <a:tblPr firstRow="1" bandRow="1">
                <a:tableStyleId>{FABFCF23-3B69-468F-B69F-88F6DE6A72F2}</a:tableStyleId>
              </a:tblPr>
              <a:tblGrid>
                <a:gridCol w="6331790">
                  <a:extLst>
                    <a:ext uri="{9D8B030D-6E8A-4147-A177-3AD203B41FA5}">
                      <a16:colId xmlns:a16="http://schemas.microsoft.com/office/drawing/2014/main" xmlns="" val="937111271"/>
                    </a:ext>
                  </a:extLst>
                </a:gridCol>
              </a:tblGrid>
              <a:tr h="308000">
                <a:tc>
                  <a:txBody>
                    <a:bodyPr/>
                    <a:lstStyle/>
                    <a:p>
                      <a:pPr marL="0" indent="0">
                        <a:buFont typeface="+mj-lt"/>
                        <a:buNone/>
                      </a:pPr>
                      <a:r>
                        <a:rPr lang="en-GB" sz="1200" b="1" baseline="0" dirty="0"/>
                        <a:t>Equipment</a:t>
                      </a:r>
                      <a:r>
                        <a:rPr lang="en-GB" sz="1200" b="1" baseline="0" dirty="0" smtClean="0"/>
                        <a:t>: Junk modelling box – cardboard, plastic tubs, glue, </a:t>
                      </a:r>
                      <a:r>
                        <a:rPr lang="en-GB" sz="1200" b="1" baseline="0" dirty="0" err="1" smtClean="0"/>
                        <a:t>cellotape</a:t>
                      </a:r>
                      <a:r>
                        <a:rPr lang="en-GB" sz="1200" b="1" baseline="0" dirty="0" smtClean="0"/>
                        <a:t> </a:t>
                      </a:r>
                      <a:endParaRPr lang="en-GB" sz="1200" b="0" baseline="0" dirty="0"/>
                    </a:p>
                  </a:txBody>
                  <a:tcPr marL="68580" marR="68580" marT="34290" marB="34290"/>
                </a:tc>
                <a:extLst>
                  <a:ext uri="{0D108BD9-81ED-4DB2-BD59-A6C34878D82A}">
                    <a16:rowId xmlns:a16="http://schemas.microsoft.com/office/drawing/2014/main" xmlns="" val="1246591704"/>
                  </a:ext>
                </a:extLst>
              </a:tr>
            </a:tbl>
          </a:graphicData>
        </a:graphic>
      </p:graphicFrame>
    </p:spTree>
    <p:extLst>
      <p:ext uri="{BB962C8B-B14F-4D97-AF65-F5344CB8AC3E}">
        <p14:creationId xmlns:p14="http://schemas.microsoft.com/office/powerpoint/2010/main" val="102878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96" r="48396"/>
          <a:stretch/>
        </p:blipFill>
        <p:spPr>
          <a:xfrm>
            <a:off x="404664" y="272479"/>
            <a:ext cx="1440160" cy="2714211"/>
          </a:xfrm>
          <a:prstGeom prst="rect">
            <a:avLst/>
          </a:prstGeom>
        </p:spPr>
      </p:pic>
      <p:pic>
        <p:nvPicPr>
          <p:cNvPr id="5" name="Picture 4"/>
          <p:cNvPicPr>
            <a:picLocks noChangeAspect="1"/>
          </p:cNvPicPr>
          <p:nvPr/>
        </p:nvPicPr>
        <p:blipFill rotWithShape="1">
          <a:blip r:embed="rId3"/>
          <a:srcRect l="33200" r="31100"/>
          <a:stretch/>
        </p:blipFill>
        <p:spPr>
          <a:xfrm>
            <a:off x="2996952" y="272479"/>
            <a:ext cx="1512168" cy="2826449"/>
          </a:xfrm>
          <a:prstGeom prst="rect">
            <a:avLst/>
          </a:prstGeom>
        </p:spPr>
      </p:pic>
      <p:pic>
        <p:nvPicPr>
          <p:cNvPr id="1026" name="Picture 2" descr="48 Iconic Buildings Around The World – Landmarks Of Our Civilization -  YouTub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89" r="16622"/>
          <a:stretch/>
        </p:blipFill>
        <p:spPr bwMode="auto">
          <a:xfrm>
            <a:off x="404664" y="3440832"/>
            <a:ext cx="2313129"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501008" y="3987155"/>
            <a:ext cx="2705100" cy="1685925"/>
          </a:xfrm>
          <a:prstGeom prst="rect">
            <a:avLst/>
          </a:prstGeom>
        </p:spPr>
      </p:pic>
      <p:pic>
        <p:nvPicPr>
          <p:cNvPr id="7" name="Picture 6"/>
          <p:cNvPicPr>
            <a:picLocks noChangeAspect="1"/>
          </p:cNvPicPr>
          <p:nvPr/>
        </p:nvPicPr>
        <p:blipFill>
          <a:blip r:embed="rId6"/>
          <a:stretch>
            <a:fillRect/>
          </a:stretch>
        </p:blipFill>
        <p:spPr>
          <a:xfrm>
            <a:off x="404664" y="6119219"/>
            <a:ext cx="2702362" cy="1688976"/>
          </a:xfrm>
          <a:prstGeom prst="rect">
            <a:avLst/>
          </a:prstGeom>
        </p:spPr>
      </p:pic>
      <p:pic>
        <p:nvPicPr>
          <p:cNvPr id="8" name="Picture 7"/>
          <p:cNvPicPr>
            <a:picLocks noChangeAspect="1"/>
          </p:cNvPicPr>
          <p:nvPr/>
        </p:nvPicPr>
        <p:blipFill rotWithShape="1">
          <a:blip r:embed="rId7"/>
          <a:srcRect b="31787"/>
          <a:stretch/>
        </p:blipFill>
        <p:spPr>
          <a:xfrm>
            <a:off x="404664" y="8239798"/>
            <a:ext cx="3941056" cy="1512168"/>
          </a:xfrm>
          <a:prstGeom prst="rect">
            <a:avLst/>
          </a:prstGeom>
        </p:spPr>
      </p:pic>
      <p:pic>
        <p:nvPicPr>
          <p:cNvPr id="9" name="Picture 8"/>
          <p:cNvPicPr>
            <a:picLocks noChangeAspect="1"/>
          </p:cNvPicPr>
          <p:nvPr/>
        </p:nvPicPr>
        <p:blipFill rotWithShape="1">
          <a:blip r:embed="rId8"/>
          <a:srcRect l="15264" r="6075"/>
          <a:stretch/>
        </p:blipFill>
        <p:spPr>
          <a:xfrm>
            <a:off x="3645023" y="6148309"/>
            <a:ext cx="2952329" cy="1667063"/>
          </a:xfrm>
          <a:prstGeom prst="rect">
            <a:avLst/>
          </a:prstGeom>
        </p:spPr>
      </p:pic>
      <p:pic>
        <p:nvPicPr>
          <p:cNvPr id="10" name="Picture 9"/>
          <p:cNvPicPr>
            <a:picLocks noChangeAspect="1"/>
          </p:cNvPicPr>
          <p:nvPr/>
        </p:nvPicPr>
        <p:blipFill>
          <a:blip r:embed="rId9"/>
          <a:stretch>
            <a:fillRect/>
          </a:stretch>
        </p:blipFill>
        <p:spPr>
          <a:xfrm>
            <a:off x="3685499" y="7886156"/>
            <a:ext cx="2871375" cy="1853951"/>
          </a:xfrm>
          <a:prstGeom prst="rect">
            <a:avLst/>
          </a:prstGeom>
        </p:spPr>
      </p:pic>
      <p:pic>
        <p:nvPicPr>
          <p:cNvPr id="11" name="Picture 10"/>
          <p:cNvPicPr>
            <a:picLocks noChangeAspect="1"/>
          </p:cNvPicPr>
          <p:nvPr/>
        </p:nvPicPr>
        <p:blipFill>
          <a:blip r:embed="rId10"/>
          <a:stretch>
            <a:fillRect/>
          </a:stretch>
        </p:blipFill>
        <p:spPr>
          <a:xfrm>
            <a:off x="4643419" y="558890"/>
            <a:ext cx="2035658" cy="2714211"/>
          </a:xfrm>
          <a:prstGeom prst="rect">
            <a:avLst/>
          </a:prstGeom>
        </p:spPr>
      </p:pic>
    </p:spTree>
    <p:extLst>
      <p:ext uri="{BB962C8B-B14F-4D97-AF65-F5344CB8AC3E}">
        <p14:creationId xmlns:p14="http://schemas.microsoft.com/office/powerpoint/2010/main" val="389892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954" y="128464"/>
            <a:ext cx="6331790" cy="400110"/>
          </a:xfrm>
          <a:prstGeom prst="rect">
            <a:avLst/>
          </a:prstGeom>
          <a:noFill/>
        </p:spPr>
        <p:txBody>
          <a:bodyPr wrap="square" lIns="91440" tIns="45720" rIns="91440" bIns="45720" rtlCol="0" anchor="t">
            <a:spAutoFit/>
          </a:bodyPr>
          <a:lstStyle/>
          <a:p>
            <a:pPr algn="ctr"/>
            <a:r>
              <a:rPr lang="en-GB" sz="2000" b="1" dirty="0"/>
              <a:t>Camp Session Plans- </a:t>
            </a:r>
            <a:r>
              <a:rPr lang="en-GB" sz="2000" b="1" dirty="0" smtClean="0"/>
              <a:t> Bat and Ball Games</a:t>
            </a:r>
            <a:endParaRPr lang="en-GB" sz="2000" b="1" dirty="0">
              <a:solidFill>
                <a:schemeClr val="tx2">
                  <a:lumMod val="60000"/>
                  <a:lumOff val="4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195291852"/>
              </p:ext>
            </p:extLst>
          </p:nvPr>
        </p:nvGraphicFramePr>
        <p:xfrm>
          <a:off x="193554" y="936849"/>
          <a:ext cx="6350946" cy="9022080"/>
        </p:xfrm>
        <a:graphic>
          <a:graphicData uri="http://schemas.openxmlformats.org/drawingml/2006/table">
            <a:tbl>
              <a:tblPr firstRow="1" bandRow="1">
                <a:tableStyleId>{5A111915-BE36-4E01-A7E5-04B1672EAD32}</a:tableStyleId>
              </a:tblPr>
              <a:tblGrid>
                <a:gridCol w="3091430">
                  <a:extLst>
                    <a:ext uri="{9D8B030D-6E8A-4147-A177-3AD203B41FA5}">
                      <a16:colId xmlns:a16="http://schemas.microsoft.com/office/drawing/2014/main" xmlns="" val="20000"/>
                    </a:ext>
                  </a:extLst>
                </a:gridCol>
                <a:gridCol w="798248">
                  <a:extLst>
                    <a:ext uri="{9D8B030D-6E8A-4147-A177-3AD203B41FA5}">
                      <a16:colId xmlns:a16="http://schemas.microsoft.com/office/drawing/2014/main" xmlns="" val="2055900536"/>
                    </a:ext>
                  </a:extLst>
                </a:gridCol>
                <a:gridCol w="2461268">
                  <a:extLst>
                    <a:ext uri="{9D8B030D-6E8A-4147-A177-3AD203B41FA5}">
                      <a16:colId xmlns:a16="http://schemas.microsoft.com/office/drawing/2014/main" xmlns="" val="4242482457"/>
                    </a:ext>
                  </a:extLst>
                </a:gridCol>
              </a:tblGrid>
              <a:tr h="328612">
                <a:tc>
                  <a:txBody>
                    <a:bodyPr/>
                    <a:lstStyle/>
                    <a:p>
                      <a:pPr algn="ctr"/>
                      <a:r>
                        <a:rPr lang="en-GB" sz="1200" dirty="0"/>
                        <a:t>Theme/Focus: </a:t>
                      </a:r>
                      <a:r>
                        <a:rPr lang="en-GB" sz="1200" dirty="0" smtClean="0"/>
                        <a:t>Bat and Ball Games</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chemeClr val="tx1"/>
                          </a:solidFill>
                        </a:rPr>
                        <a:t>Time</a:t>
                      </a:r>
                    </a:p>
                    <a:p>
                      <a:pPr algn="ctr"/>
                      <a:r>
                        <a:rPr lang="en-GB" sz="1200" dirty="0" smtClean="0"/>
                        <a:t>3.00 – 3.45</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5574">
                <a:tc gridSpan="3">
                  <a:txBody>
                    <a:bodyPr/>
                    <a:lstStyle/>
                    <a:p>
                      <a:pPr lvl="0"/>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a:t>
                      </a:r>
                      <a:r>
                        <a:rPr lang="en-GB" sz="11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Play</a:t>
                      </a:r>
                    </a:p>
                    <a:p>
                      <a:r>
                        <a:rPr lang="en-GB" sz="1050" b="1" kern="1200" dirty="0" smtClean="0">
                          <a:solidFill>
                            <a:schemeClr val="tx1"/>
                          </a:solidFill>
                          <a:effectLst/>
                          <a:latin typeface="+mn-lt"/>
                          <a:ea typeface="+mn-ea"/>
                          <a:cs typeface="+mn-cs"/>
                        </a:rPr>
                        <a:t>Bat and ball</a:t>
                      </a:r>
                      <a:r>
                        <a:rPr lang="en-GB" sz="1050" b="1" kern="1200" baseline="0" dirty="0" smtClean="0">
                          <a:solidFill>
                            <a:schemeClr val="tx1"/>
                          </a:solidFill>
                          <a:effectLst/>
                          <a:latin typeface="+mn-lt"/>
                          <a:ea typeface="+mn-ea"/>
                          <a:cs typeface="+mn-cs"/>
                        </a:rPr>
                        <a:t> </a:t>
                      </a:r>
                      <a:r>
                        <a:rPr lang="en-GB" sz="1050" b="1" kern="1200" dirty="0" smtClean="0">
                          <a:solidFill>
                            <a:schemeClr val="tx1"/>
                          </a:solidFill>
                          <a:effectLst/>
                          <a:latin typeface="+mn-lt"/>
                          <a:ea typeface="+mn-ea"/>
                          <a:cs typeface="+mn-cs"/>
                        </a:rPr>
                        <a:t>Races </a:t>
                      </a:r>
                      <a:endParaRPr lang="en-GB" sz="105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Split children into teams behind a cone and set another cone a reasonable distance away. Children must race from the start cone to the end and back, then their team mate can go.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Can children balance a ball on the racket to the end cone and back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Children need to roll a ball along the floor using a hockey</a:t>
                      </a:r>
                      <a:r>
                        <a:rPr lang="en-GB" sz="1050" kern="1200" baseline="0" dirty="0" smtClean="0">
                          <a:solidFill>
                            <a:schemeClr val="tx1"/>
                          </a:solidFill>
                          <a:effectLst/>
                          <a:latin typeface="+mn-lt"/>
                          <a:ea typeface="+mn-ea"/>
                          <a:cs typeface="+mn-cs"/>
                        </a:rPr>
                        <a:t> stick or tennis racket</a:t>
                      </a:r>
                      <a:endParaRPr lang="en-GB" sz="1050" kern="1200" dirty="0" smtClean="0">
                        <a:solidFill>
                          <a:schemeClr val="tx1"/>
                        </a:solidFill>
                        <a:effectLst/>
                        <a:latin typeface="+mn-lt"/>
                        <a:ea typeface="+mn-ea"/>
                        <a:cs typeface="+mn-cs"/>
                      </a:endParaRPr>
                    </a:p>
                    <a:p>
                      <a:pPr marL="0" lvl="0" indent="0">
                        <a:buFont typeface="+mj-lt"/>
                        <a:buNone/>
                      </a:pPr>
                      <a:r>
                        <a:rPr lang="en-GB" sz="1050" b="1" kern="1200" dirty="0" smtClean="0">
                          <a:solidFill>
                            <a:schemeClr val="tx1"/>
                          </a:solidFill>
                          <a:effectLst/>
                          <a:latin typeface="+mn-lt"/>
                          <a:ea typeface="+mn-ea"/>
                          <a:cs typeface="+mn-cs"/>
                        </a:rPr>
                        <a:t>Partner</a:t>
                      </a:r>
                      <a:r>
                        <a:rPr lang="en-GB" sz="1050" b="1" kern="1200" baseline="0" dirty="0" smtClean="0">
                          <a:solidFill>
                            <a:schemeClr val="tx1"/>
                          </a:solidFill>
                          <a:effectLst/>
                          <a:latin typeface="+mn-lt"/>
                          <a:ea typeface="+mn-ea"/>
                          <a:cs typeface="+mn-cs"/>
                        </a:rPr>
                        <a:t> challenges </a:t>
                      </a:r>
                      <a:r>
                        <a:rPr lang="en-GB" sz="1050" b="1" kern="1200" dirty="0" smtClean="0">
                          <a:solidFill>
                            <a:schemeClr val="tx1"/>
                          </a:solidFill>
                          <a:effectLst/>
                          <a:latin typeface="+mn-lt"/>
                          <a:ea typeface="+mn-ea"/>
                          <a:cs typeface="+mn-cs"/>
                        </a:rPr>
                        <a:t> </a:t>
                      </a:r>
                      <a:endParaRPr lang="en-GB" sz="105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Split children in groups of 2 or 3.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Given them a bat each and a ball between the pair or trio.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Can they pass the ball to each other and count how many they can pass back and forth in a row. How long can they pass an snowball before it</a:t>
                      </a:r>
                      <a:r>
                        <a:rPr lang="en-GB" sz="1050" kern="1200" baseline="0" dirty="0" smtClean="0">
                          <a:solidFill>
                            <a:schemeClr val="tx1"/>
                          </a:solidFill>
                          <a:effectLst/>
                          <a:latin typeface="+mn-lt"/>
                          <a:ea typeface="+mn-ea"/>
                          <a:cs typeface="+mn-cs"/>
                        </a:rPr>
                        <a:t> breaks</a:t>
                      </a:r>
                      <a:endParaRPr lang="en-GB" sz="1050" kern="1200" dirty="0" smtClean="0">
                        <a:solidFill>
                          <a:schemeClr val="tx1"/>
                        </a:solidFill>
                        <a:effectLst/>
                        <a:latin typeface="+mn-lt"/>
                        <a:ea typeface="+mn-ea"/>
                        <a:cs typeface="+mn-cs"/>
                      </a:endParaRPr>
                    </a:p>
                    <a:p>
                      <a:pPr marL="1251446" lvl="2" indent="-171450">
                        <a:buFont typeface="Arial" panose="020B0604020202020204" pitchFamily="34" charset="0"/>
                        <a:buChar char="•"/>
                      </a:pPr>
                      <a:r>
                        <a:rPr lang="en-GB" sz="1050" kern="1200" dirty="0" smtClean="0">
                          <a:solidFill>
                            <a:schemeClr val="tx1"/>
                          </a:solidFill>
                          <a:effectLst/>
                          <a:latin typeface="+mn-lt"/>
                          <a:ea typeface="+mn-ea"/>
                          <a:cs typeface="+mn-cs"/>
                        </a:rPr>
                        <a:t>Bounce a tennis ball </a:t>
                      </a:r>
                    </a:p>
                    <a:p>
                      <a:pPr marL="1251446" lvl="2" indent="-171450">
                        <a:buFont typeface="Arial" panose="020B0604020202020204" pitchFamily="34" charset="0"/>
                        <a:buChar char="•"/>
                      </a:pPr>
                      <a:r>
                        <a:rPr lang="en-GB" sz="1050" kern="1200" dirty="0" smtClean="0">
                          <a:solidFill>
                            <a:schemeClr val="tx1"/>
                          </a:solidFill>
                          <a:effectLst/>
                          <a:latin typeface="+mn-lt"/>
                          <a:ea typeface="+mn-ea"/>
                          <a:cs typeface="+mn-cs"/>
                        </a:rPr>
                        <a:t>Hit a ball without touching the floor </a:t>
                      </a:r>
                    </a:p>
                    <a:p>
                      <a:pPr marL="1251446" lvl="2" indent="-171450">
                        <a:buFont typeface="Arial" panose="020B0604020202020204" pitchFamily="34" charset="0"/>
                        <a:buChar char="•"/>
                      </a:pPr>
                      <a:r>
                        <a:rPr lang="en-GB" sz="1050" kern="1200" dirty="0" smtClean="0">
                          <a:solidFill>
                            <a:schemeClr val="tx1"/>
                          </a:solidFill>
                          <a:effectLst/>
                          <a:latin typeface="+mn-lt"/>
                          <a:ea typeface="+mn-ea"/>
                          <a:cs typeface="+mn-cs"/>
                        </a:rPr>
                        <a:t>Pass a ball using a hockey stick </a:t>
                      </a:r>
                    </a:p>
                    <a:p>
                      <a:pPr marL="0" lvl="0" indent="0">
                        <a:buFont typeface="+mj-lt"/>
                        <a:buNone/>
                      </a:pPr>
                      <a:r>
                        <a:rPr lang="en-GB" sz="1050" b="1" kern="1200" dirty="0" smtClean="0">
                          <a:solidFill>
                            <a:schemeClr val="tx1"/>
                          </a:solidFill>
                          <a:effectLst/>
                          <a:latin typeface="+mn-lt"/>
                          <a:ea typeface="+mn-ea"/>
                          <a:cs typeface="+mn-cs"/>
                        </a:rPr>
                        <a:t>Bat</a:t>
                      </a:r>
                      <a:r>
                        <a:rPr lang="en-GB" sz="1050" b="1" kern="1200" baseline="0" dirty="0" smtClean="0">
                          <a:solidFill>
                            <a:schemeClr val="tx1"/>
                          </a:solidFill>
                          <a:effectLst/>
                          <a:latin typeface="+mn-lt"/>
                          <a:ea typeface="+mn-ea"/>
                          <a:cs typeface="+mn-cs"/>
                        </a:rPr>
                        <a:t> and </a:t>
                      </a:r>
                      <a:r>
                        <a:rPr lang="en-GB" sz="1050" b="1" kern="1200" dirty="0" smtClean="0">
                          <a:solidFill>
                            <a:schemeClr val="tx1"/>
                          </a:solidFill>
                          <a:effectLst/>
                          <a:latin typeface="+mn-lt"/>
                          <a:ea typeface="+mn-ea"/>
                          <a:cs typeface="+mn-cs"/>
                        </a:rPr>
                        <a:t>Ball </a:t>
                      </a:r>
                      <a:r>
                        <a:rPr lang="en-GB" sz="1050" b="1" kern="1200" baseline="0" dirty="0" smtClean="0">
                          <a:solidFill>
                            <a:schemeClr val="tx1"/>
                          </a:solidFill>
                          <a:effectLst/>
                          <a:latin typeface="+mn-lt"/>
                          <a:ea typeface="+mn-ea"/>
                          <a:cs typeface="+mn-cs"/>
                        </a:rPr>
                        <a:t>Challenges </a:t>
                      </a:r>
                      <a:endParaRPr lang="en-GB" sz="1050" b="1" kern="1200" dirty="0" smtClean="0">
                        <a:solidFill>
                          <a:schemeClr val="tx1"/>
                        </a:solidFill>
                        <a:effectLst/>
                        <a:latin typeface="+mn-lt"/>
                        <a:ea typeface="+mn-ea"/>
                        <a:cs typeface="+mn-cs"/>
                      </a:endParaRPr>
                    </a:p>
                    <a:p>
                      <a:pPr marL="1308596" lvl="2" indent="-228600">
                        <a:buFont typeface="+mj-lt"/>
                        <a:buAutoNum type="arabicPeriod"/>
                      </a:pPr>
                      <a:r>
                        <a:rPr lang="en-GB" sz="1050" kern="1200" dirty="0" smtClean="0">
                          <a:solidFill>
                            <a:schemeClr val="tx1"/>
                          </a:solidFill>
                          <a:effectLst/>
                          <a:latin typeface="+mn-lt"/>
                          <a:ea typeface="+mn-ea"/>
                          <a:cs typeface="+mn-cs"/>
                        </a:rPr>
                        <a:t>How many times can children hit a tennis ball  without it breaking falling to the floor</a:t>
                      </a:r>
                    </a:p>
                    <a:p>
                      <a:pPr marL="1308596" lvl="2" indent="-228600">
                        <a:buFont typeface="+mj-lt"/>
                        <a:buAutoNum type="arabicPeriod"/>
                      </a:pPr>
                      <a:r>
                        <a:rPr lang="en-GB" sz="1050" kern="1200" dirty="0" smtClean="0">
                          <a:solidFill>
                            <a:schemeClr val="tx1"/>
                          </a:solidFill>
                          <a:effectLst/>
                          <a:latin typeface="+mn-lt"/>
                          <a:ea typeface="+mn-ea"/>
                          <a:cs typeface="+mn-cs"/>
                        </a:rPr>
                        <a:t>How high can they hit a</a:t>
                      </a:r>
                      <a:r>
                        <a:rPr lang="en-GB" sz="1050" kern="1200" baseline="0" dirty="0" smtClean="0">
                          <a:solidFill>
                            <a:schemeClr val="tx1"/>
                          </a:solidFill>
                          <a:effectLst/>
                          <a:latin typeface="+mn-lt"/>
                          <a:ea typeface="+mn-ea"/>
                          <a:cs typeface="+mn-cs"/>
                        </a:rPr>
                        <a:t> tennis </a:t>
                      </a:r>
                      <a:r>
                        <a:rPr lang="en-GB" sz="1050" kern="1200" dirty="0" smtClean="0">
                          <a:solidFill>
                            <a:schemeClr val="tx1"/>
                          </a:solidFill>
                          <a:effectLst/>
                          <a:latin typeface="+mn-lt"/>
                          <a:ea typeface="+mn-ea"/>
                          <a:cs typeface="+mn-cs"/>
                        </a:rPr>
                        <a:t>ball up into the air? </a:t>
                      </a:r>
                    </a:p>
                    <a:p>
                      <a:pPr marL="1308596" lvl="2" indent="-228600">
                        <a:buFont typeface="+mj-lt"/>
                        <a:buAutoNum type="arabicPeriod"/>
                      </a:pPr>
                      <a:r>
                        <a:rPr lang="en-GB" sz="1050" kern="1200" dirty="0" smtClean="0">
                          <a:solidFill>
                            <a:schemeClr val="tx1"/>
                          </a:solidFill>
                          <a:effectLst/>
                          <a:latin typeface="+mn-lt"/>
                          <a:ea typeface="+mn-ea"/>
                          <a:cs typeface="+mn-cs"/>
                        </a:rPr>
                        <a:t>How far can they hit a tennis</a:t>
                      </a:r>
                      <a:r>
                        <a:rPr lang="en-GB" sz="1050" kern="1200" baseline="0" dirty="0" smtClean="0">
                          <a:solidFill>
                            <a:schemeClr val="tx1"/>
                          </a:solidFill>
                          <a:effectLst/>
                          <a:latin typeface="+mn-lt"/>
                          <a:ea typeface="+mn-ea"/>
                          <a:cs typeface="+mn-cs"/>
                        </a:rPr>
                        <a:t> ball</a:t>
                      </a:r>
                      <a:r>
                        <a:rPr lang="en-GB" sz="1050" kern="1200" dirty="0" smtClean="0">
                          <a:solidFill>
                            <a:schemeClr val="tx1"/>
                          </a:solidFill>
                          <a:effectLst/>
                          <a:latin typeface="+mn-lt"/>
                          <a:ea typeface="+mn-ea"/>
                          <a:cs typeface="+mn-cs"/>
                        </a:rPr>
                        <a:t>? </a:t>
                      </a:r>
                    </a:p>
                    <a:p>
                      <a:pPr marL="1308596" lvl="2" indent="-228600">
                        <a:buFont typeface="+mj-lt"/>
                        <a:buAutoNum type="arabicPeriod"/>
                      </a:pPr>
                      <a:r>
                        <a:rPr lang="en-GB" sz="1050" kern="1200" dirty="0" smtClean="0">
                          <a:solidFill>
                            <a:schemeClr val="tx1"/>
                          </a:solidFill>
                          <a:effectLst/>
                          <a:latin typeface="+mn-lt"/>
                          <a:ea typeface="+mn-ea"/>
                          <a:cs typeface="+mn-cs"/>
                        </a:rPr>
                        <a:t>How long can they balance a tennis ball on a racket? </a:t>
                      </a:r>
                    </a:p>
                    <a:p>
                      <a:pPr marL="1308596" lvl="2" indent="-228600">
                        <a:buFont typeface="+mj-lt"/>
                        <a:buAutoNum type="arabicPeriod"/>
                      </a:pPr>
                      <a:r>
                        <a:rPr lang="en-GB" sz="1050" kern="1200" dirty="0" smtClean="0">
                          <a:solidFill>
                            <a:schemeClr val="tx1"/>
                          </a:solidFill>
                          <a:effectLst/>
                          <a:latin typeface="+mn-lt"/>
                          <a:ea typeface="+mn-ea"/>
                          <a:cs typeface="+mn-cs"/>
                        </a:rPr>
                        <a:t>How far can they pass a tennis</a:t>
                      </a:r>
                      <a:r>
                        <a:rPr lang="en-GB" sz="1050" kern="1200" baseline="0" dirty="0" smtClean="0">
                          <a:solidFill>
                            <a:schemeClr val="tx1"/>
                          </a:solidFill>
                          <a:effectLst/>
                          <a:latin typeface="+mn-lt"/>
                          <a:ea typeface="+mn-ea"/>
                          <a:cs typeface="+mn-cs"/>
                        </a:rPr>
                        <a:t> ball</a:t>
                      </a:r>
                      <a:r>
                        <a:rPr lang="en-GB" sz="1050" kern="1200" dirty="0" smtClean="0">
                          <a:solidFill>
                            <a:schemeClr val="tx1"/>
                          </a:solidFill>
                          <a:effectLst/>
                          <a:latin typeface="+mn-lt"/>
                          <a:ea typeface="+mn-ea"/>
                          <a:cs typeface="+mn-cs"/>
                        </a:rPr>
                        <a:t> with a hockey stick? </a:t>
                      </a:r>
                    </a:p>
                    <a:p>
                      <a:pPr marL="1308596" lvl="2" indent="-228600">
                        <a:buFont typeface="+mj-lt"/>
                        <a:buAutoNum type="arabicPeriod"/>
                      </a:pPr>
                      <a:r>
                        <a:rPr lang="en-GB" sz="1050" kern="1200" dirty="0" smtClean="0">
                          <a:solidFill>
                            <a:schemeClr val="tx1"/>
                          </a:solidFill>
                          <a:effectLst/>
                          <a:latin typeface="+mn-lt"/>
                          <a:ea typeface="+mn-ea"/>
                          <a:cs typeface="+mn-cs"/>
                        </a:rPr>
                        <a:t>Can they hit/bounce a tennis</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ball into a hoop?</a:t>
                      </a:r>
                    </a:p>
                    <a:p>
                      <a:pPr marL="1308596" lvl="2" indent="-228600">
                        <a:buFont typeface="+mj-lt"/>
                        <a:buAutoNum type="arabicPeriod"/>
                      </a:pPr>
                      <a:r>
                        <a:rPr lang="en-GB" sz="1050" kern="1200" dirty="0" smtClean="0">
                          <a:solidFill>
                            <a:schemeClr val="tx1"/>
                          </a:solidFill>
                          <a:effectLst/>
                          <a:latin typeface="+mn-lt"/>
                          <a:ea typeface="+mn-ea"/>
                          <a:cs typeface="+mn-cs"/>
                        </a:rPr>
                        <a:t>Can they pass (kick or throw)</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a</a:t>
                      </a:r>
                      <a:r>
                        <a:rPr lang="en-GB" sz="1050" kern="1200" baseline="0" dirty="0" smtClean="0">
                          <a:solidFill>
                            <a:schemeClr val="tx1"/>
                          </a:solidFill>
                          <a:effectLst/>
                          <a:latin typeface="+mn-lt"/>
                          <a:ea typeface="+mn-ea"/>
                          <a:cs typeface="+mn-cs"/>
                        </a:rPr>
                        <a:t> tennis </a:t>
                      </a:r>
                      <a:r>
                        <a:rPr lang="en-GB" sz="1050" kern="1200" dirty="0" smtClean="0">
                          <a:solidFill>
                            <a:schemeClr val="tx1"/>
                          </a:solidFill>
                          <a:effectLst/>
                          <a:latin typeface="+mn-lt"/>
                          <a:ea typeface="+mn-ea"/>
                          <a:cs typeface="+mn-cs"/>
                        </a:rPr>
                        <a:t>ball into a hoop? </a:t>
                      </a:r>
                    </a:p>
                    <a:p>
                      <a:pPr lvl="2"/>
                      <a:r>
                        <a:rPr lang="en-GB" sz="1050" kern="1200" dirty="0" smtClean="0">
                          <a:solidFill>
                            <a:schemeClr val="tx1"/>
                          </a:solidFill>
                          <a:effectLst/>
                          <a:latin typeface="+mn-lt"/>
                          <a:ea typeface="+mn-ea"/>
                          <a:cs typeface="+mn-cs"/>
                        </a:rPr>
                        <a:t>Split space into coloured sections, each section is worth a different amount of points depending where their ball lands. </a:t>
                      </a:r>
                    </a:p>
                    <a:p>
                      <a:pPr marL="0" lvl="0" indent="0">
                        <a:buFont typeface="+mj-lt"/>
                        <a:buNone/>
                      </a:pPr>
                      <a:r>
                        <a:rPr lang="en-GB" sz="1050" b="1" kern="1200" dirty="0" smtClean="0">
                          <a:solidFill>
                            <a:schemeClr val="tx1"/>
                          </a:solidFill>
                          <a:effectLst/>
                          <a:latin typeface="+mn-lt"/>
                          <a:ea typeface="+mn-ea"/>
                          <a:cs typeface="+mn-cs"/>
                        </a:rPr>
                        <a:t>Cricket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2 teams, striking and fielding team. </a:t>
                      </a:r>
                      <a:br>
                        <a:rPr lang="en-GB" sz="1050" kern="1200" dirty="0" smtClean="0">
                          <a:solidFill>
                            <a:schemeClr val="tx1"/>
                          </a:solidFill>
                          <a:effectLst/>
                          <a:latin typeface="+mn-lt"/>
                          <a:ea typeface="+mn-ea"/>
                          <a:cs typeface="+mn-cs"/>
                        </a:rPr>
                      </a:br>
                      <a:r>
                        <a:rPr lang="en-GB" sz="1050" kern="1200" dirty="0" smtClean="0">
                          <a:solidFill>
                            <a:schemeClr val="tx1"/>
                          </a:solidFill>
                          <a:effectLst/>
                          <a:latin typeface="+mn-lt"/>
                          <a:ea typeface="+mn-ea"/>
                          <a:cs typeface="+mn-cs"/>
                        </a:rPr>
                        <a:t>Striking team need to hit the ball and</a:t>
                      </a:r>
                      <a:r>
                        <a:rPr lang="en-GB" sz="1050" kern="1200" baseline="0" dirty="0" smtClean="0">
                          <a:solidFill>
                            <a:schemeClr val="tx1"/>
                          </a:solidFill>
                          <a:effectLst/>
                          <a:latin typeface="+mn-lt"/>
                          <a:ea typeface="+mn-ea"/>
                          <a:cs typeface="+mn-cs"/>
                        </a:rPr>
                        <a:t> run between the two cones as many times</a:t>
                      </a:r>
                      <a:r>
                        <a:rPr lang="en-GB" sz="1050" kern="1200" dirty="0" smtClean="0">
                          <a:solidFill>
                            <a:schemeClr val="tx1"/>
                          </a:solidFill>
                          <a:effectLst/>
                          <a:latin typeface="+mn-lt"/>
                          <a:ea typeface="+mn-ea"/>
                          <a:cs typeface="+mn-cs"/>
                        </a:rPr>
                        <a:t> as they can before the bowler gets the ball back. It is then the next players turn.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Fielding team need to collect the ball and get it to the coach as fast as they can to stop the team collecting runs</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Once everyone has had a go, swap teams </a:t>
                      </a:r>
                    </a:p>
                    <a:p>
                      <a:pPr marL="0" lvl="0" indent="0">
                        <a:buFont typeface="+mj-lt"/>
                        <a:buNone/>
                      </a:pPr>
                      <a:r>
                        <a:rPr lang="en-GB" sz="1050" b="1" kern="1200" dirty="0" err="1" smtClean="0">
                          <a:solidFill>
                            <a:schemeClr val="tx1"/>
                          </a:solidFill>
                          <a:effectLst/>
                          <a:latin typeface="+mn-lt"/>
                          <a:ea typeface="+mn-ea"/>
                          <a:cs typeface="+mn-cs"/>
                        </a:rPr>
                        <a:t>Rounders</a:t>
                      </a:r>
                      <a:r>
                        <a:rPr lang="en-GB" sz="1050" b="1"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2 teams, striking and fielding </a:t>
                      </a:r>
                      <a:r>
                        <a:rPr lang="en-GB" sz="1050" kern="1200" smtClean="0">
                          <a:solidFill>
                            <a:schemeClr val="tx1"/>
                          </a:solidFill>
                          <a:effectLst/>
                          <a:latin typeface="+mn-lt"/>
                          <a:ea typeface="+mn-ea"/>
                          <a:cs typeface="+mn-cs"/>
                        </a:rPr>
                        <a:t>team.</a:t>
                      </a:r>
                      <a:r>
                        <a:rPr lang="en-GB" sz="1050" kern="1200" baseline="0" smtClean="0">
                          <a:solidFill>
                            <a:schemeClr val="tx1"/>
                          </a:solidFill>
                          <a:effectLst/>
                          <a:latin typeface="+mn-lt"/>
                          <a:ea typeface="+mn-ea"/>
                          <a:cs typeface="+mn-cs"/>
                        </a:rPr>
                        <a:t>.</a:t>
                      </a:r>
                      <a:endParaRPr lang="en-GB" sz="105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Striking</a:t>
                      </a:r>
                      <a:r>
                        <a:rPr lang="en-GB" sz="1050" kern="1200" baseline="0" dirty="0" smtClean="0">
                          <a:solidFill>
                            <a:schemeClr val="tx1"/>
                          </a:solidFill>
                          <a:effectLst/>
                          <a:latin typeface="+mn-lt"/>
                          <a:ea typeface="+mn-ea"/>
                          <a:cs typeface="+mn-cs"/>
                        </a:rPr>
                        <a:t> team has to hit the tennis ball after it has bounced as far as they can using a racket. </a:t>
                      </a:r>
                    </a:p>
                    <a:p>
                      <a:pPr marL="171450" lvl="0" indent="-171450">
                        <a:buFont typeface="Arial" panose="020B0604020202020204" pitchFamily="34" charset="0"/>
                        <a:buChar char="•"/>
                      </a:pPr>
                      <a:r>
                        <a:rPr lang="en-GB" sz="1050" kern="1200" baseline="0" dirty="0" smtClean="0">
                          <a:solidFill>
                            <a:schemeClr val="tx1"/>
                          </a:solidFill>
                          <a:effectLst/>
                          <a:latin typeface="+mn-lt"/>
                          <a:ea typeface="+mn-ea"/>
                          <a:cs typeface="+mn-cs"/>
                        </a:rPr>
                        <a:t>They then try to run around the 4 cones back to the start. </a:t>
                      </a:r>
                    </a:p>
                    <a:p>
                      <a:pPr marL="171450" lvl="0" indent="-171450">
                        <a:buFont typeface="Arial" panose="020B0604020202020204" pitchFamily="34" charset="0"/>
                        <a:buChar char="•"/>
                      </a:pPr>
                      <a:r>
                        <a:rPr lang="en-GB" sz="1050" kern="1200" baseline="0" dirty="0" smtClean="0">
                          <a:solidFill>
                            <a:schemeClr val="tx1"/>
                          </a:solidFill>
                          <a:effectLst/>
                          <a:latin typeface="+mn-lt"/>
                          <a:ea typeface="+mn-ea"/>
                          <a:cs typeface="+mn-cs"/>
                        </a:rPr>
                        <a:t>Each stump is worth 10 points. 1</a:t>
                      </a:r>
                      <a:r>
                        <a:rPr lang="en-GB" sz="1050" kern="1200" baseline="30000" dirty="0" smtClean="0">
                          <a:solidFill>
                            <a:schemeClr val="tx1"/>
                          </a:solidFill>
                          <a:effectLst/>
                          <a:latin typeface="+mn-lt"/>
                          <a:ea typeface="+mn-ea"/>
                          <a:cs typeface="+mn-cs"/>
                        </a:rPr>
                        <a:t>st</a:t>
                      </a:r>
                      <a:r>
                        <a:rPr lang="en-GB" sz="1050" kern="1200" baseline="0" dirty="0" smtClean="0">
                          <a:solidFill>
                            <a:schemeClr val="tx1"/>
                          </a:solidFill>
                          <a:effectLst/>
                          <a:latin typeface="+mn-lt"/>
                          <a:ea typeface="+mn-ea"/>
                          <a:cs typeface="+mn-cs"/>
                        </a:rPr>
                        <a:t> = 10, 2</a:t>
                      </a:r>
                      <a:r>
                        <a:rPr lang="en-GB" sz="1050" kern="1200" baseline="30000" dirty="0" smtClean="0">
                          <a:solidFill>
                            <a:schemeClr val="tx1"/>
                          </a:solidFill>
                          <a:effectLst/>
                          <a:latin typeface="+mn-lt"/>
                          <a:ea typeface="+mn-ea"/>
                          <a:cs typeface="+mn-cs"/>
                        </a:rPr>
                        <a:t>nd</a:t>
                      </a:r>
                      <a:r>
                        <a:rPr lang="en-GB" sz="1050" kern="1200" baseline="0" dirty="0" smtClean="0">
                          <a:solidFill>
                            <a:schemeClr val="tx1"/>
                          </a:solidFill>
                          <a:effectLst/>
                          <a:latin typeface="+mn-lt"/>
                          <a:ea typeface="+mn-ea"/>
                          <a:cs typeface="+mn-cs"/>
                        </a:rPr>
                        <a:t> = 20, 3</a:t>
                      </a:r>
                      <a:r>
                        <a:rPr lang="en-GB" sz="1050" kern="1200" baseline="30000" dirty="0" smtClean="0">
                          <a:solidFill>
                            <a:schemeClr val="tx1"/>
                          </a:solidFill>
                          <a:effectLst/>
                          <a:latin typeface="+mn-lt"/>
                          <a:ea typeface="+mn-ea"/>
                          <a:cs typeface="+mn-cs"/>
                        </a:rPr>
                        <a:t>rd</a:t>
                      </a:r>
                      <a:r>
                        <a:rPr lang="en-GB" sz="1050" kern="1200" baseline="0" dirty="0" smtClean="0">
                          <a:solidFill>
                            <a:schemeClr val="tx1"/>
                          </a:solidFill>
                          <a:effectLst/>
                          <a:latin typeface="+mn-lt"/>
                          <a:ea typeface="+mn-ea"/>
                          <a:cs typeface="+mn-cs"/>
                        </a:rPr>
                        <a:t> = 30, 4</a:t>
                      </a:r>
                      <a:r>
                        <a:rPr lang="en-GB" sz="1050" kern="1200" baseline="30000" dirty="0" smtClean="0">
                          <a:solidFill>
                            <a:schemeClr val="tx1"/>
                          </a:solidFill>
                          <a:effectLst/>
                          <a:latin typeface="+mn-lt"/>
                          <a:ea typeface="+mn-ea"/>
                          <a:cs typeface="+mn-cs"/>
                        </a:rPr>
                        <a:t>th</a:t>
                      </a:r>
                      <a:r>
                        <a:rPr lang="en-GB" sz="1050" kern="1200" baseline="0" dirty="0" smtClean="0">
                          <a:solidFill>
                            <a:schemeClr val="tx1"/>
                          </a:solidFill>
                          <a:effectLst/>
                          <a:latin typeface="+mn-lt"/>
                          <a:ea typeface="+mn-ea"/>
                          <a:cs typeface="+mn-cs"/>
                        </a:rPr>
                        <a:t> = 40 </a:t>
                      </a:r>
                    </a:p>
                    <a:p>
                      <a:pPr marL="171450" lvl="0" indent="-171450">
                        <a:buFont typeface="Arial" panose="020B0604020202020204" pitchFamily="34" charset="0"/>
                        <a:buChar char="•"/>
                      </a:pPr>
                      <a:r>
                        <a:rPr lang="en-GB" sz="1050" kern="1200" baseline="0" dirty="0" smtClean="0">
                          <a:solidFill>
                            <a:schemeClr val="tx1"/>
                          </a:solidFill>
                          <a:effectLst/>
                          <a:latin typeface="+mn-lt"/>
                          <a:ea typeface="+mn-ea"/>
                          <a:cs typeface="+mn-cs"/>
                        </a:rPr>
                        <a:t>Fielding team have to get the ball to the bowler (coach) as quickly as they can. Once the coach has the ball the striking team can’t score nay more points. </a:t>
                      </a:r>
                    </a:p>
                    <a:p>
                      <a:pPr marL="0" lvl="0" indent="0">
                        <a:buFont typeface="+mj-lt"/>
                        <a:buNone/>
                      </a:pPr>
                      <a:r>
                        <a:rPr lang="en-GB" sz="1050" b="1" kern="1200" dirty="0" smtClean="0">
                          <a:solidFill>
                            <a:schemeClr val="tx1"/>
                          </a:solidFill>
                          <a:effectLst/>
                          <a:latin typeface="+mn-lt"/>
                          <a:ea typeface="+mn-ea"/>
                          <a:cs typeface="+mn-cs"/>
                        </a:rPr>
                        <a:t>Hockey </a:t>
                      </a:r>
                      <a:endParaRPr lang="en-GB" sz="105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 2 teams and 2 goals.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Give each team a coloured bib and matching coloured goal. </a:t>
                      </a:r>
                    </a:p>
                    <a:p>
                      <a:pPr marL="171450" lvl="0" indent="-171450">
                        <a:buFont typeface="Arial" panose="020B0604020202020204" pitchFamily="34" charset="0"/>
                        <a:buChar char="•"/>
                      </a:pPr>
                      <a:r>
                        <a:rPr lang="en-GB" sz="1050" kern="1200" dirty="0" smtClean="0">
                          <a:solidFill>
                            <a:schemeClr val="tx1"/>
                          </a:solidFill>
                          <a:effectLst/>
                          <a:latin typeface="+mn-lt"/>
                          <a:ea typeface="+mn-ea"/>
                          <a:cs typeface="+mn-cs"/>
                        </a:rPr>
                        <a:t>The teams have to pass the ball to each other and score a goal. </a:t>
                      </a:r>
                    </a:p>
                    <a:p>
                      <a:pPr marL="0" indent="0">
                        <a:buFont typeface="+mj-lt"/>
                        <a:buNone/>
                      </a:pPr>
                      <a:r>
                        <a:rPr lang="en-GB" sz="1050" b="1" kern="1200" dirty="0" smtClean="0">
                          <a:solidFill>
                            <a:schemeClr val="tx1"/>
                          </a:solidFill>
                          <a:effectLst/>
                          <a:latin typeface="+mn-lt"/>
                          <a:ea typeface="+mn-ea"/>
                          <a:cs typeface="+mn-cs"/>
                        </a:rPr>
                        <a:t>Golf </a:t>
                      </a:r>
                      <a:endParaRPr lang="en-GB" sz="105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 Children can create a golf course, with a hoop at the end as the hole. </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Children have to hit the ball around obstacles to get it in the hole at the end. </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Count how many times they hit the ball. </a:t>
                      </a:r>
                    </a:p>
                    <a:p>
                      <a:pPr marL="171450" indent="-171450">
                        <a:buFont typeface="Arial" panose="020B0604020202020204" pitchFamily="34" charset="0"/>
                        <a:buChar char="•"/>
                      </a:pPr>
                      <a:r>
                        <a:rPr lang="en-GB" sz="1050" kern="1200" dirty="0" smtClean="0">
                          <a:solidFill>
                            <a:schemeClr val="tx1"/>
                          </a:solidFill>
                          <a:effectLst/>
                          <a:latin typeface="+mn-lt"/>
                          <a:ea typeface="+mn-ea"/>
                          <a:cs typeface="+mn-cs"/>
                        </a:rPr>
                        <a:t>The person with the least will win for that hole. </a:t>
                      </a:r>
                    </a:p>
                    <a:p>
                      <a:pPr marL="128588" indent="-128588">
                        <a:buFont typeface="Arial" panose="020B0604020202020204" pitchFamily="34" charset="0"/>
                        <a:buChar char="•"/>
                      </a:pPr>
                      <a:endParaRPr lang="en-GB" sz="1050" dirty="0"/>
                    </a:p>
                    <a:p>
                      <a:pPr lvl="0"/>
                      <a:r>
                        <a:rPr lang="en-GB" sz="105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a:t>
                      </a:r>
                      <a:r>
                        <a:rPr lang="en-GB" sz="105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up</a:t>
                      </a:r>
                    </a:p>
                    <a:p>
                      <a:pPr marL="128270" indent="-128270">
                        <a:buFont typeface="Arial" panose="020B0604020202020204" pitchFamily="34" charset="0"/>
                        <a:buChar char="•"/>
                      </a:pPr>
                      <a:r>
                        <a:rPr lang="en-GB" sz="1050" dirty="0" smtClean="0"/>
                        <a:t>Let children vote for what they</a:t>
                      </a:r>
                      <a:r>
                        <a:rPr lang="en-GB" sz="1050" baseline="0" dirty="0" smtClean="0"/>
                        <a:t> would like to take part in </a:t>
                      </a:r>
                    </a:p>
                    <a:p>
                      <a:pPr marL="128270" indent="-128270">
                        <a:buFont typeface="Arial" panose="020B0604020202020204" pitchFamily="34" charset="0"/>
                        <a:buChar char="•"/>
                      </a:pPr>
                      <a:r>
                        <a:rPr lang="en-GB" sz="1050" baseline="0" dirty="0" smtClean="0"/>
                        <a:t>Equipment will include, tennis balls, footballs, soft balls, beanbags, hockey sticks, tennis rackets, cricket bats, golf clubs</a:t>
                      </a:r>
                      <a:endParaRPr lang="en-GB" sz="1050" dirty="0"/>
                    </a:p>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15" name="Table 14"/>
          <p:cNvGraphicFramePr>
            <a:graphicFrameLocks noGrp="1"/>
          </p:cNvGraphicFramePr>
          <p:nvPr>
            <p:extLst/>
          </p:nvPr>
        </p:nvGraphicFramePr>
        <p:xfrm>
          <a:off x="193554" y="574824"/>
          <a:ext cx="6331790" cy="308000"/>
        </p:xfrm>
        <a:graphic>
          <a:graphicData uri="http://schemas.openxmlformats.org/drawingml/2006/table">
            <a:tbl>
              <a:tblPr firstRow="1" bandRow="1">
                <a:tableStyleId>{FABFCF23-3B69-468F-B69F-88F6DE6A72F2}</a:tableStyleId>
              </a:tblPr>
              <a:tblGrid>
                <a:gridCol w="6331790">
                  <a:extLst>
                    <a:ext uri="{9D8B030D-6E8A-4147-A177-3AD203B41FA5}">
                      <a16:colId xmlns:a16="http://schemas.microsoft.com/office/drawing/2014/main" xmlns="" val="937111271"/>
                    </a:ext>
                  </a:extLst>
                </a:gridCol>
              </a:tblGrid>
              <a:tr h="308000">
                <a:tc>
                  <a:txBody>
                    <a:bodyPr/>
                    <a:lstStyle/>
                    <a:p>
                      <a:pPr marL="0" indent="0">
                        <a:buFont typeface="+mj-lt"/>
                        <a:buNone/>
                      </a:pPr>
                      <a:r>
                        <a:rPr lang="en-GB" sz="900" b="1" baseline="0" dirty="0"/>
                        <a:t>Equipment</a:t>
                      </a:r>
                      <a:r>
                        <a:rPr lang="en-GB" sz="900" b="1" baseline="0" dirty="0" smtClean="0"/>
                        <a:t>: cones, cricket/</a:t>
                      </a:r>
                      <a:r>
                        <a:rPr lang="en-GB" sz="900" b="1" baseline="0" dirty="0" err="1" smtClean="0"/>
                        <a:t>rounders</a:t>
                      </a:r>
                      <a:r>
                        <a:rPr lang="en-GB" sz="900" b="1" baseline="0" dirty="0" smtClean="0"/>
                        <a:t>/tennis bats, tennis ball </a:t>
                      </a:r>
                      <a:endParaRPr lang="en-GB" sz="900" b="0" baseline="0" dirty="0"/>
                    </a:p>
                  </a:txBody>
                  <a:tcPr marL="68580" marR="68580" marT="34290" marB="34290"/>
                </a:tc>
                <a:extLst>
                  <a:ext uri="{0D108BD9-81ED-4DB2-BD59-A6C34878D82A}">
                    <a16:rowId xmlns:a16="http://schemas.microsoft.com/office/drawing/2014/main" xmlns="" val="1246591704"/>
                  </a:ext>
                </a:extLst>
              </a:tr>
            </a:tbl>
          </a:graphicData>
        </a:graphic>
      </p:graphicFrame>
    </p:spTree>
    <p:extLst>
      <p:ext uri="{BB962C8B-B14F-4D97-AF65-F5344CB8AC3E}">
        <p14:creationId xmlns:p14="http://schemas.microsoft.com/office/powerpoint/2010/main" val="40678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8640" y="632520"/>
          <a:ext cx="6350946" cy="2734928"/>
        </p:xfrm>
        <a:graphic>
          <a:graphicData uri="http://schemas.openxmlformats.org/drawingml/2006/table">
            <a:tbl>
              <a:tblPr firstRow="1" bandRow="1">
                <a:tableStyleId>{5A111915-BE36-4E01-A7E5-04B1672EAD32}</a:tableStyleId>
              </a:tblPr>
              <a:tblGrid>
                <a:gridCol w="2947414"/>
                <a:gridCol w="144016"/>
                <a:gridCol w="798248"/>
                <a:gridCol w="2461268"/>
              </a:tblGrid>
              <a:tr h="698703">
                <a:tc>
                  <a:txBody>
                    <a:bodyPr/>
                    <a:lstStyle/>
                    <a:p>
                      <a:pPr algn="ctr"/>
                      <a:r>
                        <a:rPr lang="en-GB" sz="1200" b="1" i="0" u="sng" kern="1200" baseline="0" dirty="0" smtClean="0">
                          <a:solidFill>
                            <a:schemeClr val="tx1"/>
                          </a:solidFill>
                          <a:effectLst/>
                          <a:latin typeface="+mn-lt"/>
                          <a:ea typeface="+mn-ea"/>
                          <a:cs typeface="+mn-cs"/>
                        </a:rPr>
                        <a:t>Coaching Tips and Questions:</a:t>
                      </a:r>
                      <a:br>
                        <a:rPr lang="en-GB" sz="1200" b="1" i="0" u="sng" kern="1200" baseline="0" dirty="0" smtClean="0">
                          <a:solidFill>
                            <a:schemeClr val="tx1"/>
                          </a:solidFill>
                          <a:effectLst/>
                          <a:latin typeface="+mn-lt"/>
                          <a:ea typeface="+mn-ea"/>
                          <a:cs typeface="+mn-cs"/>
                        </a:rPr>
                      </a:b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Always check if children understand or have questions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Introduce rules gradually, and lots of demonstrations </a:t>
                      </a:r>
                      <a:endParaRPr lang="en-GB" sz="12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1200" b="1" i="0" u="sng" kern="1200" baseline="0" dirty="0">
                          <a:solidFill>
                            <a:schemeClr val="tx1"/>
                          </a:solidFill>
                          <a:effectLst/>
                          <a:latin typeface="+mn-lt"/>
                          <a:ea typeface="+mn-ea"/>
                          <a:cs typeface="+mn-cs"/>
                        </a:rPr>
                        <a:t>Phrase Perfect Script</a:t>
                      </a:r>
                    </a:p>
                    <a:p>
                      <a:pPr lvl="0" algn="ctr">
                        <a:buNone/>
                      </a:pPr>
                      <a:r>
                        <a:rPr lang="en-GB" sz="1200" b="0" i="0" u="none" kern="1200" baseline="0" dirty="0" smtClean="0">
                          <a:solidFill>
                            <a:schemeClr val="tx1"/>
                          </a:solidFill>
                          <a:effectLst/>
                          <a:latin typeface="+mn-lt"/>
                          <a:ea typeface="+mn-ea"/>
                          <a:cs typeface="+mn-cs"/>
                        </a:rPr>
                        <a:t>It’s time for bat and ball games. We are going to play some different games that involve hitting a ball with a racket or bat. </a:t>
                      </a:r>
                    </a:p>
                    <a:p>
                      <a:pPr lvl="0" algn="ctr">
                        <a:buNone/>
                      </a:pPr>
                      <a:r>
                        <a:rPr lang="en-GB" sz="1200" b="0" i="0" u="none" kern="1200" baseline="0" dirty="0" smtClean="0">
                          <a:solidFill>
                            <a:schemeClr val="tx1"/>
                          </a:solidFill>
                          <a:effectLst/>
                          <a:latin typeface="+mn-lt"/>
                          <a:ea typeface="+mn-ea"/>
                          <a:cs typeface="+mn-cs"/>
                        </a:rPr>
                        <a:t>Does anyone know any games where you have to hit a ball with a racket or bat? </a:t>
                      </a:r>
                    </a:p>
                    <a:p>
                      <a:pPr lvl="0" algn="ctr">
                        <a:buNone/>
                      </a:pPr>
                      <a:r>
                        <a:rPr lang="en-GB" sz="1200" b="0" i="0" u="none" kern="1200" baseline="0" dirty="0" smtClean="0">
                          <a:solidFill>
                            <a:schemeClr val="tx1"/>
                          </a:solidFill>
                          <a:effectLst/>
                          <a:latin typeface="+mn-lt"/>
                          <a:ea typeface="+mn-ea"/>
                          <a:cs typeface="+mn-cs"/>
                        </a:rPr>
                        <a:t>There are lots of different games we can play so have a listen and we can vote on what to do next. </a:t>
                      </a:r>
                    </a:p>
                    <a:p>
                      <a:pPr lvl="0" algn="ctr">
                        <a:buNone/>
                      </a:pP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GB"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tcPr>
                </a:tc>
              </a:tr>
              <a:tr h="1020428">
                <a:tc gridSpan="3">
                  <a:txBody>
                    <a:bodyPr/>
                    <a:lstStyle/>
                    <a:p>
                      <a:pPr algn="ctr"/>
                      <a:r>
                        <a:rPr lang="en-GB" sz="1200" b="1" i="0" u="sng" kern="1200" baseline="0" dirty="0">
                          <a:solidFill>
                            <a:schemeClr val="tx1"/>
                          </a:solidFill>
                          <a:effectLst/>
                          <a:latin typeface="+mn-lt"/>
                          <a:ea typeface="+mn-ea"/>
                          <a:cs typeface="+mn-cs"/>
                        </a:rPr>
                        <a:t>Progressions</a:t>
                      </a:r>
                      <a:r>
                        <a:rPr lang="en-GB" sz="1200" b="1" i="0" u="sng" kern="1200" baseline="0" dirty="0" smtClean="0">
                          <a:solidFill>
                            <a:schemeClr val="tx1"/>
                          </a:solidFill>
                          <a:effectLst/>
                          <a:latin typeface="+mn-lt"/>
                          <a:ea typeface="+mn-ea"/>
                          <a:cs typeface="+mn-cs"/>
                        </a:rPr>
                        <a:t>:</a:t>
                      </a:r>
                      <a:br>
                        <a:rPr lang="en-GB" sz="1200" b="1" i="0" u="sng"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See if older children can hit a ball without it bouncing, can they catch with one hand. </a:t>
                      </a:r>
                      <a:br>
                        <a:rPr lang="en-GB" sz="1200" b="0" i="0" u="none"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Children can be team captains </a:t>
                      </a:r>
                      <a:endParaRPr lang="en-GB" sz="12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r>
                        <a:rPr lang="en-GB" sz="1200" b="1" i="0" u="sng" kern="1200" baseline="0" dirty="0" smtClean="0">
                          <a:solidFill>
                            <a:schemeClr val="tx1"/>
                          </a:solidFill>
                          <a:effectLst/>
                          <a:latin typeface="+mn-lt"/>
                          <a:ea typeface="+mn-ea"/>
                          <a:cs typeface="+mn-cs"/>
                        </a:rPr>
                        <a:t>Differentiation</a:t>
                      </a:r>
                      <a:br>
                        <a:rPr lang="en-GB" sz="1200" b="1" i="0" u="sng"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You can roll or bounce a ball to make it easier for a child to hit it. </a:t>
                      </a:r>
                    </a:p>
                    <a:p>
                      <a:r>
                        <a:rPr lang="en-GB" sz="1200" b="0" i="0" u="none" kern="1200" baseline="0" dirty="0" smtClean="0">
                          <a:solidFill>
                            <a:schemeClr val="tx1"/>
                          </a:solidFill>
                          <a:effectLst/>
                          <a:latin typeface="+mn-lt"/>
                          <a:ea typeface="+mn-ea"/>
                          <a:cs typeface="+mn-cs"/>
                        </a:rPr>
                        <a:t>Let younger children stand closer to targets. </a:t>
                      </a:r>
                      <a:endParaRPr lang="en-US"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351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6954" y="128464"/>
            <a:ext cx="6331790" cy="400110"/>
          </a:xfrm>
          <a:prstGeom prst="rect">
            <a:avLst/>
          </a:prstGeom>
          <a:noFill/>
        </p:spPr>
        <p:txBody>
          <a:bodyPr wrap="square" lIns="91440" tIns="45720" rIns="91440" bIns="45720" rtlCol="0" anchor="t">
            <a:spAutoFit/>
          </a:bodyPr>
          <a:lstStyle/>
          <a:p>
            <a:pPr algn="ctr"/>
            <a:r>
              <a:rPr lang="en-GB" sz="2000" b="1" dirty="0"/>
              <a:t>Camp Session </a:t>
            </a:r>
            <a:r>
              <a:rPr lang="en-GB" sz="2000" b="1" dirty="0" smtClean="0"/>
              <a:t>Plans- Sit and Relax Circle time</a:t>
            </a:r>
            <a:endParaRPr lang="en-GB" sz="2000" b="1" dirty="0"/>
          </a:p>
        </p:txBody>
      </p:sp>
      <p:graphicFrame>
        <p:nvGraphicFramePr>
          <p:cNvPr id="13" name="Table 12"/>
          <p:cNvGraphicFramePr>
            <a:graphicFrameLocks noGrp="1"/>
          </p:cNvGraphicFramePr>
          <p:nvPr>
            <p:extLst>
              <p:ext uri="{D42A27DB-BD31-4B8C-83A1-F6EECF244321}">
                <p14:modId xmlns:p14="http://schemas.microsoft.com/office/powerpoint/2010/main" val="4119238539"/>
              </p:ext>
            </p:extLst>
          </p:nvPr>
        </p:nvGraphicFramePr>
        <p:xfrm>
          <a:off x="166954" y="776536"/>
          <a:ext cx="6574414" cy="7692112"/>
        </p:xfrm>
        <a:graphic>
          <a:graphicData uri="http://schemas.openxmlformats.org/drawingml/2006/table">
            <a:tbl>
              <a:tblPr firstRow="1" bandRow="1">
                <a:tableStyleId>{5A111915-BE36-4E01-A7E5-04B1672EAD32}</a:tableStyleId>
              </a:tblPr>
              <a:tblGrid>
                <a:gridCol w="1918274">
                  <a:extLst>
                    <a:ext uri="{9D8B030D-6E8A-4147-A177-3AD203B41FA5}">
                      <a16:colId xmlns:a16="http://schemas.microsoft.com/office/drawing/2014/main" xmlns="" val="20000"/>
                    </a:ext>
                  </a:extLst>
                </a:gridCol>
                <a:gridCol w="1245166">
                  <a:extLst>
                    <a:ext uri="{9D8B030D-6E8A-4147-A177-3AD203B41FA5}">
                      <a16:colId xmlns:a16="http://schemas.microsoft.com/office/drawing/2014/main" xmlns="" val="2055900536"/>
                    </a:ext>
                  </a:extLst>
                </a:gridCol>
                <a:gridCol w="3410974"/>
              </a:tblGrid>
              <a:tr h="517152">
                <a:tc>
                  <a:txBody>
                    <a:bodyPr/>
                    <a:lstStyle/>
                    <a:p>
                      <a:pPr algn="ctr"/>
                      <a:r>
                        <a:rPr lang="en-GB" sz="1200" dirty="0" smtClean="0"/>
                        <a:t>Relax</a:t>
                      </a:r>
                      <a:r>
                        <a:rPr lang="en-GB" sz="1200" baseline="0" dirty="0" smtClean="0"/>
                        <a:t> and Unwind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chemeClr val="tx1"/>
                          </a:solidFill>
                        </a:rPr>
                        <a:t>Time</a:t>
                      </a:r>
                    </a:p>
                    <a:p>
                      <a:pPr algn="ctr"/>
                      <a:r>
                        <a:rPr lang="en-GB" sz="1200" dirty="0" smtClean="0"/>
                        <a:t>4.00 – 5.00</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44821">
                <a:tc gridSpan="3">
                  <a:txBody>
                    <a:bodyPr/>
                    <a:lstStyle/>
                    <a:p>
                      <a:pPr lvl="0"/>
                      <a:r>
                        <a:rPr lang="en-GB"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Play</a:t>
                      </a:r>
                    </a:p>
                    <a:p>
                      <a:pPr marL="128588" indent="-128588">
                        <a:buFont typeface="Arial" panose="020B0604020202020204" pitchFamily="34" charset="0"/>
                        <a:buChar char="•"/>
                      </a:pPr>
                      <a:r>
                        <a:rPr lang="en-GB" sz="1200" b="0" i="0" u="none" dirty="0" smtClean="0"/>
                        <a:t>Children</a:t>
                      </a:r>
                      <a:r>
                        <a:rPr lang="en-GB" sz="1200" b="0" i="0" u="none" baseline="0" dirty="0" smtClean="0"/>
                        <a:t> and coaches sit in a circle. </a:t>
                      </a:r>
                    </a:p>
                    <a:p>
                      <a:pPr marL="0" indent="0">
                        <a:buFont typeface="Arial" panose="020B0604020202020204" pitchFamily="34" charset="0"/>
                        <a:buNone/>
                      </a:pPr>
                      <a:r>
                        <a:rPr lang="en-GB" sz="1200" b="1" i="0" u="none" baseline="0" dirty="0" smtClean="0"/>
                        <a:t>Movie questions</a:t>
                      </a:r>
                    </a:p>
                    <a:p>
                      <a:pPr marL="128588" indent="-128588">
                        <a:buFont typeface="Arial" panose="020B0604020202020204" pitchFamily="34" charset="0"/>
                        <a:buChar char="•"/>
                      </a:pPr>
                      <a:r>
                        <a:rPr lang="en-GB" sz="1200" b="0" i="0" u="none" baseline="0" dirty="0" smtClean="0"/>
                        <a:t>Coach has a ball to roll or object to pass round the circle. </a:t>
                      </a:r>
                    </a:p>
                    <a:p>
                      <a:pPr marL="128588" indent="-128588">
                        <a:buFont typeface="Arial" panose="020B0604020202020204" pitchFamily="34" charset="0"/>
                        <a:buChar char="•"/>
                      </a:pPr>
                      <a:r>
                        <a:rPr lang="en-GB" sz="1200" b="0" i="0" u="none" baseline="0" dirty="0" smtClean="0"/>
                        <a:t>Coach will ask a question to everyone and then whoever is holding the ball/object answers and then passes onto the next person. </a:t>
                      </a:r>
                    </a:p>
                    <a:p>
                      <a:pPr marL="128588" indent="-128588">
                        <a:buFont typeface="Arial" panose="020B0604020202020204" pitchFamily="34" charset="0"/>
                        <a:buChar char="•"/>
                      </a:pPr>
                      <a:r>
                        <a:rPr lang="en-GB" sz="1200" b="0" i="0" u="none" baseline="0" dirty="0" smtClean="0"/>
                        <a:t>When everyone has answered change the question. Children can also ask the questions.</a:t>
                      </a:r>
                    </a:p>
                    <a:p>
                      <a:pPr marL="128588" indent="-128588">
                        <a:buFont typeface="Arial" panose="020B0604020202020204" pitchFamily="34" charset="0"/>
                        <a:buChar char="•"/>
                      </a:pPr>
                      <a:r>
                        <a:rPr lang="en-GB" sz="1200" b="0" i="0" u="none" baseline="0" dirty="0" smtClean="0"/>
                        <a:t>What was the best part of your day today? </a:t>
                      </a:r>
                    </a:p>
                    <a:p>
                      <a:pPr marL="128588" indent="-128588">
                        <a:buFont typeface="Arial" panose="020B0604020202020204" pitchFamily="34" charset="0"/>
                        <a:buChar char="•"/>
                      </a:pPr>
                      <a:r>
                        <a:rPr lang="en-GB" sz="1200" b="0" i="0" u="none" baseline="0" dirty="0" smtClean="0"/>
                        <a:t>What other activities would you like to play? </a:t>
                      </a:r>
                    </a:p>
                    <a:p>
                      <a:pPr marL="128588" indent="-128588">
                        <a:buFont typeface="Arial" panose="020B0604020202020204" pitchFamily="34" charset="0"/>
                        <a:buChar char="•"/>
                      </a:pPr>
                      <a:r>
                        <a:rPr lang="en-GB" sz="1200" b="0" i="0" u="none" baseline="0" dirty="0" smtClean="0"/>
                        <a:t>Who did you enjoy playing with today? </a:t>
                      </a:r>
                    </a:p>
                    <a:p>
                      <a:pPr marL="128588" indent="-128588">
                        <a:buFont typeface="Arial" panose="020B0604020202020204" pitchFamily="34" charset="0"/>
                        <a:buChar char="•"/>
                      </a:pPr>
                      <a:r>
                        <a:rPr lang="en-GB" sz="1200" b="0" i="0" u="none" baseline="0" dirty="0" smtClean="0"/>
                        <a:t>Who is your favourite country you have visited?</a:t>
                      </a:r>
                    </a:p>
                    <a:p>
                      <a:pPr marL="0" indent="0">
                        <a:buFont typeface="Arial" panose="020B0604020202020204" pitchFamily="34" charset="0"/>
                        <a:buNone/>
                      </a:pPr>
                      <a:r>
                        <a:rPr lang="en-GB" sz="1200" b="1" i="0" u="none" baseline="0" dirty="0" smtClean="0"/>
                        <a:t>Legs Eleven</a:t>
                      </a:r>
                    </a:p>
                    <a:p>
                      <a:pPr marL="171450" indent="-171450">
                        <a:buFont typeface="Arial" panose="020B0604020202020204" pitchFamily="34" charset="0"/>
                        <a:buChar char="•"/>
                      </a:pPr>
                      <a:r>
                        <a:rPr lang="en-GB" sz="1200" b="0" i="0" u="none" baseline="0" dirty="0" smtClean="0"/>
                        <a:t>Children sit with both legs straight out in front of them in a circle. </a:t>
                      </a:r>
                    </a:p>
                    <a:p>
                      <a:pPr marL="128588" indent="-128588">
                        <a:buFont typeface="Arial" panose="020B0604020202020204" pitchFamily="34" charset="0"/>
                        <a:buChar char="•"/>
                      </a:pPr>
                      <a:r>
                        <a:rPr lang="en-GB" sz="1200" b="0" i="0" u="none" baseline="0" dirty="0" smtClean="0"/>
                        <a:t>Starting from the coach you go around and count up to 11. </a:t>
                      </a:r>
                    </a:p>
                    <a:p>
                      <a:pPr marL="128588" indent="-128588">
                        <a:buFont typeface="Arial" panose="020B0604020202020204" pitchFamily="34" charset="0"/>
                        <a:buChar char="•"/>
                      </a:pPr>
                      <a:r>
                        <a:rPr lang="en-GB" sz="1200" b="0" i="0" u="none" baseline="0" dirty="0" smtClean="0"/>
                        <a:t>If the number 11 lands on you then you have to loose a leg. </a:t>
                      </a:r>
                    </a:p>
                    <a:p>
                      <a:pPr marL="128588" indent="-128588">
                        <a:buFont typeface="Arial" panose="020B0604020202020204" pitchFamily="34" charset="0"/>
                        <a:buChar char="•"/>
                      </a:pPr>
                      <a:r>
                        <a:rPr lang="en-GB" sz="1200" b="0" i="0" u="none" baseline="0" dirty="0" smtClean="0"/>
                        <a:t>Number 1 starts again to the person on the left of who lost their leg. </a:t>
                      </a:r>
                    </a:p>
                    <a:p>
                      <a:pPr marL="128588" indent="-128588">
                        <a:buFont typeface="Arial" panose="020B0604020202020204" pitchFamily="34" charset="0"/>
                        <a:buChar char="•"/>
                      </a:pPr>
                      <a:r>
                        <a:rPr lang="en-GB" sz="1200" b="0" i="0" u="none" baseline="0" dirty="0" smtClean="0"/>
                        <a:t>Keep going until one person wins. </a:t>
                      </a:r>
                    </a:p>
                    <a:p>
                      <a:pPr marL="128588" indent="-128588">
                        <a:buFont typeface="Arial" panose="020B0604020202020204" pitchFamily="34" charset="0"/>
                        <a:buChar char="•"/>
                      </a:pPr>
                      <a:r>
                        <a:rPr lang="en-GB" sz="1200" b="0" i="0" u="none" baseline="0" dirty="0" smtClean="0"/>
                        <a:t>When you loose both legs, cross legs over and are out of that round.</a:t>
                      </a:r>
                    </a:p>
                    <a:p>
                      <a:pPr marL="0" indent="0">
                        <a:buFont typeface="Arial" panose="020B0604020202020204" pitchFamily="34" charset="0"/>
                        <a:buNone/>
                      </a:pPr>
                      <a:r>
                        <a:rPr lang="en-GB" sz="1200" b="1" i="0" u="none" baseline="0" dirty="0" smtClean="0"/>
                        <a:t>Around the world drawing game</a:t>
                      </a:r>
                    </a:p>
                    <a:p>
                      <a:pPr marL="0" indent="0">
                        <a:buFont typeface="Arial" panose="020B0604020202020204" pitchFamily="34" charset="0"/>
                        <a:buNone/>
                      </a:pPr>
                      <a:r>
                        <a:rPr lang="en-GB" sz="1200" b="0" i="0" u="none" baseline="0" dirty="0" smtClean="0"/>
                        <a:t>Put children into pairs and sit one child in front of the other. </a:t>
                      </a:r>
                    </a:p>
                    <a:p>
                      <a:pPr marL="0" indent="0">
                        <a:buFont typeface="Arial" panose="020B0604020202020204" pitchFamily="34" charset="0"/>
                        <a:buNone/>
                      </a:pPr>
                      <a:r>
                        <a:rPr lang="en-GB" sz="1200" b="0" i="0" u="none" baseline="0" dirty="0" smtClean="0"/>
                        <a:t>The child at the back has to trace a picture or spell out a word for the child at the front to guess. </a:t>
                      </a:r>
                    </a:p>
                    <a:p>
                      <a:pPr marL="0" indent="0">
                        <a:buFont typeface="Arial" panose="020B0604020202020204" pitchFamily="34" charset="0"/>
                        <a:buNone/>
                      </a:pPr>
                      <a:r>
                        <a:rPr lang="en-GB" sz="1200" b="0" i="0" u="none" baseline="0" dirty="0" smtClean="0"/>
                        <a:t>They can then swap over. </a:t>
                      </a:r>
                    </a:p>
                    <a:p>
                      <a:pPr marL="0" indent="0">
                        <a:buFont typeface="Arial" panose="020B0604020202020204" pitchFamily="34" charset="0"/>
                        <a:buNone/>
                      </a:pPr>
                      <a:r>
                        <a:rPr lang="en-GB" sz="1200" b="0" i="0" u="none" baseline="0" dirty="0" smtClean="0"/>
                        <a:t>You can also try this is a circle like Chinese whispers with the last person having to guess what was draw/spelled out.   </a:t>
                      </a:r>
                    </a:p>
                    <a:p>
                      <a:pPr lvl="0"/>
                      <a:r>
                        <a:rPr lang="en-GB" sz="12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up</a:t>
                      </a:r>
                    </a:p>
                    <a:p>
                      <a:pPr marL="128270" indent="-128270">
                        <a:buFont typeface="Arial" panose="020B0604020202020204" pitchFamily="34" charset="0"/>
                        <a:buChar char="•"/>
                      </a:pPr>
                      <a:r>
                        <a:rPr lang="en-GB" sz="1200" b="0" u="none" dirty="0" smtClean="0"/>
                        <a:t>Sit</a:t>
                      </a:r>
                      <a:r>
                        <a:rPr lang="en-GB" sz="1200" b="0" u="none" baseline="0" dirty="0" smtClean="0"/>
                        <a:t> the children in a circle and have a ball to roll round or object to pass round the circle so children understand when it is their time to talk. </a:t>
                      </a:r>
                      <a:endParaRPr lang="en-GB" sz="1200" b="1" u="sng" dirty="0" smtClean="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229236">
                <a:tc gridSpan="2">
                  <a:txBody>
                    <a:bodyPr/>
                    <a:lstStyle/>
                    <a:p>
                      <a:pPr algn="ctr"/>
                      <a:r>
                        <a:rPr lang="en-GB" sz="1200" b="1" i="0" u="sng" kern="1200" baseline="0" dirty="0" smtClean="0">
                          <a:solidFill>
                            <a:schemeClr val="tx1"/>
                          </a:solidFill>
                          <a:effectLst/>
                          <a:latin typeface="+mn-lt"/>
                          <a:ea typeface="+mn-ea"/>
                          <a:cs typeface="+mn-cs"/>
                        </a:rPr>
                        <a:t>Coach Tips and Questions:</a:t>
                      </a:r>
                      <a:br>
                        <a:rPr lang="en-GB" sz="1200" b="1" i="0" u="sng"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This is time for the children to calm down and sit for a period. We do  not want them running around and making lots of noise.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Sit children down in a circle for all the activities, you can have some calm music in the background.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1" i="0" u="sng" kern="1200" baseline="0" dirty="0" smtClean="0">
                          <a:solidFill>
                            <a:schemeClr val="tx1"/>
                          </a:solidFill>
                          <a:effectLst/>
                          <a:latin typeface="+mn-lt"/>
                          <a:ea typeface="+mn-ea"/>
                          <a:cs typeface="+mn-cs"/>
                        </a:rPr>
                        <a:t>Phrase </a:t>
                      </a:r>
                      <a:r>
                        <a:rPr lang="en-GB" sz="1200" b="1" i="0" u="sng" kern="1200" baseline="0" dirty="0">
                          <a:solidFill>
                            <a:schemeClr val="tx1"/>
                          </a:solidFill>
                          <a:effectLst/>
                          <a:latin typeface="+mn-lt"/>
                          <a:ea typeface="+mn-ea"/>
                          <a:cs typeface="+mn-cs"/>
                        </a:rPr>
                        <a:t>Perfect </a:t>
                      </a:r>
                      <a:r>
                        <a:rPr lang="en-GB" sz="1200" b="1" i="0" u="sng" kern="1200" baseline="0" dirty="0" smtClean="0">
                          <a:solidFill>
                            <a:schemeClr val="tx1"/>
                          </a:solidFill>
                          <a:effectLst/>
                          <a:latin typeface="+mn-lt"/>
                          <a:ea typeface="+mn-ea"/>
                          <a:cs typeface="+mn-cs"/>
                        </a:rPr>
                        <a:t>Script</a:t>
                      </a:r>
                    </a:p>
                    <a:p>
                      <a:pPr lvl="0" algn="ctr">
                        <a:buNone/>
                      </a:pPr>
                      <a:r>
                        <a:rPr lang="en-GB" sz="1200" b="0" i="0" u="none" kern="1200" baseline="0" dirty="0" smtClean="0">
                          <a:solidFill>
                            <a:schemeClr val="tx1"/>
                          </a:solidFill>
                          <a:effectLst/>
                          <a:latin typeface="+mn-lt"/>
                          <a:ea typeface="+mn-ea"/>
                          <a:cs typeface="+mn-cs"/>
                        </a:rPr>
                        <a:t>As it’s nearly the end of the day we are going to have some time to relax and think about our day. </a:t>
                      </a:r>
                      <a:br>
                        <a:rPr lang="en-GB" sz="1200" b="0" i="0" u="none"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We are going to play some games that need us to sit quietly on the floor. </a:t>
                      </a:r>
                      <a:br>
                        <a:rPr lang="en-GB" sz="1200" b="0" i="0" u="none"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To start with we are all going to ask some questions and listen to all the fun everyone has had today.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9728269"/>
                  </a:ext>
                </a:extLst>
              </a:tr>
              <a:tr h="637000">
                <a:tc gridSpan="2">
                  <a:txBody>
                    <a:bodyPr/>
                    <a:lstStyle/>
                    <a:p>
                      <a:pPr algn="ctr"/>
                      <a:r>
                        <a:rPr lang="en-GB" sz="1200" b="1" i="0" u="sng" kern="1200" baseline="0" dirty="0">
                          <a:solidFill>
                            <a:schemeClr val="tx1"/>
                          </a:solidFill>
                          <a:effectLst/>
                          <a:latin typeface="+mn-lt"/>
                          <a:ea typeface="+mn-ea"/>
                          <a:cs typeface="+mn-cs"/>
                        </a:rPr>
                        <a:t>Progressions</a:t>
                      </a:r>
                      <a:r>
                        <a:rPr lang="en-GB" sz="1200" b="1" i="0" u="sng" kern="1200" baseline="0" dirty="0" smtClean="0">
                          <a:solidFill>
                            <a:schemeClr val="tx1"/>
                          </a:solidFill>
                          <a:effectLst/>
                          <a:latin typeface="+mn-lt"/>
                          <a:ea typeface="+mn-ea"/>
                          <a:cs typeface="+mn-cs"/>
                        </a:rPr>
                        <a:t>:</a:t>
                      </a:r>
                      <a:br>
                        <a:rPr lang="en-GB" sz="1200" b="1" i="0" u="sng"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You can give the children drawing the same thing and see which pair can guess first. </a:t>
                      </a:r>
                      <a:endParaRPr lang="en-GB" sz="1200" b="1" i="0" u="sng"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r>
                        <a:rPr lang="en-GB" sz="1200" b="1" i="0" u="sng" kern="1200" baseline="0" dirty="0" smtClean="0">
                          <a:solidFill>
                            <a:schemeClr val="tx1"/>
                          </a:solidFill>
                          <a:effectLst/>
                          <a:latin typeface="+mn-lt"/>
                          <a:ea typeface="+mn-ea"/>
                          <a:cs typeface="+mn-cs"/>
                        </a:rPr>
                        <a:t>Differentiation</a:t>
                      </a:r>
                      <a:br>
                        <a:rPr lang="en-GB" sz="1200" b="1" i="0" u="sng" kern="1200" baseline="0" dirty="0" smtClean="0">
                          <a:solidFill>
                            <a:schemeClr val="tx1"/>
                          </a:solidFill>
                          <a:effectLst/>
                          <a:latin typeface="+mn-lt"/>
                          <a:ea typeface="+mn-ea"/>
                          <a:cs typeface="+mn-cs"/>
                        </a:rPr>
                      </a:br>
                      <a:r>
                        <a:rPr lang="en-GB" sz="1200" b="0" i="0" u="none" kern="1200" baseline="0" dirty="0" smtClean="0">
                          <a:solidFill>
                            <a:schemeClr val="tx1"/>
                          </a:solidFill>
                          <a:effectLst/>
                          <a:latin typeface="+mn-lt"/>
                          <a:ea typeface="+mn-ea"/>
                          <a:cs typeface="+mn-cs"/>
                        </a:rPr>
                        <a:t>Children can pick questions and what to draw or count on their own </a:t>
                      </a:r>
                      <a:endParaRPr lang="en-US" sz="1200" b="0" u="none"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173234"/>
                  </a:ext>
                </a:extLst>
              </a:tr>
            </a:tbl>
          </a:graphicData>
        </a:graphic>
      </p:graphicFrame>
    </p:spTree>
    <p:extLst>
      <p:ext uri="{BB962C8B-B14F-4D97-AF65-F5344CB8AC3E}">
        <p14:creationId xmlns:p14="http://schemas.microsoft.com/office/powerpoint/2010/main" val="283718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2127117"/>
              </p:ext>
            </p:extLst>
          </p:nvPr>
        </p:nvGraphicFramePr>
        <p:xfrm>
          <a:off x="260648" y="200472"/>
          <a:ext cx="6368004" cy="4746608"/>
        </p:xfrm>
        <a:graphic>
          <a:graphicData uri="http://schemas.openxmlformats.org/drawingml/2006/table">
            <a:tbl>
              <a:tblPr firstRow="1" bandRow="1">
                <a:tableStyleId>{5A111915-BE36-4E01-A7E5-04B1672EAD32}</a:tableStyleId>
              </a:tblPr>
              <a:tblGrid>
                <a:gridCol w="3312368"/>
                <a:gridCol w="3055636"/>
              </a:tblGrid>
              <a:tr h="698703">
                <a:tc>
                  <a:txBody>
                    <a:bodyPr/>
                    <a:lstStyle/>
                    <a:p>
                      <a:pPr algn="ctr"/>
                      <a:r>
                        <a:rPr lang="en-GB" sz="1200" b="1" i="0" u="sng" kern="1200" baseline="0" dirty="0" smtClean="0">
                          <a:solidFill>
                            <a:schemeClr val="tx1"/>
                          </a:solidFill>
                          <a:effectLst/>
                          <a:latin typeface="+mn-lt"/>
                          <a:ea typeface="+mn-ea"/>
                          <a:cs typeface="+mn-cs"/>
                        </a:rPr>
                        <a:t>Coaching Tips and Questions:</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Give lots of praise to children who are showing great movements and are confident.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If children are shy give them different moves each round they can do e.g. jumping, hopping, skipping etc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See if children can help you to explain the rules of the game. Be silly and say them in the wrong order. For example when the music is on we freeze and when it stops we dance.</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Watch how children are performing different movements and how they manage to move around the space within the other children.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It may be easier to give children a spot or space to move in so they do not bump into each other.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i="0" u="sng" kern="1200" baseline="0" dirty="0">
                          <a:solidFill>
                            <a:schemeClr val="tx1"/>
                          </a:solidFill>
                          <a:effectLst/>
                          <a:latin typeface="+mn-lt"/>
                          <a:ea typeface="+mn-ea"/>
                          <a:cs typeface="+mn-cs"/>
                        </a:rPr>
                        <a:t>Phrase Perfect </a:t>
                      </a:r>
                      <a:r>
                        <a:rPr lang="en-GB" sz="1200" b="1" i="0" u="sng" kern="1200" baseline="0" dirty="0" smtClean="0">
                          <a:solidFill>
                            <a:schemeClr val="tx1"/>
                          </a:solidFill>
                          <a:effectLst/>
                          <a:latin typeface="+mn-lt"/>
                          <a:ea typeface="+mn-ea"/>
                          <a:cs typeface="+mn-cs"/>
                        </a:rPr>
                        <a:t>Script</a:t>
                      </a:r>
                    </a:p>
                    <a:p>
                      <a:pPr algn="ctr"/>
                      <a:r>
                        <a:rPr lang="en-GB" sz="1200" b="0" i="0" u="none" kern="1200" baseline="0" dirty="0" smtClean="0">
                          <a:solidFill>
                            <a:schemeClr val="tx1"/>
                          </a:solidFill>
                          <a:effectLst/>
                          <a:latin typeface="+mn-lt"/>
                          <a:ea typeface="+mn-ea"/>
                          <a:cs typeface="+mn-cs"/>
                        </a:rPr>
                        <a:t>It’s time for a world dance party. To celebrate all the fun and different countries we have visited this week. Who is ready to show me their best dance moves? I don’t think anyone can beat my dance moves though, I am the best dancer in the whole world. </a:t>
                      </a:r>
                    </a:p>
                    <a:p>
                      <a:pPr algn="ctr"/>
                      <a:r>
                        <a:rPr lang="en-GB" sz="1200" b="0" i="0" u="none" kern="1200" baseline="0" dirty="0" smtClean="0">
                          <a:solidFill>
                            <a:schemeClr val="tx1"/>
                          </a:solidFill>
                          <a:effectLst/>
                          <a:latin typeface="+mn-lt"/>
                          <a:ea typeface="+mn-ea"/>
                          <a:cs typeface="+mn-cs"/>
                        </a:rPr>
                        <a:t>We have got lots of different musical games we can play today so have a listen and then we will vote for which game we play first.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0428">
                <a:tc>
                  <a:txBody>
                    <a:bodyPr/>
                    <a:lstStyle/>
                    <a:p>
                      <a:pPr algn="ctr"/>
                      <a:r>
                        <a:rPr lang="en-GB" sz="1200" b="1" i="0" u="sng" kern="1200" baseline="0" dirty="0">
                          <a:solidFill>
                            <a:schemeClr val="tx1"/>
                          </a:solidFill>
                          <a:effectLst/>
                          <a:latin typeface="+mn-lt"/>
                          <a:ea typeface="+mn-ea"/>
                          <a:cs typeface="+mn-cs"/>
                        </a:rPr>
                        <a:t>Progressions</a:t>
                      </a:r>
                      <a:r>
                        <a:rPr lang="en-GB" sz="1200" b="1" i="0" u="sng" kern="1200" baseline="0" dirty="0" smtClean="0">
                          <a:solidFill>
                            <a:schemeClr val="tx1"/>
                          </a:solidFill>
                          <a:effectLst/>
                          <a:latin typeface="+mn-lt"/>
                          <a:ea typeface="+mn-ea"/>
                          <a:cs typeface="+mn-cs"/>
                        </a:rPr>
                        <a:t>:</a:t>
                      </a:r>
                    </a:p>
                    <a:p>
                      <a:pPr algn="ctr"/>
                      <a:r>
                        <a:rPr lang="en-GB" sz="1200" b="0" i="0" u="none" kern="1200" baseline="0" dirty="0" smtClean="0">
                          <a:solidFill>
                            <a:schemeClr val="tx1"/>
                          </a:solidFill>
                          <a:effectLst/>
                          <a:latin typeface="+mn-lt"/>
                          <a:ea typeface="+mn-ea"/>
                          <a:cs typeface="+mn-cs"/>
                        </a:rPr>
                        <a:t>Let children choose the different ways to move around each time the music restarts.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i="0" u="sng" kern="1200" baseline="0" dirty="0" smtClean="0">
                          <a:solidFill>
                            <a:schemeClr val="tx1"/>
                          </a:solidFill>
                          <a:effectLst/>
                          <a:latin typeface="+mn-lt"/>
                          <a:ea typeface="+mn-ea"/>
                          <a:cs typeface="+mn-cs"/>
                        </a:rPr>
                        <a:t>Differentiation</a:t>
                      </a:r>
                    </a:p>
                    <a:p>
                      <a:r>
                        <a:rPr lang="en-GB" sz="1200" b="0" i="0" u="none" kern="1200" baseline="0" dirty="0" smtClean="0">
                          <a:solidFill>
                            <a:schemeClr val="tx1"/>
                          </a:solidFill>
                          <a:effectLst/>
                          <a:latin typeface="+mn-lt"/>
                          <a:ea typeface="+mn-ea"/>
                          <a:cs typeface="+mn-cs"/>
                        </a:rPr>
                        <a:t>Easier – children can be given lives to loose instead of being out straight away. </a:t>
                      </a:r>
                    </a:p>
                    <a:p>
                      <a:endParaRPr lang="en-US" sz="1100" b="0" u="none" dirty="0">
                        <a:effectLst>
                          <a:outerShdw blurRad="38100" dist="38100" dir="2700000" algn="tl">
                            <a:srgbClr val="000000">
                              <a:alpha val="43137"/>
                            </a:srgbClr>
                          </a:outerShdw>
                        </a:effectLs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860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3554" y="491760"/>
            <a:ext cx="6331790" cy="400110"/>
          </a:xfrm>
          <a:prstGeom prst="rect">
            <a:avLst/>
          </a:prstGeom>
          <a:noFill/>
        </p:spPr>
        <p:txBody>
          <a:bodyPr wrap="square" lIns="91440" tIns="45720" rIns="91440" bIns="45720" rtlCol="0" anchor="t">
            <a:spAutoFit/>
          </a:bodyPr>
          <a:lstStyle/>
          <a:p>
            <a:pPr algn="ctr"/>
            <a:r>
              <a:rPr lang="en-GB" sz="2000" b="1" dirty="0"/>
              <a:t>Camp Session Plans- </a:t>
            </a:r>
            <a:r>
              <a:rPr lang="en-GB" sz="2000" b="1" dirty="0" smtClean="0"/>
              <a:t>Flag colour sensory bags </a:t>
            </a:r>
            <a:endParaRPr lang="en-GB" sz="2000" b="1" dirty="0">
              <a:solidFill>
                <a:schemeClr val="tx2">
                  <a:lumMod val="60000"/>
                  <a:lumOff val="4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792258730"/>
              </p:ext>
            </p:extLst>
          </p:nvPr>
        </p:nvGraphicFramePr>
        <p:xfrm>
          <a:off x="174398" y="1752630"/>
          <a:ext cx="6350946" cy="4107180"/>
        </p:xfrm>
        <a:graphic>
          <a:graphicData uri="http://schemas.openxmlformats.org/drawingml/2006/table">
            <a:tbl>
              <a:tblPr firstRow="1" bandRow="1">
                <a:tableStyleId>{5A111915-BE36-4E01-A7E5-04B1672EAD32}</a:tableStyleId>
              </a:tblPr>
              <a:tblGrid>
                <a:gridCol w="2947414">
                  <a:extLst>
                    <a:ext uri="{9D8B030D-6E8A-4147-A177-3AD203B41FA5}">
                      <a16:colId xmlns:a16="http://schemas.microsoft.com/office/drawing/2014/main" xmlns="" val="20000"/>
                    </a:ext>
                  </a:extLst>
                </a:gridCol>
                <a:gridCol w="144016">
                  <a:extLst>
                    <a:ext uri="{9D8B030D-6E8A-4147-A177-3AD203B41FA5}">
                      <a16:colId xmlns:a16="http://schemas.microsoft.com/office/drawing/2014/main" xmlns="" val="2818243110"/>
                    </a:ext>
                  </a:extLst>
                </a:gridCol>
                <a:gridCol w="798248">
                  <a:extLst>
                    <a:ext uri="{9D8B030D-6E8A-4147-A177-3AD203B41FA5}">
                      <a16:colId xmlns:a16="http://schemas.microsoft.com/office/drawing/2014/main" xmlns="" val="2055900536"/>
                    </a:ext>
                  </a:extLst>
                </a:gridCol>
                <a:gridCol w="2461268">
                  <a:extLst>
                    <a:ext uri="{9D8B030D-6E8A-4147-A177-3AD203B41FA5}">
                      <a16:colId xmlns:a16="http://schemas.microsoft.com/office/drawing/2014/main" xmlns="" val="4242482457"/>
                    </a:ext>
                  </a:extLst>
                </a:gridCol>
              </a:tblGrid>
              <a:tr h="328612">
                <a:tc gridSpan="2">
                  <a:txBody>
                    <a:bodyPr/>
                    <a:lstStyle/>
                    <a:p>
                      <a:pPr algn="ctr"/>
                      <a:r>
                        <a:rPr lang="en-GB" sz="1200" dirty="0" smtClean="0"/>
                        <a:t>Messy</a:t>
                      </a:r>
                      <a:r>
                        <a:rPr lang="en-GB" sz="1200" baseline="0" dirty="0" smtClean="0"/>
                        <a:t> Play; </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p>
                  </a:txBody>
                  <a:tcPr marL="68580" marR="68580" marT="34290" marB="34290" anchor="ctr"/>
                </a:tc>
                <a:tc>
                  <a:txBody>
                    <a:bodyPr/>
                    <a:lstStyle/>
                    <a:p>
                      <a:pPr algn="ctr"/>
                      <a:r>
                        <a:rPr lang="en-GB" sz="1200" dirty="0">
                          <a:solidFill>
                            <a:schemeClr val="tx1"/>
                          </a:solidFill>
                        </a:rPr>
                        <a:t>Time</a:t>
                      </a:r>
                    </a:p>
                    <a:p>
                      <a:pPr algn="ctr"/>
                      <a:r>
                        <a:rPr lang="en-GB" sz="1200" dirty="0" smtClean="0"/>
                        <a:t>10.00 – 10.45</a:t>
                      </a:r>
                      <a:endParaRPr lang="en-GB"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5574">
                <a:tc gridSpan="3">
                  <a:txBody>
                    <a:bodyPr/>
                    <a:lstStyle/>
                    <a:p>
                      <a:pPr lvl="0"/>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How To Play</a:t>
                      </a:r>
                    </a:p>
                    <a:p>
                      <a:pPr marL="128588" indent="-128588">
                        <a:buFont typeface="Arial" panose="020B0604020202020204" pitchFamily="34" charset="0"/>
                        <a:buChar char="•"/>
                      </a:pPr>
                      <a:r>
                        <a:rPr lang="en-GB" sz="1100" dirty="0" smtClean="0"/>
                        <a:t>Have 4 or 5 children round the tuff tray at a time to make</a:t>
                      </a:r>
                      <a:r>
                        <a:rPr lang="en-GB" sz="1100" baseline="0" dirty="0" smtClean="0"/>
                        <a:t> their bags then they can play with them on a table or in a space. </a:t>
                      </a:r>
                      <a:endParaRPr lang="en-GB" sz="1100" dirty="0" smtClean="0"/>
                    </a:p>
                    <a:p>
                      <a:pPr marL="128588" indent="-128588">
                        <a:buFont typeface="Arial" panose="020B0604020202020204" pitchFamily="34" charset="0"/>
                        <a:buChar char="•"/>
                      </a:pPr>
                      <a:r>
                        <a:rPr lang="en-GB" sz="1100" dirty="0" smtClean="0"/>
                        <a:t>Label a zip lock bag</a:t>
                      </a:r>
                      <a:r>
                        <a:rPr lang="en-GB" sz="1100" baseline="0" dirty="0" smtClean="0"/>
                        <a:t> per child</a:t>
                      </a:r>
                      <a:endParaRPr lang="en-GB" sz="1100" dirty="0" smtClean="0"/>
                    </a:p>
                    <a:p>
                      <a:pPr marL="128588" indent="-128588">
                        <a:buFont typeface="Arial" panose="020B0604020202020204" pitchFamily="34" charset="0"/>
                        <a:buChar char="•"/>
                      </a:pPr>
                      <a:r>
                        <a:rPr lang="en-GB" sz="1100" dirty="0" smtClean="0"/>
                        <a:t>Follow the messy play sensory</a:t>
                      </a:r>
                      <a:r>
                        <a:rPr lang="en-GB" sz="1100" baseline="0" dirty="0" smtClean="0"/>
                        <a:t> bag sheet</a:t>
                      </a:r>
                      <a:endParaRPr lang="en-GB" sz="1100" dirty="0" smtClean="0"/>
                    </a:p>
                    <a:p>
                      <a:pPr lvl="0"/>
                      <a:r>
                        <a:rPr lang="en-GB" sz="1100" b="1"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Set </a:t>
                      </a:r>
                      <a:r>
                        <a:rPr lang="en-GB"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up</a:t>
                      </a:r>
                    </a:p>
                    <a:p>
                      <a:pPr marL="128270" indent="-128270">
                        <a:buFont typeface="Arial" panose="020B0604020202020204" pitchFamily="34" charset="0"/>
                        <a:buChar char="•"/>
                      </a:pPr>
                      <a:r>
                        <a:rPr lang="en-GB" sz="1100" dirty="0" smtClean="0"/>
                        <a:t>. Tuff tray on table or floor with tablecloth underneath</a:t>
                      </a:r>
                    </a:p>
                    <a:p>
                      <a:pPr marL="0" indent="0">
                        <a:buFont typeface="Arial" panose="020B0604020202020204" pitchFamily="34" charset="0"/>
                        <a:buNone/>
                      </a:pPr>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GB" sz="11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8703">
                <a:tc>
                  <a:txBody>
                    <a:bodyPr/>
                    <a:lstStyle/>
                    <a:p>
                      <a:pPr algn="ctr"/>
                      <a:r>
                        <a:rPr lang="en-GB" sz="1200" b="1" i="0" u="sng" kern="1200" baseline="0" dirty="0" smtClean="0">
                          <a:solidFill>
                            <a:schemeClr val="tx1"/>
                          </a:solidFill>
                          <a:effectLst/>
                          <a:latin typeface="+mn-lt"/>
                          <a:ea typeface="+mn-ea"/>
                          <a:cs typeface="+mn-cs"/>
                        </a:rPr>
                        <a:t>Coaching Tips &amp; Questions:</a:t>
                      </a:r>
                    </a:p>
                    <a:p>
                      <a:pPr algn="ctr"/>
                      <a:endParaRPr lang="en-GB" sz="1200" b="1" i="0" u="sng"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Children can all have the same sensory bag or give children the option of what they would like in their bag.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If you are worried about children breaking the bag </a:t>
                      </a:r>
                      <a:r>
                        <a:rPr lang="en-GB" sz="1200" b="0" i="0" u="none" kern="1200" baseline="0" smtClean="0">
                          <a:solidFill>
                            <a:schemeClr val="tx1"/>
                          </a:solidFill>
                          <a:effectLst/>
                          <a:latin typeface="+mn-lt"/>
                          <a:ea typeface="+mn-ea"/>
                          <a:cs typeface="+mn-cs"/>
                        </a:rPr>
                        <a:t>add cello tape </a:t>
                      </a:r>
                      <a:r>
                        <a:rPr lang="en-GB" sz="1200" b="0" i="0" u="none" kern="1200" baseline="0" dirty="0" smtClean="0">
                          <a:solidFill>
                            <a:schemeClr val="tx1"/>
                          </a:solidFill>
                          <a:effectLst/>
                          <a:latin typeface="+mn-lt"/>
                          <a:ea typeface="+mn-ea"/>
                          <a:cs typeface="+mn-cs"/>
                        </a:rPr>
                        <a:t>around the edges.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Let children squish and draw pictures with the contents of the bag.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1200" b="1" i="0" u="sng" kern="1200" baseline="0" dirty="0">
                          <a:solidFill>
                            <a:schemeClr val="tx1"/>
                          </a:solidFill>
                          <a:effectLst/>
                          <a:latin typeface="+mn-lt"/>
                          <a:ea typeface="+mn-ea"/>
                          <a:cs typeface="+mn-cs"/>
                        </a:rPr>
                        <a:t>Phrase Perfect </a:t>
                      </a:r>
                      <a:r>
                        <a:rPr lang="en-GB" sz="1200" b="1" i="0" u="sng" kern="1200" baseline="0" dirty="0" smtClean="0">
                          <a:solidFill>
                            <a:schemeClr val="tx1"/>
                          </a:solidFill>
                          <a:effectLst/>
                          <a:latin typeface="+mn-lt"/>
                          <a:ea typeface="+mn-ea"/>
                          <a:cs typeface="+mn-cs"/>
                        </a:rPr>
                        <a:t>Script</a:t>
                      </a:r>
                    </a:p>
                    <a:p>
                      <a:pPr algn="ctr"/>
                      <a:r>
                        <a:rPr lang="en-GB" sz="1200" b="0" i="0" u="none" kern="1200" baseline="0" dirty="0" smtClean="0">
                          <a:solidFill>
                            <a:schemeClr val="tx1"/>
                          </a:solidFill>
                          <a:effectLst/>
                          <a:latin typeface="+mn-lt"/>
                          <a:ea typeface="+mn-ea"/>
                          <a:cs typeface="+mn-cs"/>
                        </a:rPr>
                        <a:t> Today we are going to make a sensory bags the colours of different countries flags to show all the fun we have had this week. There are lots of things we can fill it with and I will give you all a choice of what you would like. </a:t>
                      </a:r>
                    </a:p>
                    <a:p>
                      <a:pPr algn="ctr"/>
                      <a:endParaRPr lang="en-GB" sz="1200" b="0" i="0" u="none" kern="1200" baseline="0" dirty="0" smtClean="0">
                        <a:solidFill>
                          <a:schemeClr val="tx1"/>
                        </a:solidFill>
                        <a:effectLst/>
                        <a:latin typeface="+mn-lt"/>
                        <a:ea typeface="+mn-ea"/>
                        <a:cs typeface="+mn-cs"/>
                      </a:endParaRPr>
                    </a:p>
                    <a:p>
                      <a:pPr algn="ctr"/>
                      <a:r>
                        <a:rPr lang="en-GB" sz="1200" b="0" i="0" u="none" kern="1200" baseline="0" dirty="0" smtClean="0">
                          <a:solidFill>
                            <a:schemeClr val="tx1"/>
                          </a:solidFill>
                          <a:effectLst/>
                          <a:latin typeface="+mn-lt"/>
                          <a:ea typeface="+mn-ea"/>
                          <a:cs typeface="+mn-cs"/>
                        </a:rPr>
                        <a:t>We are then going to play with the bag and see what it feels like, if we can draw any shapes. </a:t>
                      </a:r>
                      <a:endParaRPr lang="en-GB" sz="1200" b="0" i="0" u="none"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GB" sz="900" b="0" i="0" kern="1200" baseline="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669728269"/>
                  </a:ext>
                </a:extLst>
              </a:tr>
            </a:tbl>
          </a:graphicData>
        </a:graphic>
      </p:graphicFrame>
      <p:graphicFrame>
        <p:nvGraphicFramePr>
          <p:cNvPr id="15" name="Table 14"/>
          <p:cNvGraphicFramePr>
            <a:graphicFrameLocks noGrp="1"/>
          </p:cNvGraphicFramePr>
          <p:nvPr>
            <p:extLst/>
          </p:nvPr>
        </p:nvGraphicFramePr>
        <p:xfrm>
          <a:off x="193554" y="1340586"/>
          <a:ext cx="6331790" cy="308000"/>
        </p:xfrm>
        <a:graphic>
          <a:graphicData uri="http://schemas.openxmlformats.org/drawingml/2006/table">
            <a:tbl>
              <a:tblPr firstRow="1" bandRow="1">
                <a:tableStyleId>{FABFCF23-3B69-468F-B69F-88F6DE6A72F2}</a:tableStyleId>
              </a:tblPr>
              <a:tblGrid>
                <a:gridCol w="6331790">
                  <a:extLst>
                    <a:ext uri="{9D8B030D-6E8A-4147-A177-3AD203B41FA5}">
                      <a16:colId xmlns:a16="http://schemas.microsoft.com/office/drawing/2014/main" xmlns="" val="937111271"/>
                    </a:ext>
                  </a:extLst>
                </a:gridCol>
              </a:tblGrid>
              <a:tr h="308000">
                <a:tc>
                  <a:txBody>
                    <a:bodyPr/>
                    <a:lstStyle/>
                    <a:p>
                      <a:pPr marL="0" indent="0">
                        <a:buFont typeface="+mj-lt"/>
                        <a:buNone/>
                      </a:pPr>
                      <a:r>
                        <a:rPr lang="en-GB" sz="1100" b="1" baseline="0" dirty="0"/>
                        <a:t>Equipment</a:t>
                      </a:r>
                      <a:r>
                        <a:rPr lang="en-GB" sz="1100" b="1" baseline="0" dirty="0" smtClean="0"/>
                        <a:t>: Named </a:t>
                      </a:r>
                      <a:r>
                        <a:rPr lang="en-GB" sz="1100" b="1" baseline="0" dirty="0" err="1" smtClean="0"/>
                        <a:t>ziplock</a:t>
                      </a:r>
                      <a:r>
                        <a:rPr lang="en-GB" sz="1100" b="1" baseline="0" dirty="0" smtClean="0"/>
                        <a:t> bags, sensory bag how to sheet </a:t>
                      </a:r>
                      <a:endParaRPr lang="en-GB" sz="1100" b="0" baseline="0" dirty="0"/>
                    </a:p>
                  </a:txBody>
                  <a:tcPr marL="68580" marR="68580" marT="34290" marB="34290"/>
                </a:tc>
                <a:extLst>
                  <a:ext uri="{0D108BD9-81ED-4DB2-BD59-A6C34878D82A}">
                    <a16:rowId xmlns:a16="http://schemas.microsoft.com/office/drawing/2014/main" xmlns="" val="1246591704"/>
                  </a:ext>
                </a:extLst>
              </a:tr>
            </a:tbl>
          </a:graphicData>
        </a:graphic>
      </p:graphicFrame>
      <p:pic>
        <p:nvPicPr>
          <p:cNvPr id="2" name="Picture 1"/>
          <p:cNvPicPr>
            <a:picLocks noChangeAspect="1"/>
          </p:cNvPicPr>
          <p:nvPr/>
        </p:nvPicPr>
        <p:blipFill>
          <a:blip r:embed="rId2"/>
          <a:stretch>
            <a:fillRect/>
          </a:stretch>
        </p:blipFill>
        <p:spPr>
          <a:xfrm>
            <a:off x="4653136" y="2523356"/>
            <a:ext cx="1080120" cy="1080120"/>
          </a:xfrm>
          <a:prstGeom prst="rect">
            <a:avLst/>
          </a:prstGeom>
        </p:spPr>
      </p:pic>
    </p:spTree>
    <p:extLst>
      <p:ext uri="{BB962C8B-B14F-4D97-AF65-F5344CB8AC3E}">
        <p14:creationId xmlns:p14="http://schemas.microsoft.com/office/powerpoint/2010/main" val="383132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nsory Bag - Word"/>
          <p:cNvPicPr>
            <a:picLocks noChangeAspect="1"/>
          </p:cNvPicPr>
          <p:nvPr/>
        </p:nvPicPr>
        <p:blipFill rotWithShape="1">
          <a:blip r:embed="rId2">
            <a:extLst>
              <a:ext uri="{28A0092B-C50C-407E-A947-70E740481C1C}">
                <a14:useLocalDpi xmlns:a14="http://schemas.microsoft.com/office/drawing/2010/main" val="0"/>
              </a:ext>
            </a:extLst>
          </a:blip>
          <a:srcRect l="24150" t="21454" r="24401" b="14184"/>
          <a:stretch/>
        </p:blipFill>
        <p:spPr>
          <a:xfrm>
            <a:off x="766886" y="200472"/>
            <a:ext cx="5239128" cy="3528392"/>
          </a:xfrm>
          <a:prstGeom prst="rect">
            <a:avLst/>
          </a:prstGeom>
        </p:spPr>
      </p:pic>
      <p:pic>
        <p:nvPicPr>
          <p:cNvPr id="5" name="Picture 4" descr="Sensory Bag - Word"/>
          <p:cNvPicPr>
            <a:picLocks noChangeAspect="1"/>
          </p:cNvPicPr>
          <p:nvPr/>
        </p:nvPicPr>
        <p:blipFill rotWithShape="1">
          <a:blip r:embed="rId3">
            <a:extLst>
              <a:ext uri="{28A0092B-C50C-407E-A947-70E740481C1C}">
                <a14:useLocalDpi xmlns:a14="http://schemas.microsoft.com/office/drawing/2010/main" val="0"/>
              </a:ext>
            </a:extLst>
          </a:blip>
          <a:srcRect l="24799" t="30497" r="26901" b="5141"/>
          <a:stretch/>
        </p:blipFill>
        <p:spPr>
          <a:xfrm>
            <a:off x="485403" y="4304928"/>
            <a:ext cx="5520611" cy="3960440"/>
          </a:xfrm>
          <a:prstGeom prst="rect">
            <a:avLst/>
          </a:prstGeom>
        </p:spPr>
      </p:pic>
    </p:spTree>
    <p:extLst>
      <p:ext uri="{BB962C8B-B14F-4D97-AF65-F5344CB8AC3E}">
        <p14:creationId xmlns:p14="http://schemas.microsoft.com/office/powerpoint/2010/main" val="166818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5106D1E4-DB4E-42A7-8BEA-17C04F4C44DD}"/>
              </a:ext>
            </a:extLst>
          </p:cNvPr>
          <p:cNvGraphicFramePr>
            <a:graphicFrameLocks noGrp="1"/>
          </p:cNvGraphicFramePr>
          <p:nvPr>
            <p:extLst>
              <p:ext uri="{D42A27DB-BD31-4B8C-83A1-F6EECF244321}">
                <p14:modId xmlns:p14="http://schemas.microsoft.com/office/powerpoint/2010/main" val="4107751438"/>
              </p:ext>
            </p:extLst>
          </p:nvPr>
        </p:nvGraphicFramePr>
        <p:xfrm>
          <a:off x="642938" y="1"/>
          <a:ext cx="5572125" cy="9906000"/>
        </p:xfrm>
        <a:graphic>
          <a:graphicData uri="http://schemas.openxmlformats.org/drawingml/2006/table">
            <a:tbl>
              <a:tblPr/>
              <a:tblGrid>
                <a:gridCol w="2563020">
                  <a:extLst>
                    <a:ext uri="{9D8B030D-6E8A-4147-A177-3AD203B41FA5}">
                      <a16:colId xmlns="" xmlns:a16="http://schemas.microsoft.com/office/drawing/2014/main" val="3818713218"/>
                    </a:ext>
                  </a:extLst>
                </a:gridCol>
                <a:gridCol w="170205">
                  <a:extLst>
                    <a:ext uri="{9D8B030D-6E8A-4147-A177-3AD203B41FA5}">
                      <a16:colId xmlns="" xmlns:a16="http://schemas.microsoft.com/office/drawing/2014/main" val="2193059742"/>
                    </a:ext>
                  </a:extLst>
                </a:gridCol>
                <a:gridCol w="694151">
                  <a:extLst>
                    <a:ext uri="{9D8B030D-6E8A-4147-A177-3AD203B41FA5}">
                      <a16:colId xmlns="" xmlns:a16="http://schemas.microsoft.com/office/drawing/2014/main" val="2846984342"/>
                    </a:ext>
                  </a:extLst>
                </a:gridCol>
                <a:gridCol w="2144749">
                  <a:extLst>
                    <a:ext uri="{9D8B030D-6E8A-4147-A177-3AD203B41FA5}">
                      <a16:colId xmlns="" xmlns:a16="http://schemas.microsoft.com/office/drawing/2014/main" val="598136443"/>
                    </a:ext>
                  </a:extLst>
                </a:gridCol>
              </a:tblGrid>
              <a:tr h="1331783">
                <a:tc gridSpan="2">
                  <a:txBody>
                    <a:bodyPr/>
                    <a:lstStyle/>
                    <a:p>
                      <a:pPr algn="ctr" fontAlgn="base"/>
                      <a:r>
                        <a:rPr lang="en-GB" sz="1300" b="1" i="0" dirty="0">
                          <a:solidFill>
                            <a:srgbClr val="FFFFFF"/>
                          </a:solidFill>
                          <a:effectLst/>
                          <a:latin typeface="Calibri" panose="020F0502020204030204" pitchFamily="34" charset="0"/>
                        </a:rPr>
                        <a:t>Theme/Focus: Round the world orienteering.</a:t>
                      </a:r>
                      <a:endParaRPr lang="en-GB" sz="1300" b="0" i="0" dirty="0">
                        <a:solidFill>
                          <a:srgbClr val="000000"/>
                        </a:solidFill>
                        <a:effectLst/>
                      </a:endParaRPr>
                    </a:p>
                  </a:txBody>
                  <a:tcPr marL="74295" marR="74295" marT="37148" marB="3714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BACC6"/>
                    </a:solidFill>
                  </a:tcPr>
                </a:tc>
                <a:tc hMerge="1">
                  <a:txBody>
                    <a:bodyPr/>
                    <a:lstStyle/>
                    <a:p>
                      <a:endParaRPr lang="en-GB"/>
                    </a:p>
                  </a:txBody>
                  <a:tcPr/>
                </a:tc>
                <a:tc>
                  <a:txBody>
                    <a:bodyPr/>
                    <a:lstStyle/>
                    <a:p>
                      <a:pPr algn="ctr" fontAlgn="base"/>
                      <a:r>
                        <a:rPr lang="en-GB" sz="1000" b="1" i="0" dirty="0">
                          <a:solidFill>
                            <a:srgbClr val="000000"/>
                          </a:solidFill>
                          <a:effectLst/>
                          <a:latin typeface="Calibri" panose="020F0502020204030204" pitchFamily="34" charset="0"/>
                        </a:rPr>
                        <a:t>Time</a:t>
                      </a:r>
                      <a:r>
                        <a:rPr lang="en-GB" sz="1000" b="1" i="0" dirty="0">
                          <a:solidFill>
                            <a:srgbClr val="FFFFFF"/>
                          </a:solidFill>
                          <a:effectLst/>
                          <a:latin typeface="Calibri" panose="020F0502020204030204" pitchFamily="34" charset="0"/>
                        </a:rPr>
                        <a:t>​</a:t>
                      </a:r>
                      <a:r>
                        <a:rPr lang="en-GB" sz="1000" b="0" i="0" dirty="0">
                          <a:solidFill>
                            <a:srgbClr val="000000"/>
                          </a:solidFill>
                          <a:effectLst/>
                          <a:latin typeface="Calibri" panose="020F0502020204030204" pitchFamily="34" charset="0"/>
                        </a:rPr>
                        <a:t>​</a:t>
                      </a:r>
                      <a:endParaRPr lang="en-GB" sz="1000" b="0" i="0" dirty="0">
                        <a:solidFill>
                          <a:srgbClr val="000000"/>
                        </a:solidFill>
                        <a:effectLst/>
                      </a:endParaRPr>
                    </a:p>
                    <a:p>
                      <a:pPr algn="ctr" fontAlgn="base"/>
                      <a:r>
                        <a:rPr lang="en-GB" sz="1000" b="1" i="0" dirty="0" smtClean="0">
                          <a:solidFill>
                            <a:srgbClr val="FFFFFF"/>
                          </a:solidFill>
                          <a:effectLst/>
                          <a:latin typeface="Calibri" panose="020F0502020204030204" pitchFamily="34" charset="0"/>
                        </a:rPr>
                        <a:t>11.00</a:t>
                      </a:r>
                      <a:r>
                        <a:rPr lang="en-GB" sz="1000" b="1" i="0" baseline="0" dirty="0" smtClean="0">
                          <a:solidFill>
                            <a:srgbClr val="FFFFFF"/>
                          </a:solidFill>
                          <a:effectLst/>
                          <a:latin typeface="Calibri" panose="020F0502020204030204" pitchFamily="34" charset="0"/>
                        </a:rPr>
                        <a:t> – 11.45</a:t>
                      </a:r>
                      <a:endParaRPr lang="en-GB" sz="1000" b="0" i="0" dirty="0">
                        <a:solidFill>
                          <a:srgbClr val="000000"/>
                        </a:solidFill>
                        <a:effectLst/>
                      </a:endParaRPr>
                    </a:p>
                  </a:txBody>
                  <a:tcPr marL="74295" marR="74295" marT="37148" marB="3714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BACC6"/>
                    </a:solidFill>
                  </a:tcPr>
                </a:tc>
                <a:tc>
                  <a:txBody>
                    <a:bodyPr/>
                    <a:lstStyle/>
                    <a:p>
                      <a:pPr algn="ctr" fontAlgn="base"/>
                      <a:r>
                        <a:rPr lang="en-GB" sz="1000" b="1" i="0" dirty="0">
                          <a:solidFill>
                            <a:srgbClr val="FFFFFF"/>
                          </a:solidFill>
                          <a:effectLst/>
                          <a:latin typeface="Calibri" panose="020F0502020204030204" pitchFamily="34" charset="0"/>
                        </a:rPr>
                        <a:t>Image/Video link/​</a:t>
                      </a:r>
                      <a:r>
                        <a:rPr lang="en-GB" sz="1000" b="0" i="0" dirty="0">
                          <a:solidFill>
                            <a:srgbClr val="000000"/>
                          </a:solidFill>
                          <a:effectLst/>
                          <a:latin typeface="Calibri" panose="020F0502020204030204" pitchFamily="34" charset="0"/>
                        </a:rPr>
                        <a:t>​</a:t>
                      </a:r>
                      <a:endParaRPr lang="en-GB" sz="1000" b="0" i="0" dirty="0">
                        <a:solidFill>
                          <a:srgbClr val="000000"/>
                        </a:solidFill>
                        <a:effectLst/>
                      </a:endParaRPr>
                    </a:p>
                    <a:p>
                      <a:pPr algn="ctr" fontAlgn="base"/>
                      <a:r>
                        <a:rPr lang="en-GB" sz="1000" b="1" i="0" dirty="0">
                          <a:solidFill>
                            <a:srgbClr val="FFFFFF"/>
                          </a:solidFill>
                          <a:effectLst/>
                          <a:latin typeface="Calibri" panose="020F0502020204030204" pitchFamily="34" charset="0"/>
                        </a:rPr>
                        <a:t>Parent Link​</a:t>
                      </a:r>
                      <a:r>
                        <a:rPr lang="en-GB" sz="1000" b="0" i="0" dirty="0">
                          <a:solidFill>
                            <a:srgbClr val="000000"/>
                          </a:solidFill>
                          <a:effectLst/>
                          <a:latin typeface="Calibri" panose="020F0502020204030204" pitchFamily="34" charset="0"/>
                        </a:rPr>
                        <a:t>​</a:t>
                      </a:r>
                      <a:endParaRPr lang="en-GB" sz="1000" b="0" i="0" dirty="0">
                        <a:solidFill>
                          <a:srgbClr val="000000"/>
                        </a:solidFill>
                        <a:effectLst/>
                      </a:endParaRPr>
                    </a:p>
                  </a:txBody>
                  <a:tcPr marL="74295" marR="74295" marT="37148" marB="37148"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BACC6"/>
                    </a:solidFill>
                  </a:tcPr>
                </a:tc>
                <a:extLst>
                  <a:ext uri="{0D108BD9-81ED-4DB2-BD59-A6C34878D82A}">
                    <a16:rowId xmlns="" xmlns:a16="http://schemas.microsoft.com/office/drawing/2014/main" val="3437443408"/>
                  </a:ext>
                </a:extLst>
              </a:tr>
              <a:tr h="4706019">
                <a:tc gridSpan="3">
                  <a:txBody>
                    <a:bodyPr/>
                    <a:lstStyle/>
                    <a:p>
                      <a:pPr algn="l" fontAlgn="base"/>
                      <a:r>
                        <a:rPr lang="en-GB" sz="1300" b="1" i="0" dirty="0">
                          <a:solidFill>
                            <a:srgbClr val="4F81BD"/>
                          </a:solidFill>
                          <a:effectLst/>
                          <a:latin typeface="Calibri" panose="020F0502020204030204" pitchFamily="34" charset="0"/>
                        </a:rPr>
                        <a:t>How To Play</a:t>
                      </a:r>
                      <a:r>
                        <a:rPr lang="en-GB" sz="1300" b="0" i="0" dirty="0">
                          <a:solidFill>
                            <a:srgbClr val="000000"/>
                          </a:solidFill>
                          <a:effectLst/>
                          <a:latin typeface="Calibri" panose="020F0502020204030204" pitchFamily="34" charset="0"/>
                        </a:rPr>
                        <a:t>​​</a:t>
                      </a:r>
                    </a:p>
                    <a:p>
                      <a:pPr algn="l" fontAlgn="base"/>
                      <a:r>
                        <a:rPr lang="en-GB" sz="1300" b="0" i="0" dirty="0" smtClean="0">
                          <a:solidFill>
                            <a:srgbClr val="000000"/>
                          </a:solidFill>
                          <a:effectLst/>
                          <a:latin typeface="Calibri" panose="020F0502020204030204" pitchFamily="34" charset="0"/>
                        </a:rPr>
                        <a:t>Children are going to make outlines of the different continents using cones.</a:t>
                      </a:r>
                      <a:endParaRPr lang="en-GB" sz="1300" b="0" i="0" dirty="0">
                        <a:solidFill>
                          <a:srgbClr val="000000"/>
                        </a:solidFill>
                        <a:effectLst/>
                        <a:latin typeface="Calibri" panose="020F0502020204030204" pitchFamily="34" charset="0"/>
                      </a:endParaRPr>
                    </a:p>
                    <a:p>
                      <a:pPr algn="l" fontAlgn="base"/>
                      <a:r>
                        <a:rPr lang="en-GB" sz="1300" b="0" i="0" dirty="0" smtClean="0">
                          <a:solidFill>
                            <a:srgbClr val="000000"/>
                          </a:solidFill>
                          <a:effectLst/>
                          <a:latin typeface="Calibri" panose="020F0502020204030204" pitchFamily="34" charset="0"/>
                        </a:rPr>
                        <a:t>There are outlines of the continents</a:t>
                      </a:r>
                      <a:r>
                        <a:rPr lang="en-GB" sz="1300" b="0" i="0" baseline="0" dirty="0" smtClean="0">
                          <a:solidFill>
                            <a:srgbClr val="000000"/>
                          </a:solidFill>
                          <a:effectLst/>
                          <a:latin typeface="Calibri" panose="020F0502020204030204" pitchFamily="34" charset="0"/>
                        </a:rPr>
                        <a:t> for children to follow. </a:t>
                      </a:r>
                    </a:p>
                    <a:p>
                      <a:pPr algn="l" fontAlgn="base"/>
                      <a:r>
                        <a:rPr lang="en-GB" sz="1300" b="0" i="0" baseline="0" dirty="0" smtClean="0">
                          <a:solidFill>
                            <a:srgbClr val="000000"/>
                          </a:solidFill>
                          <a:effectLst/>
                          <a:latin typeface="Calibri" panose="020F0502020204030204" pitchFamily="34" charset="0"/>
                        </a:rPr>
                        <a:t>Depending on numbers you can split children into teams to see who can make the cones look closet to the picture. </a:t>
                      </a:r>
                    </a:p>
                    <a:p>
                      <a:pPr algn="l" fontAlgn="base"/>
                      <a:r>
                        <a:rPr lang="en-GB" sz="1300" b="0" i="0" baseline="0" dirty="0" smtClean="0">
                          <a:solidFill>
                            <a:srgbClr val="000000"/>
                          </a:solidFill>
                          <a:effectLst/>
                          <a:latin typeface="Calibri" panose="020F0502020204030204" pitchFamily="34" charset="0"/>
                        </a:rPr>
                        <a:t>For the first one work all together and show the children the continent and try to place the cones down to make the same shape. </a:t>
                      </a:r>
                      <a:endParaRPr lang="en-GB" sz="1300" b="0" i="0" dirty="0">
                        <a:solidFill>
                          <a:srgbClr val="000000"/>
                        </a:solidFill>
                        <a:effectLst/>
                        <a:latin typeface="Calibri" panose="020F0502020204030204" pitchFamily="34" charset="0"/>
                      </a:endParaRPr>
                    </a:p>
                    <a:p>
                      <a:pPr algn="l" fontAlgn="base"/>
                      <a:r>
                        <a:rPr lang="en-GB" sz="1300" b="0" i="0" dirty="0" smtClean="0">
                          <a:solidFill>
                            <a:srgbClr val="000000"/>
                          </a:solidFill>
                          <a:effectLst/>
                          <a:latin typeface="Calibri" panose="020F0502020204030204" pitchFamily="34" charset="0"/>
                        </a:rPr>
                        <a:t>Children</a:t>
                      </a:r>
                      <a:r>
                        <a:rPr lang="en-GB" sz="1300" b="0" i="0" baseline="0" dirty="0" smtClean="0">
                          <a:solidFill>
                            <a:srgbClr val="000000"/>
                          </a:solidFill>
                          <a:effectLst/>
                          <a:latin typeface="Calibri" panose="020F0502020204030204" pitchFamily="34" charset="0"/>
                        </a:rPr>
                        <a:t> then try again with a different continent. </a:t>
                      </a:r>
                      <a:r>
                        <a:rPr lang="en-GB" sz="1300" b="0" i="0" dirty="0" smtClean="0">
                          <a:solidFill>
                            <a:srgbClr val="000000"/>
                          </a:solidFill>
                          <a:effectLst/>
                          <a:latin typeface="Calibri" panose="020F0502020204030204" pitchFamily="34" charset="0"/>
                        </a:rPr>
                        <a:t>​</a:t>
                      </a:r>
                      <a:endParaRPr lang="en-GB" sz="1300" b="0" i="0" dirty="0">
                        <a:solidFill>
                          <a:srgbClr val="000000"/>
                        </a:solidFill>
                        <a:effectLst/>
                      </a:endParaRPr>
                    </a:p>
                    <a:p>
                      <a:pPr algn="l" fontAlgn="base"/>
                      <a:r>
                        <a:rPr lang="en-GB" sz="1300" b="0" i="0" dirty="0">
                          <a:solidFill>
                            <a:srgbClr val="000000"/>
                          </a:solidFill>
                          <a:effectLst/>
                          <a:latin typeface="Calibri" panose="020F0502020204030204" pitchFamily="34" charset="0"/>
                        </a:rPr>
                        <a:t>​</a:t>
                      </a:r>
                      <a:endParaRPr lang="en-GB" sz="1300" b="0" i="0" dirty="0">
                        <a:solidFill>
                          <a:srgbClr val="000000"/>
                        </a:solidFill>
                        <a:effectLst/>
                      </a:endParaRPr>
                    </a:p>
                    <a:p>
                      <a:pPr algn="l" fontAlgn="base"/>
                      <a:r>
                        <a:rPr lang="en-GB" sz="1300" b="0" i="0" dirty="0">
                          <a:solidFill>
                            <a:srgbClr val="000000"/>
                          </a:solidFill>
                          <a:effectLst/>
                          <a:latin typeface="Arial" panose="020B0604020202020204" pitchFamily="34" charset="0"/>
                        </a:rPr>
                        <a:t>​</a:t>
                      </a:r>
                      <a:endParaRPr lang="en-GB" sz="1300" b="0" i="0" dirty="0">
                        <a:solidFill>
                          <a:srgbClr val="000000"/>
                        </a:solidFill>
                        <a:effectLst/>
                      </a:endParaRPr>
                    </a:p>
                  </a:txBody>
                  <a:tcPr marL="74295" marR="74295" marT="37148" marB="371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base"/>
                      <a:r>
                        <a:rPr lang="en-GB" sz="700" b="0" i="0" dirty="0">
                          <a:solidFill>
                            <a:srgbClr val="000000"/>
                          </a:solidFill>
                          <a:effectLst/>
                          <a:latin typeface="Calibri" panose="020F0502020204030204" pitchFamily="34" charset="0"/>
                        </a:rPr>
                        <a:t>​​</a:t>
                      </a:r>
                      <a:endParaRPr lang="en-GB" sz="1700" b="0" i="0" dirty="0">
                        <a:solidFill>
                          <a:srgbClr val="000000"/>
                        </a:solidFill>
                        <a:effectLst/>
                      </a:endParaRPr>
                    </a:p>
                  </a:txBody>
                  <a:tcPr marL="74295" marR="74295" marT="37148" marB="371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39726767"/>
                  </a:ext>
                </a:extLst>
              </a:tr>
              <a:tr h="3868198">
                <a:tc>
                  <a:txBody>
                    <a:bodyPr/>
                    <a:lstStyle/>
                    <a:p>
                      <a:pPr algn="ctr" fontAlgn="base"/>
                      <a:r>
                        <a:rPr lang="en-GB" sz="1300" b="1" i="0" u="sng" dirty="0">
                          <a:solidFill>
                            <a:srgbClr val="000000"/>
                          </a:solidFill>
                          <a:effectLst/>
                          <a:latin typeface="Calibri" panose="020F0502020204030204" pitchFamily="34" charset="0"/>
                        </a:rPr>
                        <a:t>Coaching/Teacher Tips/Questioning:</a:t>
                      </a:r>
                      <a:r>
                        <a:rPr lang="en-GB" sz="1300" b="0" i="0" dirty="0">
                          <a:solidFill>
                            <a:srgbClr val="000000"/>
                          </a:solidFill>
                          <a:effectLst/>
                          <a:latin typeface="Calibri" panose="020F0502020204030204" pitchFamily="34" charset="0"/>
                        </a:rPr>
                        <a:t>​​​</a:t>
                      </a:r>
                    </a:p>
                    <a:p>
                      <a:pPr algn="ctr" fontAlgn="base"/>
                      <a:r>
                        <a:rPr lang="en-GB" sz="1300" b="0" i="0" dirty="0">
                          <a:solidFill>
                            <a:srgbClr val="000000"/>
                          </a:solidFill>
                          <a:effectLst/>
                          <a:latin typeface="Calibri" panose="020F0502020204030204" pitchFamily="34" charset="0"/>
                        </a:rPr>
                        <a:t>Show the children picture of </a:t>
                      </a:r>
                      <a:r>
                        <a:rPr lang="en-GB" sz="1300" b="0" i="0">
                          <a:solidFill>
                            <a:srgbClr val="000000"/>
                          </a:solidFill>
                          <a:effectLst/>
                          <a:latin typeface="Calibri" panose="020F0502020204030204" pitchFamily="34" charset="0"/>
                        </a:rPr>
                        <a:t>their continents.</a:t>
                      </a:r>
                      <a:endParaRPr lang="en-GB" sz="1300" b="0" i="0" dirty="0">
                        <a:solidFill>
                          <a:srgbClr val="000000"/>
                        </a:solidFill>
                        <a:effectLst/>
                        <a:latin typeface="Calibri" panose="020F0502020204030204" pitchFamily="34" charset="0"/>
                      </a:endParaRPr>
                    </a:p>
                  </a:txBody>
                  <a:tcPr marL="74295" marR="74295" marT="37148" marB="371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gridSpan="3">
                  <a:txBody>
                    <a:bodyPr/>
                    <a:lstStyle/>
                    <a:p>
                      <a:pPr algn="ctr" fontAlgn="base"/>
                      <a:r>
                        <a:rPr lang="en-GB" sz="1300" b="1" i="0" u="sng" dirty="0">
                          <a:solidFill>
                            <a:srgbClr val="000000"/>
                          </a:solidFill>
                          <a:effectLst/>
                          <a:latin typeface="Calibri" panose="020F0502020204030204" pitchFamily="34" charset="0"/>
                        </a:rPr>
                        <a:t>Phrase Perfect Script</a:t>
                      </a:r>
                      <a:r>
                        <a:rPr lang="en-GB" sz="1300" b="0" i="0" dirty="0">
                          <a:solidFill>
                            <a:srgbClr val="000000"/>
                          </a:solidFill>
                          <a:effectLst/>
                          <a:latin typeface="Calibri" panose="020F0502020204030204" pitchFamily="34" charset="0"/>
                        </a:rPr>
                        <a:t>​</a:t>
                      </a:r>
                    </a:p>
                    <a:p>
                      <a:pPr algn="ctr" fontAlgn="base"/>
                      <a:r>
                        <a:rPr lang="en-GB" sz="1300" b="0" i="0" dirty="0">
                          <a:solidFill>
                            <a:srgbClr val="000000"/>
                          </a:solidFill>
                          <a:effectLst/>
                          <a:latin typeface="Calibri" panose="020F0502020204030204" pitchFamily="34" charset="0"/>
                        </a:rPr>
                        <a:t>Ok everyone we are going to make our </a:t>
                      </a:r>
                      <a:r>
                        <a:rPr lang="en-GB" sz="1300" b="0" i="0" dirty="0" smtClean="0">
                          <a:solidFill>
                            <a:srgbClr val="000000"/>
                          </a:solidFill>
                          <a:effectLst/>
                          <a:latin typeface="Calibri" panose="020F0502020204030204" pitchFamily="34" charset="0"/>
                        </a:rPr>
                        <a:t>very </a:t>
                      </a:r>
                      <a:r>
                        <a:rPr lang="en-GB" sz="1300" b="0" i="0" dirty="0">
                          <a:solidFill>
                            <a:srgbClr val="000000"/>
                          </a:solidFill>
                          <a:effectLst/>
                          <a:latin typeface="Calibri" panose="020F0502020204030204" pitchFamily="34" charset="0"/>
                        </a:rPr>
                        <a:t>own planet earth, we are going to put you into different team and each team is going to have to make a different continent.</a:t>
                      </a:r>
                    </a:p>
                    <a:p>
                      <a:pPr algn="ctr" fontAlgn="base"/>
                      <a:r>
                        <a:rPr lang="en-GB" sz="1300" b="0" i="0" dirty="0">
                          <a:solidFill>
                            <a:srgbClr val="000000"/>
                          </a:solidFill>
                          <a:effectLst/>
                          <a:latin typeface="Calibri" panose="020F0502020204030204" pitchFamily="34" charset="0"/>
                        </a:rPr>
                        <a:t>(now put the kids into teams with their colour cones and then assign them a continent</a:t>
                      </a:r>
                      <a:r>
                        <a:rPr lang="en-GB" sz="1300" b="0" i="0" dirty="0" smtClean="0">
                          <a:solidFill>
                            <a:srgbClr val="000000"/>
                          </a:solidFill>
                          <a:effectLst/>
                          <a:latin typeface="Calibri" panose="020F0502020204030204" pitchFamily="34" charset="0"/>
                        </a:rPr>
                        <a:t>)</a:t>
                      </a:r>
                    </a:p>
                    <a:p>
                      <a:pPr algn="ctr" fontAlgn="base"/>
                      <a:endParaRPr lang="en-GB" sz="1300" b="0" i="0" dirty="0" smtClean="0">
                        <a:solidFill>
                          <a:srgbClr val="000000"/>
                        </a:solidFill>
                        <a:effectLst/>
                        <a:latin typeface="Calibri" panose="020F0502020204030204" pitchFamily="34" charset="0"/>
                      </a:endParaRPr>
                    </a:p>
                    <a:p>
                      <a:pPr algn="ctr" fontAlgn="base"/>
                      <a:r>
                        <a:rPr lang="en-GB" sz="1300" b="0" i="0" dirty="0" smtClean="0">
                          <a:solidFill>
                            <a:srgbClr val="000000"/>
                          </a:solidFill>
                          <a:effectLst/>
                          <a:latin typeface="Calibri" panose="020F0502020204030204" pitchFamily="34" charset="0"/>
                        </a:rPr>
                        <a:t>Or if no teams </a:t>
                      </a:r>
                    </a:p>
                    <a:p>
                      <a:pPr algn="ctr" fontAlgn="base"/>
                      <a:endParaRPr lang="en-GB" sz="1300" b="0" i="0" dirty="0" smtClean="0">
                        <a:solidFill>
                          <a:srgbClr val="000000"/>
                        </a:solidFill>
                        <a:effectLst/>
                        <a:latin typeface="Calibri" panose="020F0502020204030204" pitchFamily="34" charset="0"/>
                      </a:endParaRPr>
                    </a:p>
                    <a:p>
                      <a:pPr algn="ctr" fontAlgn="base"/>
                      <a:r>
                        <a:rPr lang="en-GB" sz="1300" b="0" i="0" dirty="0" smtClean="0">
                          <a:solidFill>
                            <a:srgbClr val="000000"/>
                          </a:solidFill>
                          <a:effectLst/>
                          <a:latin typeface="Calibri" panose="020F0502020204030204" pitchFamily="34" charset="0"/>
                        </a:rPr>
                        <a:t>Today we are making our very own planet earth and seeing</a:t>
                      </a:r>
                      <a:r>
                        <a:rPr lang="en-GB" sz="1300" b="0" i="0" baseline="0" dirty="0" smtClean="0">
                          <a:solidFill>
                            <a:srgbClr val="000000"/>
                          </a:solidFill>
                          <a:effectLst/>
                          <a:latin typeface="Calibri" panose="020F0502020204030204" pitchFamily="34" charset="0"/>
                        </a:rPr>
                        <a:t> if we can turn the cones into different shapes just like the </a:t>
                      </a:r>
                      <a:r>
                        <a:rPr lang="en-GB" sz="1300" b="0" i="0" baseline="0" smtClean="0">
                          <a:solidFill>
                            <a:srgbClr val="000000"/>
                          </a:solidFill>
                          <a:effectLst/>
                          <a:latin typeface="Calibri" panose="020F0502020204030204" pitchFamily="34" charset="0"/>
                        </a:rPr>
                        <a:t>different continents </a:t>
                      </a:r>
                      <a:r>
                        <a:rPr lang="en-GB" sz="1300" b="0" i="0" baseline="0" dirty="0" smtClean="0">
                          <a:solidFill>
                            <a:srgbClr val="000000"/>
                          </a:solidFill>
                          <a:effectLst/>
                          <a:latin typeface="Calibri" panose="020F0502020204030204" pitchFamily="34" charset="0"/>
                        </a:rPr>
                        <a:t>of earth. </a:t>
                      </a:r>
                      <a:endParaRPr lang="en-GB" sz="1300" b="0" i="0" dirty="0">
                        <a:solidFill>
                          <a:srgbClr val="000000"/>
                        </a:solidFill>
                        <a:effectLst/>
                        <a:latin typeface="Calibri" panose="020F0502020204030204" pitchFamily="34" charset="0"/>
                      </a:endParaRPr>
                    </a:p>
                  </a:txBody>
                  <a:tcPr marL="74295" marR="74295" marT="37148" marB="37148">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937743035"/>
                  </a:ext>
                </a:extLst>
              </a:tr>
            </a:tbl>
          </a:graphicData>
        </a:graphic>
      </p:graphicFrame>
      <p:sp>
        <p:nvSpPr>
          <p:cNvPr id="2" name="Oval 1">
            <a:extLst>
              <a:ext uri="{FF2B5EF4-FFF2-40B4-BE49-F238E27FC236}">
                <a16:creationId xmlns="" xmlns:a16="http://schemas.microsoft.com/office/drawing/2014/main" id="{81C688F3-E6EA-4C2B-8CDD-08568E244CDA}"/>
              </a:ext>
            </a:extLst>
          </p:cNvPr>
          <p:cNvSpPr/>
          <p:nvPr/>
        </p:nvSpPr>
        <p:spPr>
          <a:xfrm>
            <a:off x="4928063" y="29435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5" name="Oval 4">
            <a:extLst>
              <a:ext uri="{FF2B5EF4-FFF2-40B4-BE49-F238E27FC236}">
                <a16:creationId xmlns="" xmlns:a16="http://schemas.microsoft.com/office/drawing/2014/main" id="{76215A12-85A5-4BDB-ACAD-4BE7D5193DD8}"/>
              </a:ext>
            </a:extLst>
          </p:cNvPr>
          <p:cNvSpPr/>
          <p:nvPr/>
        </p:nvSpPr>
        <p:spPr>
          <a:xfrm>
            <a:off x="4868588" y="29084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6" name="Oval 5">
            <a:extLst>
              <a:ext uri="{FF2B5EF4-FFF2-40B4-BE49-F238E27FC236}">
                <a16:creationId xmlns="" xmlns:a16="http://schemas.microsoft.com/office/drawing/2014/main" id="{7AA016EC-B808-4FCA-B3B8-59BEFC505881}"/>
              </a:ext>
            </a:extLst>
          </p:cNvPr>
          <p:cNvSpPr/>
          <p:nvPr/>
        </p:nvSpPr>
        <p:spPr>
          <a:xfrm>
            <a:off x="4836413" y="28382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7" name="Oval 6">
            <a:extLst>
              <a:ext uri="{FF2B5EF4-FFF2-40B4-BE49-F238E27FC236}">
                <a16:creationId xmlns="" xmlns:a16="http://schemas.microsoft.com/office/drawing/2014/main" id="{966FE027-5266-4F89-A08B-86F8DADE21E4}"/>
              </a:ext>
            </a:extLst>
          </p:cNvPr>
          <p:cNvSpPr/>
          <p:nvPr/>
        </p:nvSpPr>
        <p:spPr>
          <a:xfrm>
            <a:off x="4987538" y="28967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8" name="Oval 7">
            <a:extLst>
              <a:ext uri="{FF2B5EF4-FFF2-40B4-BE49-F238E27FC236}">
                <a16:creationId xmlns="" xmlns:a16="http://schemas.microsoft.com/office/drawing/2014/main" id="{7C1C7DFF-A579-46B6-BBAB-799650037A32}"/>
              </a:ext>
            </a:extLst>
          </p:cNvPr>
          <p:cNvSpPr/>
          <p:nvPr/>
        </p:nvSpPr>
        <p:spPr>
          <a:xfrm>
            <a:off x="5000213" y="28265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9" name="Oval 8">
            <a:extLst>
              <a:ext uri="{FF2B5EF4-FFF2-40B4-BE49-F238E27FC236}">
                <a16:creationId xmlns="" xmlns:a16="http://schemas.microsoft.com/office/drawing/2014/main" id="{2780EFAB-7BE7-4ED4-BF61-31117AA2B425}"/>
              </a:ext>
            </a:extLst>
          </p:cNvPr>
          <p:cNvSpPr/>
          <p:nvPr/>
        </p:nvSpPr>
        <p:spPr>
          <a:xfrm>
            <a:off x="5019713" y="27563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0" name="Oval 9">
            <a:extLst>
              <a:ext uri="{FF2B5EF4-FFF2-40B4-BE49-F238E27FC236}">
                <a16:creationId xmlns="" xmlns:a16="http://schemas.microsoft.com/office/drawing/2014/main" id="{63BAE700-8FB2-4291-80A1-A1811A95A4EC}"/>
              </a:ext>
            </a:extLst>
          </p:cNvPr>
          <p:cNvSpPr/>
          <p:nvPr/>
        </p:nvSpPr>
        <p:spPr>
          <a:xfrm>
            <a:off x="5019713" y="26861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1" name="Oval 10">
            <a:extLst>
              <a:ext uri="{FF2B5EF4-FFF2-40B4-BE49-F238E27FC236}">
                <a16:creationId xmlns="" xmlns:a16="http://schemas.microsoft.com/office/drawing/2014/main" id="{CE8FCA41-DCDC-42E9-8BDA-834542D05E12}"/>
              </a:ext>
            </a:extLst>
          </p:cNvPr>
          <p:cNvSpPr/>
          <p:nvPr/>
        </p:nvSpPr>
        <p:spPr>
          <a:xfrm>
            <a:off x="5000213" y="26159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2" name="Oval 11">
            <a:extLst>
              <a:ext uri="{FF2B5EF4-FFF2-40B4-BE49-F238E27FC236}">
                <a16:creationId xmlns="" xmlns:a16="http://schemas.microsoft.com/office/drawing/2014/main" id="{73F7D9EC-4A9B-4B25-8B81-506CEA39C3BB}"/>
              </a:ext>
            </a:extLst>
          </p:cNvPr>
          <p:cNvSpPr/>
          <p:nvPr/>
        </p:nvSpPr>
        <p:spPr>
          <a:xfrm>
            <a:off x="5019713" y="25457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3" name="Oval 12">
            <a:extLst>
              <a:ext uri="{FF2B5EF4-FFF2-40B4-BE49-F238E27FC236}">
                <a16:creationId xmlns="" xmlns:a16="http://schemas.microsoft.com/office/drawing/2014/main" id="{7BAC0BFB-E0DB-4EC1-A3A9-301B26759BB4}"/>
              </a:ext>
            </a:extLst>
          </p:cNvPr>
          <p:cNvSpPr/>
          <p:nvPr/>
        </p:nvSpPr>
        <p:spPr>
          <a:xfrm>
            <a:off x="4592663" y="2438719"/>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4" name="Oval 13">
            <a:extLst>
              <a:ext uri="{FF2B5EF4-FFF2-40B4-BE49-F238E27FC236}">
                <a16:creationId xmlns="" xmlns:a16="http://schemas.microsoft.com/office/drawing/2014/main" id="{9CC5CDBF-30C1-40BE-A7C2-C9A72808BE9D}"/>
              </a:ext>
            </a:extLst>
          </p:cNvPr>
          <p:cNvSpPr/>
          <p:nvPr/>
        </p:nvSpPr>
        <p:spPr>
          <a:xfrm>
            <a:off x="4586813" y="2508919"/>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5" name="Oval 14">
            <a:extLst>
              <a:ext uri="{FF2B5EF4-FFF2-40B4-BE49-F238E27FC236}">
                <a16:creationId xmlns="" xmlns:a16="http://schemas.microsoft.com/office/drawing/2014/main" id="{C28C9894-846F-4ED7-AB72-1E6D2CC65332}"/>
              </a:ext>
            </a:extLst>
          </p:cNvPr>
          <p:cNvSpPr/>
          <p:nvPr/>
        </p:nvSpPr>
        <p:spPr>
          <a:xfrm>
            <a:off x="4598513" y="2577413"/>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6" name="Oval 15">
            <a:extLst>
              <a:ext uri="{FF2B5EF4-FFF2-40B4-BE49-F238E27FC236}">
                <a16:creationId xmlns="" xmlns:a16="http://schemas.microsoft.com/office/drawing/2014/main" id="{352D925F-93C8-4A5E-84A8-3A7B69B9F7FB}"/>
              </a:ext>
            </a:extLst>
          </p:cNvPr>
          <p:cNvSpPr/>
          <p:nvPr/>
        </p:nvSpPr>
        <p:spPr>
          <a:xfrm>
            <a:off x="4615088" y="2647613"/>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7" name="Oval 16">
            <a:extLst>
              <a:ext uri="{FF2B5EF4-FFF2-40B4-BE49-F238E27FC236}">
                <a16:creationId xmlns="" xmlns:a16="http://schemas.microsoft.com/office/drawing/2014/main" id="{0C6FAF02-9741-4002-B61A-B04FA3C9BC03}"/>
              </a:ext>
            </a:extLst>
          </p:cNvPr>
          <p:cNvSpPr/>
          <p:nvPr/>
        </p:nvSpPr>
        <p:spPr>
          <a:xfrm>
            <a:off x="4659938" y="26978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8" name="Oval 17">
            <a:extLst>
              <a:ext uri="{FF2B5EF4-FFF2-40B4-BE49-F238E27FC236}">
                <a16:creationId xmlns="" xmlns:a16="http://schemas.microsoft.com/office/drawing/2014/main" id="{53FE1169-3918-4F5F-AC93-2CEFE0190457}"/>
              </a:ext>
            </a:extLst>
          </p:cNvPr>
          <p:cNvSpPr/>
          <p:nvPr/>
        </p:nvSpPr>
        <p:spPr>
          <a:xfrm>
            <a:off x="4736963" y="2717813"/>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19" name="Oval 18">
            <a:extLst>
              <a:ext uri="{FF2B5EF4-FFF2-40B4-BE49-F238E27FC236}">
                <a16:creationId xmlns="" xmlns:a16="http://schemas.microsoft.com/office/drawing/2014/main" id="{D518A9B3-C234-4BAE-B4EC-324408B8DAC0}"/>
              </a:ext>
            </a:extLst>
          </p:cNvPr>
          <p:cNvSpPr/>
          <p:nvPr/>
        </p:nvSpPr>
        <p:spPr>
          <a:xfrm>
            <a:off x="4804238" y="27212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0" name="Oval 19">
            <a:extLst>
              <a:ext uri="{FF2B5EF4-FFF2-40B4-BE49-F238E27FC236}">
                <a16:creationId xmlns="" xmlns:a16="http://schemas.microsoft.com/office/drawing/2014/main" id="{E06C1023-03A8-48CB-933A-8DCE282B1D1F}"/>
              </a:ext>
            </a:extLst>
          </p:cNvPr>
          <p:cNvSpPr/>
          <p:nvPr/>
        </p:nvSpPr>
        <p:spPr>
          <a:xfrm>
            <a:off x="4836413" y="2768025"/>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1" name="Oval 20">
            <a:extLst>
              <a:ext uri="{FF2B5EF4-FFF2-40B4-BE49-F238E27FC236}">
                <a16:creationId xmlns="" xmlns:a16="http://schemas.microsoft.com/office/drawing/2014/main" id="{10880BD4-7BEB-400D-BA3C-8235B0DEC8A1}"/>
              </a:ext>
            </a:extLst>
          </p:cNvPr>
          <p:cNvSpPr/>
          <p:nvPr/>
        </p:nvSpPr>
        <p:spPr>
          <a:xfrm>
            <a:off x="4960238" y="2412638"/>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2" name="Oval 21">
            <a:extLst>
              <a:ext uri="{FF2B5EF4-FFF2-40B4-BE49-F238E27FC236}">
                <a16:creationId xmlns="" xmlns:a16="http://schemas.microsoft.com/office/drawing/2014/main" id="{3AEF7518-1B9D-4BB5-8647-4875F98B4892}"/>
              </a:ext>
            </a:extLst>
          </p:cNvPr>
          <p:cNvSpPr/>
          <p:nvPr/>
        </p:nvSpPr>
        <p:spPr>
          <a:xfrm>
            <a:off x="5009963" y="2459438"/>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3" name="Oval 22">
            <a:extLst>
              <a:ext uri="{FF2B5EF4-FFF2-40B4-BE49-F238E27FC236}">
                <a16:creationId xmlns="" xmlns:a16="http://schemas.microsoft.com/office/drawing/2014/main" id="{FF6F4D87-CF91-4F26-9786-9BDFA7114D5E}"/>
              </a:ext>
            </a:extLst>
          </p:cNvPr>
          <p:cNvSpPr/>
          <p:nvPr/>
        </p:nvSpPr>
        <p:spPr>
          <a:xfrm>
            <a:off x="4713563" y="2398500"/>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4" name="Oval 23">
            <a:extLst>
              <a:ext uri="{FF2B5EF4-FFF2-40B4-BE49-F238E27FC236}">
                <a16:creationId xmlns="" xmlns:a16="http://schemas.microsoft.com/office/drawing/2014/main" id="{787CA42C-6D19-4DEC-AC00-E1EF8B34732B}"/>
              </a:ext>
            </a:extLst>
          </p:cNvPr>
          <p:cNvSpPr/>
          <p:nvPr/>
        </p:nvSpPr>
        <p:spPr>
          <a:xfrm>
            <a:off x="4768163" y="2406788"/>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5" name="Oval 24">
            <a:extLst>
              <a:ext uri="{FF2B5EF4-FFF2-40B4-BE49-F238E27FC236}">
                <a16:creationId xmlns="" xmlns:a16="http://schemas.microsoft.com/office/drawing/2014/main" id="{2015C801-A8A0-411F-B5F1-92D0C3671577}"/>
              </a:ext>
            </a:extLst>
          </p:cNvPr>
          <p:cNvSpPr/>
          <p:nvPr/>
        </p:nvSpPr>
        <p:spPr>
          <a:xfrm>
            <a:off x="4835438" y="2398500"/>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6" name="Oval 25">
            <a:extLst>
              <a:ext uri="{FF2B5EF4-FFF2-40B4-BE49-F238E27FC236}">
                <a16:creationId xmlns="" xmlns:a16="http://schemas.microsoft.com/office/drawing/2014/main" id="{FB6124F9-7681-46B7-90DC-5E04BD658255}"/>
              </a:ext>
            </a:extLst>
          </p:cNvPr>
          <p:cNvSpPr/>
          <p:nvPr/>
        </p:nvSpPr>
        <p:spPr>
          <a:xfrm>
            <a:off x="5085303" y="2496244"/>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7" name="Oval 26">
            <a:extLst>
              <a:ext uri="{FF2B5EF4-FFF2-40B4-BE49-F238E27FC236}">
                <a16:creationId xmlns="" xmlns:a16="http://schemas.microsoft.com/office/drawing/2014/main" id="{F2EF347A-7BB6-412C-9A68-AEE41306BE86}"/>
              </a:ext>
            </a:extLst>
          </p:cNvPr>
          <p:cNvSpPr/>
          <p:nvPr/>
        </p:nvSpPr>
        <p:spPr>
          <a:xfrm>
            <a:off x="4648238" y="2401913"/>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sp>
        <p:nvSpPr>
          <p:cNvPr id="28" name="Oval 27">
            <a:extLst>
              <a:ext uri="{FF2B5EF4-FFF2-40B4-BE49-F238E27FC236}">
                <a16:creationId xmlns="" xmlns:a16="http://schemas.microsoft.com/office/drawing/2014/main" id="{28D57BB2-9E5F-4FFF-8C9B-938930876DD2}"/>
              </a:ext>
            </a:extLst>
          </p:cNvPr>
          <p:cNvSpPr/>
          <p:nvPr/>
        </p:nvSpPr>
        <p:spPr>
          <a:xfrm>
            <a:off x="4910513" y="2406788"/>
            <a:ext cx="64350" cy="7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9"/>
          </a:p>
        </p:txBody>
      </p:sp>
      <p:pic>
        <p:nvPicPr>
          <p:cNvPr id="3" name="Picture 2">
            <a:extLst>
              <a:ext uri="{FF2B5EF4-FFF2-40B4-BE49-F238E27FC236}">
                <a16:creationId xmlns="" xmlns:a16="http://schemas.microsoft.com/office/drawing/2014/main" id="{41D5F139-1872-4B6F-B055-136D5FF9EF88}"/>
              </a:ext>
            </a:extLst>
          </p:cNvPr>
          <p:cNvPicPr>
            <a:picLocks noChangeAspect="1"/>
          </p:cNvPicPr>
          <p:nvPr/>
        </p:nvPicPr>
        <p:blipFill>
          <a:blip r:embed="rId2"/>
          <a:stretch>
            <a:fillRect/>
          </a:stretch>
        </p:blipFill>
        <p:spPr>
          <a:xfrm>
            <a:off x="4176338" y="3614813"/>
            <a:ext cx="1910025" cy="1069614"/>
          </a:xfrm>
          <a:prstGeom prst="rect">
            <a:avLst/>
          </a:prstGeom>
        </p:spPr>
      </p:pic>
    </p:spTree>
    <p:extLst>
      <p:ext uri="{BB962C8B-B14F-4D97-AF65-F5344CB8AC3E}">
        <p14:creationId xmlns:p14="http://schemas.microsoft.com/office/powerpoint/2010/main" val="359447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391D49-81A9-4259-8A9C-4BB87C9F5438}"/>
              </a:ext>
            </a:extLst>
          </p:cNvPr>
          <p:cNvPicPr>
            <a:picLocks noChangeAspect="1"/>
          </p:cNvPicPr>
          <p:nvPr/>
        </p:nvPicPr>
        <p:blipFill>
          <a:blip r:embed="rId2"/>
          <a:stretch>
            <a:fillRect/>
          </a:stretch>
        </p:blipFill>
        <p:spPr>
          <a:xfrm>
            <a:off x="1914079" y="3438079"/>
            <a:ext cx="3029843" cy="3029843"/>
          </a:xfrm>
          <a:prstGeom prst="rect">
            <a:avLst/>
          </a:prstGeom>
        </p:spPr>
      </p:pic>
    </p:spTree>
    <p:extLst>
      <p:ext uri="{BB962C8B-B14F-4D97-AF65-F5344CB8AC3E}">
        <p14:creationId xmlns:p14="http://schemas.microsoft.com/office/powerpoint/2010/main" val="291934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9CD505-211A-4B7A-934B-3390416BC97C}"/>
              </a:ext>
            </a:extLst>
          </p:cNvPr>
          <p:cNvPicPr>
            <a:picLocks noChangeAspect="1"/>
          </p:cNvPicPr>
          <p:nvPr/>
        </p:nvPicPr>
        <p:blipFill>
          <a:blip r:embed="rId2"/>
          <a:stretch>
            <a:fillRect/>
          </a:stretch>
        </p:blipFill>
        <p:spPr>
          <a:xfrm>
            <a:off x="1500188" y="3024188"/>
            <a:ext cx="3857625" cy="3857625"/>
          </a:xfrm>
          <a:prstGeom prst="rect">
            <a:avLst/>
          </a:prstGeom>
        </p:spPr>
      </p:pic>
    </p:spTree>
    <p:extLst>
      <p:ext uri="{BB962C8B-B14F-4D97-AF65-F5344CB8AC3E}">
        <p14:creationId xmlns:p14="http://schemas.microsoft.com/office/powerpoint/2010/main" val="344535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EC8369-EB32-4AE2-B2C9-97CA00C5027D}"/>
              </a:ext>
            </a:extLst>
          </p:cNvPr>
          <p:cNvPicPr>
            <a:picLocks noChangeAspect="1"/>
          </p:cNvPicPr>
          <p:nvPr/>
        </p:nvPicPr>
        <p:blipFill rotWithShape="1">
          <a:blip r:embed="rId2"/>
          <a:srcRect b="6810"/>
          <a:stretch/>
        </p:blipFill>
        <p:spPr>
          <a:xfrm>
            <a:off x="1458158" y="3020902"/>
            <a:ext cx="3845140" cy="3858924"/>
          </a:xfrm>
          <a:prstGeom prst="rect">
            <a:avLst/>
          </a:prstGeom>
        </p:spPr>
      </p:pic>
    </p:spTree>
    <p:extLst>
      <p:ext uri="{BB962C8B-B14F-4D97-AF65-F5344CB8AC3E}">
        <p14:creationId xmlns:p14="http://schemas.microsoft.com/office/powerpoint/2010/main" val="110873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DB0CF7-35B0-4CED-9815-63E8FE2D7ED2}"/>
              </a:ext>
            </a:extLst>
          </p:cNvPr>
          <p:cNvPicPr>
            <a:picLocks noChangeAspect="1"/>
          </p:cNvPicPr>
          <p:nvPr/>
        </p:nvPicPr>
        <p:blipFill rotWithShape="1">
          <a:blip r:embed="rId2"/>
          <a:srcRect t="2855" b="5913"/>
          <a:stretch/>
        </p:blipFill>
        <p:spPr>
          <a:xfrm>
            <a:off x="1448170" y="3134049"/>
            <a:ext cx="3971640" cy="3510564"/>
          </a:xfrm>
          <a:prstGeom prst="rect">
            <a:avLst/>
          </a:prstGeom>
        </p:spPr>
      </p:pic>
    </p:spTree>
    <p:extLst>
      <p:ext uri="{BB962C8B-B14F-4D97-AF65-F5344CB8AC3E}">
        <p14:creationId xmlns:p14="http://schemas.microsoft.com/office/powerpoint/2010/main" val="3606589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54845</TotalTime>
  <Words>2246</Words>
  <Application>Microsoft Office PowerPoint</Application>
  <PresentationFormat>A4 Paper (210x297 mm)</PresentationFormat>
  <Paragraphs>228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Kayleigh Upward</cp:lastModifiedBy>
  <cp:revision>786</cp:revision>
  <cp:lastPrinted>2019-03-03T09:41:19Z</cp:lastPrinted>
  <dcterms:created xsi:type="dcterms:W3CDTF">2014-03-03T15:39:30Z</dcterms:created>
  <dcterms:modified xsi:type="dcterms:W3CDTF">2021-08-16T16:21:01Z</dcterms:modified>
</cp:coreProperties>
</file>