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9"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25" d="100"/>
          <a:sy n="125" d="100"/>
        </p:scale>
        <p:origin x="485" y="-575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11/8/2021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08/11/2021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08/11/2021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08/11/2021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08/11/2021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08/11/2021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08/11/2021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a:t>
            </a:r>
            <a:r>
              <a:rPr lang="en-GB" sz="2000" b="1" dirty="0" err="1">
                <a:solidFill>
                  <a:srgbClr val="FF0000"/>
                </a:solidFill>
              </a:rPr>
              <a:t>Scatterball</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05281667"/>
              </p:ext>
            </p:extLst>
          </p:nvPr>
        </p:nvGraphicFramePr>
        <p:xfrm>
          <a:off x="174398" y="1699388"/>
          <a:ext cx="6350946" cy="8078148"/>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Theme/Focus: </a:t>
                      </a:r>
                      <a:r>
                        <a:rPr lang="en-GB" sz="1200" dirty="0" err="1"/>
                        <a:t>Scatterball</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solidFill>
                            <a:schemeClr val="bg1"/>
                          </a:solidFill>
                        </a:rPr>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3">
                  <a:txBody>
                    <a:bodyPr/>
                    <a:lstStyle/>
                    <a:p>
                      <a:pPr marL="0" indent="0">
                        <a:buFont typeface="Arial" panose="020B0604020202020204" pitchFamily="34" charset="0"/>
                        <a:buNone/>
                      </a:pPr>
                      <a:endParaRPr lang="en-GB" sz="1100" dirty="0"/>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r>
                        <a:rPr lang="en-GB" sz="1100" kern="1200" dirty="0">
                          <a:solidFill>
                            <a:schemeClr val="tx1"/>
                          </a:solidFill>
                          <a:effectLst/>
                          <a:latin typeface="+mn-lt"/>
                          <a:ea typeface="+mn-ea"/>
                          <a:cs typeface="+mn-cs"/>
                        </a:rPr>
                        <a:t>Set up a rounder styles pitch with a batting box, bowling box and 4- 6 bases.</a:t>
                      </a:r>
                    </a:p>
                    <a:p>
                      <a:pPr lvl="0"/>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lvl="0"/>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r>
                        <a:rPr lang="en-GB" sz="1100" b="1" kern="1200" dirty="0">
                          <a:solidFill>
                            <a:schemeClr val="tx1"/>
                          </a:solidFill>
                          <a:effectLst/>
                          <a:latin typeface="+mn-lt"/>
                          <a:ea typeface="+mn-ea"/>
                          <a:cs typeface="+mn-cs"/>
                        </a:rPr>
                        <a:t>Batters:</a:t>
                      </a:r>
                    </a:p>
                    <a:p>
                      <a:endParaRPr lang="en-GB" sz="11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Take it in turns to hit 3 balls in succession into the space (if high volume of children just use 2 balls). This can be from the batters holding and hitting the balls or a bowler bowling the balls for the batters to hit.</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They then run around the bases, trying to make it round all the bases before all the balls get back to the bowling square (this can be in a bucket or in a hoop or on cones)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Each base passed counts as 1 point.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All players on the batting team have a turn then teams swap positions. </a:t>
                      </a:r>
                    </a:p>
                    <a:p>
                      <a:pPr marL="171450" lvl="0" indent="-171450">
                        <a:buFont typeface="Arial" panose="020B0604020202020204" pitchFamily="34" charset="0"/>
                        <a:buChar char="•"/>
                      </a:pPr>
                      <a:endParaRPr lang="en-GB"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Fielders</a:t>
                      </a:r>
                    </a:p>
                    <a:p>
                      <a:endParaRPr lang="en-GB" sz="11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Spread out in the space and are not allowed inside the bases</a:t>
                      </a:r>
                    </a:p>
                    <a:p>
                      <a:pPr lvl="0"/>
                      <a:r>
                        <a:rPr lang="en-GB" sz="1100" kern="1200" dirty="0">
                          <a:solidFill>
                            <a:schemeClr val="tx1"/>
                          </a:solidFill>
                          <a:effectLst/>
                          <a:latin typeface="+mn-lt"/>
                          <a:ea typeface="+mn-ea"/>
                          <a:cs typeface="+mn-cs"/>
                        </a:rPr>
                        <a:t>Cannot move until all 3 balls have been hit into the space by the batters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Once all three balls have been hit, the Coach will shout “go” and the fielders who are closest must run to get the balls and place them in bowlers box (on cones or in a bucket)</a:t>
                      </a:r>
                    </a:p>
                    <a:p>
                      <a:pPr marL="171450" lvl="0" indent="-171450">
                        <a:buFont typeface="Arial" panose="020B0604020202020204" pitchFamily="34" charset="0"/>
                        <a:buChar char="•"/>
                      </a:pPr>
                      <a:r>
                        <a:rPr lang="en-US" sz="1100" kern="1200" dirty="0">
                          <a:solidFill>
                            <a:schemeClr val="tx1"/>
                          </a:solidFill>
                          <a:effectLst/>
                          <a:latin typeface="+mn-lt"/>
                          <a:ea typeface="+mn-ea"/>
                          <a:cs typeface="+mn-cs"/>
                        </a:rPr>
                        <a:t>Encourage batters to throw a ball to someone who is closer to the bowlers box. Encourage children to swap positions when fielding.</a:t>
                      </a:r>
                      <a:endParaRPr lang="en-GB" sz="1100" kern="1200" dirty="0">
                        <a:solidFill>
                          <a:schemeClr val="tx1"/>
                        </a:solidFill>
                        <a:effectLst/>
                        <a:latin typeface="+mn-lt"/>
                        <a:ea typeface="+mn-ea"/>
                        <a:cs typeface="+mn-cs"/>
                      </a:endParaRPr>
                    </a:p>
                    <a:p>
                      <a:r>
                        <a:rPr lang="en-US" sz="2126" u="none" strike="noStrike" kern="1200" dirty="0">
                          <a:solidFill>
                            <a:schemeClr val="tx1"/>
                          </a:solidFill>
                          <a:effectLst/>
                          <a:latin typeface="+mn-lt"/>
                          <a:ea typeface="+mn-ea"/>
                          <a:cs typeface="+mn-cs"/>
                        </a:rPr>
                        <a:t> </a:t>
                      </a:r>
                      <a:endParaRPr lang="en-GB" sz="2126" kern="1200" dirty="0">
                        <a:solidFill>
                          <a:schemeClr val="tx1"/>
                        </a:solidFill>
                        <a:effectLst/>
                        <a:latin typeface="+mn-lt"/>
                        <a:ea typeface="+mn-ea"/>
                        <a:cs typeface="+mn-cs"/>
                      </a:endParaRPr>
                    </a:p>
                    <a:p>
                      <a:pPr marL="0" indent="0">
                        <a:buFont typeface="Arial" panose="020B0604020202020204" pitchFamily="34" charset="0"/>
                        <a:buNone/>
                      </a:pP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Coaching/Teacher Tips/Questioning:</a:t>
                      </a:r>
                    </a:p>
                    <a:p>
                      <a:r>
                        <a:rPr lang="en-US" sz="1100" b="1" kern="1200" dirty="0">
                          <a:solidFill>
                            <a:schemeClr val="tx1"/>
                          </a:solidFill>
                          <a:effectLst/>
                          <a:latin typeface="+mn-lt"/>
                          <a:ea typeface="+mn-ea"/>
                          <a:cs typeface="+mn-cs"/>
                        </a:rPr>
                        <a:t>Points:</a:t>
                      </a:r>
                      <a:r>
                        <a:rPr lang="en-US" sz="1100" kern="1200" dirty="0">
                          <a:solidFill>
                            <a:schemeClr val="tx1"/>
                          </a:solidFill>
                          <a:effectLst/>
                          <a:latin typeface="+mn-lt"/>
                          <a:ea typeface="+mn-ea"/>
                          <a:cs typeface="+mn-cs"/>
                        </a:rPr>
                        <a:t> The winning team/individual will be the team at the end with the most runs.</a:t>
                      </a:r>
                      <a:endParaRPr lang="en-GB" sz="1100" kern="120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indent="0" algn="ctr">
                        <a:buFont typeface="Arial" panose="020B0604020202020204" pitchFamily="34" charset="0"/>
                        <a:buNone/>
                      </a:pPr>
                      <a:r>
                        <a:rPr lang="en-GB" sz="1100" b="1" i="0" u="sng" kern="1200" baseline="0" dirty="0">
                          <a:solidFill>
                            <a:schemeClr val="tx1"/>
                          </a:solidFill>
                          <a:effectLst/>
                          <a:latin typeface="+mn-lt"/>
                          <a:ea typeface="+mn-ea"/>
                          <a:cs typeface="+mn-cs"/>
                        </a:rPr>
                        <a:t>Phrase Perfect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Throw one ball, kick another and hit the last one.</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Reward the fielder with extra points for stopping the batting team quickly.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p>
                      <a:r>
                        <a:rPr lang="en-GB" sz="1100" b="0" i="0" u="none" kern="1200" baseline="0" dirty="0">
                          <a:solidFill>
                            <a:schemeClr val="tx1"/>
                          </a:solidFill>
                          <a:effectLst/>
                          <a:latin typeface="+mn-lt"/>
                          <a:ea typeface="+mn-ea"/>
                          <a:cs typeface="+mn-cs"/>
                        </a:rPr>
                        <a:t>Make the space between bases bigger</a:t>
                      </a:r>
                      <a:endParaRPr lang="en-US" sz="11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105556674"/>
              </p:ext>
            </p:extLst>
          </p:nvPr>
        </p:nvGraphicFramePr>
        <p:xfrm>
          <a:off x="193554" y="782440"/>
          <a:ext cx="6331790" cy="9015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r>
                        <a:rPr lang="en-GB" sz="900" b="0" baseline="0" dirty="0"/>
                        <a:t>Objective 1: Score more runs than the opposition team.</a:t>
                      </a:r>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 Balls, Cones, hoops</a:t>
                      </a: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pic>
        <p:nvPicPr>
          <p:cNvPr id="30" name="Picture 29" descr="A picture containing looking, dark, sitting, orange&#10;&#10;Description automatically generated">
            <a:extLst>
              <a:ext uri="{FF2B5EF4-FFF2-40B4-BE49-F238E27FC236}">
                <a16:creationId xmlns:a16="http://schemas.microsoft.com/office/drawing/2014/main" id="{EAEA3C4D-680D-4AD2-8D51-E8BCCEF550D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7593" t="23608" r="38323" b="24727"/>
          <a:stretch/>
        </p:blipFill>
        <p:spPr>
          <a:xfrm>
            <a:off x="6173523" y="4189914"/>
            <a:ext cx="160456" cy="229220"/>
          </a:xfrm>
          <a:prstGeom prst="rect">
            <a:avLst/>
          </a:prstGeom>
        </p:spPr>
      </p:pic>
      <p:pic>
        <p:nvPicPr>
          <p:cNvPr id="31" name="Picture 30" descr="A picture containing looking, dark, sitting, orange&#10;&#10;Description automatically generated">
            <a:extLst>
              <a:ext uri="{FF2B5EF4-FFF2-40B4-BE49-F238E27FC236}">
                <a16:creationId xmlns:a16="http://schemas.microsoft.com/office/drawing/2014/main" id="{ED12A718-2999-4CD1-A98D-94E66A371E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7593" t="23608" r="38323" b="24727"/>
          <a:stretch/>
        </p:blipFill>
        <p:spPr>
          <a:xfrm>
            <a:off x="4294792" y="4160912"/>
            <a:ext cx="160456" cy="229220"/>
          </a:xfrm>
          <a:prstGeom prst="rect">
            <a:avLst/>
          </a:prstGeom>
        </p:spPr>
      </p:pic>
      <p:pic>
        <p:nvPicPr>
          <p:cNvPr id="32" name="Picture 31" descr="A picture containing looking, dark, sitting, orange&#10;&#10;Description automatically generated">
            <a:extLst>
              <a:ext uri="{FF2B5EF4-FFF2-40B4-BE49-F238E27FC236}">
                <a16:creationId xmlns:a16="http://schemas.microsoft.com/office/drawing/2014/main" id="{D2F46D69-4B9F-408D-BA07-63B68D171CF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7593" t="23608" r="38323" b="24727"/>
          <a:stretch/>
        </p:blipFill>
        <p:spPr>
          <a:xfrm>
            <a:off x="4301316" y="3368824"/>
            <a:ext cx="160456" cy="229220"/>
          </a:xfrm>
          <a:prstGeom prst="rect">
            <a:avLst/>
          </a:prstGeom>
        </p:spPr>
      </p:pic>
      <p:pic>
        <p:nvPicPr>
          <p:cNvPr id="33" name="Picture 32" descr="A picture containing looking, dark, sitting, orange&#10;&#10;Description automatically generated">
            <a:extLst>
              <a:ext uri="{FF2B5EF4-FFF2-40B4-BE49-F238E27FC236}">
                <a16:creationId xmlns:a16="http://schemas.microsoft.com/office/drawing/2014/main" id="{D4356085-D988-4F2C-B809-4D7FDF2C497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7593" t="23608" r="38323" b="24727"/>
          <a:stretch/>
        </p:blipFill>
        <p:spPr>
          <a:xfrm>
            <a:off x="5267105" y="2792760"/>
            <a:ext cx="160456" cy="229220"/>
          </a:xfrm>
          <a:prstGeom prst="rect">
            <a:avLst/>
          </a:prstGeom>
        </p:spPr>
      </p:pic>
      <p:pic>
        <p:nvPicPr>
          <p:cNvPr id="34" name="Picture 33" descr="A picture containing looking, dark, sitting, orange&#10;&#10;Description automatically generated">
            <a:extLst>
              <a:ext uri="{FF2B5EF4-FFF2-40B4-BE49-F238E27FC236}">
                <a16:creationId xmlns:a16="http://schemas.microsoft.com/office/drawing/2014/main" id="{87CDBFE7-32CD-421E-AC37-BB78F71A357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7593" t="23608" r="38323" b="24727"/>
          <a:stretch/>
        </p:blipFill>
        <p:spPr>
          <a:xfrm>
            <a:off x="6173523" y="3447912"/>
            <a:ext cx="160456" cy="229220"/>
          </a:xfrm>
          <a:prstGeom prst="rect">
            <a:avLst/>
          </a:prstGeom>
        </p:spPr>
      </p:pic>
      <p:pic>
        <p:nvPicPr>
          <p:cNvPr id="35" name="Picture 34" descr="Shape, circle&#10;&#10;Description automatically generated">
            <a:extLst>
              <a:ext uri="{FF2B5EF4-FFF2-40B4-BE49-F238E27FC236}">
                <a16:creationId xmlns:a16="http://schemas.microsoft.com/office/drawing/2014/main" id="{7B44285A-7706-45D3-AA4C-F0EDD2D53A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7514" y="3562522"/>
            <a:ext cx="240267" cy="229220"/>
          </a:xfrm>
          <a:prstGeom prst="rect">
            <a:avLst/>
          </a:prstGeom>
        </p:spPr>
      </p:pic>
      <p:pic>
        <p:nvPicPr>
          <p:cNvPr id="43" name="Picture 42" descr="A picture containing sport, game, racket, holding&#10;&#10;Description automatically generated">
            <a:extLst>
              <a:ext uri="{FF2B5EF4-FFF2-40B4-BE49-F238E27FC236}">
                <a16:creationId xmlns:a16="http://schemas.microsoft.com/office/drawing/2014/main" id="{C71A844A-B941-416B-98B3-601511BBDAE2}"/>
              </a:ext>
            </a:extLst>
          </p:cNvPr>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96162" y="4376333"/>
            <a:ext cx="407308" cy="441826"/>
          </a:xfrm>
          <a:prstGeom prst="rect">
            <a:avLst/>
          </a:prstGeom>
        </p:spPr>
      </p:pic>
      <p:pic>
        <p:nvPicPr>
          <p:cNvPr id="36" name="Picture 35">
            <a:extLst>
              <a:ext uri="{FF2B5EF4-FFF2-40B4-BE49-F238E27FC236}">
                <a16:creationId xmlns:a16="http://schemas.microsoft.com/office/drawing/2014/main" id="{C5FAD793-2F5F-4791-80C2-1A987ADE3920}"/>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5096162" y="4520952"/>
            <a:ext cx="70550" cy="76294"/>
          </a:xfrm>
          <a:prstGeom prst="rect">
            <a:avLst/>
          </a:prstGeom>
        </p:spPr>
      </p:pic>
      <p:pic>
        <p:nvPicPr>
          <p:cNvPr id="40" name="Picture 39">
            <a:extLst>
              <a:ext uri="{FF2B5EF4-FFF2-40B4-BE49-F238E27FC236}">
                <a16:creationId xmlns:a16="http://schemas.microsoft.com/office/drawing/2014/main" id="{FDC6A2AF-05F2-4632-A767-98444703A391}"/>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5446682" y="4520952"/>
            <a:ext cx="70550" cy="76294"/>
          </a:xfrm>
          <a:prstGeom prst="rect">
            <a:avLst/>
          </a:prstGeom>
        </p:spPr>
      </p:pic>
      <p:pic>
        <p:nvPicPr>
          <p:cNvPr id="41" name="Picture 40">
            <a:extLst>
              <a:ext uri="{FF2B5EF4-FFF2-40B4-BE49-F238E27FC236}">
                <a16:creationId xmlns:a16="http://schemas.microsoft.com/office/drawing/2014/main" id="{4F0C9CFB-7AB8-412C-8502-2422334496E2}"/>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5103270" y="4846967"/>
            <a:ext cx="70550" cy="76294"/>
          </a:xfrm>
          <a:prstGeom prst="rect">
            <a:avLst/>
          </a:prstGeom>
        </p:spPr>
      </p:pic>
      <p:pic>
        <p:nvPicPr>
          <p:cNvPr id="42" name="Picture 41">
            <a:extLst>
              <a:ext uri="{FF2B5EF4-FFF2-40B4-BE49-F238E27FC236}">
                <a16:creationId xmlns:a16="http://schemas.microsoft.com/office/drawing/2014/main" id="{B9E4E03E-4E51-4FFB-A148-1D79F7D2070C}"/>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5446682" y="4846967"/>
            <a:ext cx="70550" cy="76294"/>
          </a:xfrm>
          <a:prstGeom prst="rect">
            <a:avLst/>
          </a:prstGeom>
        </p:spPr>
      </p:pic>
      <p:pic>
        <p:nvPicPr>
          <p:cNvPr id="44" name="Picture 10" descr="Silhouette of Teen Boy Running Stock Footage Video (100% Royalty-free)  1022241292 | Shutterstock">
            <a:extLst>
              <a:ext uri="{FF2B5EF4-FFF2-40B4-BE49-F238E27FC236}">
                <a16:creationId xmlns:a16="http://schemas.microsoft.com/office/drawing/2014/main" id="{B889959B-1C3D-4DEB-8391-E93312CE5312}"/>
              </a:ext>
            </a:extLst>
          </p:cNvP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lumMod val="75000"/>
                <a:tint val="45000"/>
                <a:satMod val="400000"/>
              </a:schemeClr>
            </a:duotone>
            <a:extLst>
              <a:ext uri="{28A0092B-C50C-407E-A947-70E740481C1C}">
                <a14:useLocalDpi xmlns:a14="http://schemas.microsoft.com/office/drawing/2010/main" val="0"/>
              </a:ext>
            </a:extLst>
          </a:blip>
          <a:srcRect/>
          <a:stretch>
            <a:fillRect/>
          </a:stretch>
        </p:blipFill>
        <p:spPr bwMode="auto">
          <a:xfrm>
            <a:off x="4294792" y="3039774"/>
            <a:ext cx="950845" cy="535731"/>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0" descr="Silhouette of Teen Boy Running Stock Footage Video (100% Royalty-free)  1022241292 | Shutterstock">
            <a:extLst>
              <a:ext uri="{FF2B5EF4-FFF2-40B4-BE49-F238E27FC236}">
                <a16:creationId xmlns:a16="http://schemas.microsoft.com/office/drawing/2014/main" id="{C6F144C6-DA09-49F0-B797-493F2AEC00FB}"/>
              </a:ext>
            </a:extLst>
          </p:cNvP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lumMod val="75000"/>
                <a:tint val="45000"/>
                <a:satMod val="400000"/>
              </a:schemeClr>
            </a:duotone>
            <a:extLst>
              <a:ext uri="{28A0092B-C50C-407E-A947-70E740481C1C}">
                <a14:useLocalDpi xmlns:a14="http://schemas.microsoft.com/office/drawing/2010/main" val="0"/>
              </a:ext>
            </a:extLst>
          </a:blip>
          <a:srcRect/>
          <a:stretch>
            <a:fillRect/>
          </a:stretch>
        </p:blipFill>
        <p:spPr bwMode="auto">
          <a:xfrm>
            <a:off x="5441195" y="3785162"/>
            <a:ext cx="950845" cy="535731"/>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0" descr="Silhouette of Teen Boy Running Stock Footage Video (100% Royalty-free)  1022241292 | Shutterstock">
            <a:extLst>
              <a:ext uri="{FF2B5EF4-FFF2-40B4-BE49-F238E27FC236}">
                <a16:creationId xmlns:a16="http://schemas.microsoft.com/office/drawing/2014/main" id="{73050CD5-100D-4E9C-A6B2-B9386294601A}"/>
              </a:ext>
            </a:extLst>
          </p:cNvP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lumMod val="75000"/>
                <a:tint val="45000"/>
                <a:satMod val="400000"/>
              </a:schemeClr>
            </a:duotone>
            <a:extLst>
              <a:ext uri="{28A0092B-C50C-407E-A947-70E740481C1C}">
                <a14:useLocalDpi xmlns:a14="http://schemas.microsoft.com/office/drawing/2010/main" val="0"/>
              </a:ext>
            </a:extLst>
          </a:blip>
          <a:srcRect/>
          <a:stretch>
            <a:fillRect/>
          </a:stretch>
        </p:blipFill>
        <p:spPr bwMode="auto">
          <a:xfrm>
            <a:off x="5645014" y="2667264"/>
            <a:ext cx="950845" cy="535731"/>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0" descr="Silhouette of Teen Boy Running Stock Footage Video (100% Royalty-free)  1022241292 | Shutterstock">
            <a:extLst>
              <a:ext uri="{FF2B5EF4-FFF2-40B4-BE49-F238E27FC236}">
                <a16:creationId xmlns:a16="http://schemas.microsoft.com/office/drawing/2014/main" id="{71665426-C375-4D9E-9CBE-DC780EF99DD9}"/>
              </a:ext>
            </a:extLst>
          </p:cNvPr>
          <p:cNvPicPr>
            <a:picLocks noChangeAspect="1" noChangeArrowheads="1"/>
          </p:cNvPicPr>
          <p:nvPr/>
        </p:nvPicPr>
        <p:blipFill>
          <a:blip r:embed="rId6" cstate="print">
            <a:clrChange>
              <a:clrFrom>
                <a:srgbClr val="FFFFFF"/>
              </a:clrFrom>
              <a:clrTo>
                <a:srgbClr val="FFFFFF">
                  <a:alpha val="0"/>
                </a:srgbClr>
              </a:clrTo>
            </a:clrChange>
            <a:duotone>
              <a:prstClr val="black"/>
              <a:schemeClr val="accent6">
                <a:lumMod val="75000"/>
                <a:tint val="45000"/>
                <a:satMod val="400000"/>
              </a:schemeClr>
            </a:duotone>
            <a:extLst>
              <a:ext uri="{28A0092B-C50C-407E-A947-70E740481C1C}">
                <a14:useLocalDpi xmlns:a14="http://schemas.microsoft.com/office/drawing/2010/main" val="0"/>
              </a:ext>
            </a:extLst>
          </a:blip>
          <a:srcRect/>
          <a:stretch>
            <a:fillRect/>
          </a:stretch>
        </p:blipFill>
        <p:spPr bwMode="auto">
          <a:xfrm>
            <a:off x="3906121" y="2313942"/>
            <a:ext cx="950845" cy="53573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Diagram&#10;&#10;Description automatically generated with low confidence">
            <a:extLst>
              <a:ext uri="{FF2B5EF4-FFF2-40B4-BE49-F238E27FC236}">
                <a16:creationId xmlns:a16="http://schemas.microsoft.com/office/drawing/2014/main" id="{3D23CBB0-1BA0-4C04-9FF5-D0127C19AF1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84863" y="4650564"/>
            <a:ext cx="181859" cy="181999"/>
          </a:xfrm>
          <a:prstGeom prst="rect">
            <a:avLst/>
          </a:prstGeom>
        </p:spPr>
      </p:pic>
      <p:pic>
        <p:nvPicPr>
          <p:cNvPr id="48" name="Picture 47">
            <a:extLst>
              <a:ext uri="{FF2B5EF4-FFF2-40B4-BE49-F238E27FC236}">
                <a16:creationId xmlns:a16="http://schemas.microsoft.com/office/drawing/2014/main" id="{D4DF6948-FE89-4DC5-B28B-F1591FB0AB03}"/>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294792" y="5385048"/>
            <a:ext cx="70550" cy="76294"/>
          </a:xfrm>
          <a:prstGeom prst="rect">
            <a:avLst/>
          </a:prstGeom>
        </p:spPr>
      </p:pic>
      <p:pic>
        <p:nvPicPr>
          <p:cNvPr id="49" name="Picture 48">
            <a:extLst>
              <a:ext uri="{FF2B5EF4-FFF2-40B4-BE49-F238E27FC236}">
                <a16:creationId xmlns:a16="http://schemas.microsoft.com/office/drawing/2014/main" id="{EF651192-CFFB-4D02-9870-E7741B1F8416}"/>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589316" y="5387913"/>
            <a:ext cx="70550" cy="76294"/>
          </a:xfrm>
          <a:prstGeom prst="rect">
            <a:avLst/>
          </a:prstGeom>
        </p:spPr>
      </p:pic>
      <p:pic>
        <p:nvPicPr>
          <p:cNvPr id="50" name="Picture 49">
            <a:extLst>
              <a:ext uri="{FF2B5EF4-FFF2-40B4-BE49-F238E27FC236}">
                <a16:creationId xmlns:a16="http://schemas.microsoft.com/office/drawing/2014/main" id="{8957D323-257A-4887-A592-10CCDC3DE7EC}"/>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889173" y="5710238"/>
            <a:ext cx="70550" cy="76294"/>
          </a:xfrm>
          <a:prstGeom prst="rect">
            <a:avLst/>
          </a:prstGeom>
        </p:spPr>
      </p:pic>
      <p:pic>
        <p:nvPicPr>
          <p:cNvPr id="51" name="Picture 50">
            <a:extLst>
              <a:ext uri="{FF2B5EF4-FFF2-40B4-BE49-F238E27FC236}">
                <a16:creationId xmlns:a16="http://schemas.microsoft.com/office/drawing/2014/main" id="{6E470D40-978C-4BD9-9D01-C5BB70114B35}"/>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889173" y="5385048"/>
            <a:ext cx="70550" cy="76294"/>
          </a:xfrm>
          <a:prstGeom prst="rect">
            <a:avLst/>
          </a:prstGeom>
        </p:spPr>
      </p:pic>
      <p:pic>
        <p:nvPicPr>
          <p:cNvPr id="52" name="Picture 51">
            <a:extLst>
              <a:ext uri="{FF2B5EF4-FFF2-40B4-BE49-F238E27FC236}">
                <a16:creationId xmlns:a16="http://schemas.microsoft.com/office/drawing/2014/main" id="{EDD5C6B9-FD2E-47BA-BDFF-97328B0C8164}"/>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294792" y="5710238"/>
            <a:ext cx="70550" cy="76294"/>
          </a:xfrm>
          <a:prstGeom prst="rect">
            <a:avLst/>
          </a:prstGeom>
        </p:spPr>
      </p:pic>
      <p:pic>
        <p:nvPicPr>
          <p:cNvPr id="54" name="Picture 53">
            <a:extLst>
              <a:ext uri="{FF2B5EF4-FFF2-40B4-BE49-F238E27FC236}">
                <a16:creationId xmlns:a16="http://schemas.microsoft.com/office/drawing/2014/main" id="{24FBE565-35D6-4DC2-997D-AD3D64755978}"/>
              </a:ext>
            </a:extLst>
          </p:cNvPr>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flipH="1">
            <a:off x="4589316" y="5726262"/>
            <a:ext cx="70550" cy="76294"/>
          </a:xfrm>
          <a:prstGeom prst="rect">
            <a:avLst/>
          </a:prstGeom>
        </p:spPr>
      </p:pic>
      <p:pic>
        <p:nvPicPr>
          <p:cNvPr id="55" name="Picture 54" descr="A picture containing sport, game, racket, holding&#10;&#10;Description automatically generated">
            <a:extLst>
              <a:ext uri="{FF2B5EF4-FFF2-40B4-BE49-F238E27FC236}">
                <a16:creationId xmlns:a16="http://schemas.microsoft.com/office/drawing/2014/main" id="{1AEB80F1-FE2C-4D5E-9675-320977F22408}"/>
              </a:ext>
            </a:extLst>
          </p:cNvPr>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753866" y="5459355"/>
            <a:ext cx="205857" cy="223303"/>
          </a:xfrm>
          <a:prstGeom prst="rect">
            <a:avLst/>
          </a:prstGeom>
        </p:spPr>
      </p:pic>
      <p:pic>
        <p:nvPicPr>
          <p:cNvPr id="58" name="Picture 57" descr="A picture containing sport, game, racket, holding&#10;&#10;Description automatically generated">
            <a:extLst>
              <a:ext uri="{FF2B5EF4-FFF2-40B4-BE49-F238E27FC236}">
                <a16:creationId xmlns:a16="http://schemas.microsoft.com/office/drawing/2014/main" id="{643BD0E9-F5AA-4587-8481-44648AC6A761}"/>
              </a:ext>
            </a:extLst>
          </p:cNvPr>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524329" y="5459355"/>
            <a:ext cx="205857" cy="223303"/>
          </a:xfrm>
          <a:prstGeom prst="rect">
            <a:avLst/>
          </a:prstGeom>
        </p:spPr>
      </p:pic>
      <p:pic>
        <p:nvPicPr>
          <p:cNvPr id="59" name="Picture 58" descr="A picture containing sport, game, racket, holding&#10;&#10;Description automatically generated">
            <a:extLst>
              <a:ext uri="{FF2B5EF4-FFF2-40B4-BE49-F238E27FC236}">
                <a16:creationId xmlns:a16="http://schemas.microsoft.com/office/drawing/2014/main" id="{17E660E6-FC3A-4DCA-A57E-CFD6B70E3998}"/>
              </a:ext>
            </a:extLst>
          </p:cNvPr>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94792" y="5474138"/>
            <a:ext cx="205857" cy="223303"/>
          </a:xfrm>
          <a:prstGeom prst="rect">
            <a:avLst/>
          </a:prstGeom>
        </p:spPr>
      </p:pic>
    </p:spTree>
    <p:extLst>
      <p:ext uri="{BB962C8B-B14F-4D97-AF65-F5344CB8AC3E}">
        <p14:creationId xmlns:p14="http://schemas.microsoft.com/office/powerpoint/2010/main" val="573989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55171</TotalTime>
  <Words>333</Words>
  <Application>Microsoft Office PowerPoint</Application>
  <PresentationFormat>A4 Paper (210x297 mm)</PresentationFormat>
  <Paragraphs>38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Charisse Tregear</cp:lastModifiedBy>
  <cp:revision>796</cp:revision>
  <cp:lastPrinted>2019-03-03T09:41:19Z</cp:lastPrinted>
  <dcterms:created xsi:type="dcterms:W3CDTF">2014-03-03T15:39:30Z</dcterms:created>
  <dcterms:modified xsi:type="dcterms:W3CDTF">2021-11-08T10:30:09Z</dcterms:modified>
</cp:coreProperties>
</file>