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8" r:id="rId2"/>
    <p:sldId id="279" r:id="rId3"/>
    <p:sldId id="280" r:id="rId4"/>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137" d="100"/>
          <a:sy n="137" d="100"/>
        </p:scale>
        <p:origin x="840" y="-246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2/11/2021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11/02/2021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7652" y="130903"/>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 Beat the Storm Troopers Football Fun</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4218052092"/>
              </p:ext>
            </p:extLst>
          </p:nvPr>
        </p:nvGraphicFramePr>
        <p:xfrm>
          <a:off x="193554" y="1612435"/>
          <a:ext cx="6350946" cy="5425440"/>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King of the Ring/Last One Standing</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 15mins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pPr marL="0" marR="0" lvl="0" indent="0" algn="l" defTabSz="1079996" rtl="0" eaLnBrk="1" fontAlgn="auto" latinLnBrk="0" hangingPunct="1">
                        <a:lnSpc>
                          <a:spcPct val="100000"/>
                        </a:lnSpc>
                        <a:spcBef>
                          <a:spcPts val="0"/>
                        </a:spcBef>
                        <a:spcAft>
                          <a:spcPts val="0"/>
                        </a:spcAft>
                        <a:buClrTx/>
                        <a:buSzTx/>
                        <a:buFontTx/>
                        <a:buNone/>
                        <a:tabLst/>
                        <a:defRPr/>
                      </a:pP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 </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Cone off a box/area</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Give each child a Football</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Coach is the Designated Storm Trooper</a:t>
                      </a:r>
                    </a:p>
                    <a:p>
                      <a:pPr lvl="0"/>
                      <a:endPar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Children must dribble their ball inside the space</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Storm Trooper must try to kick the children’s balls outside the box</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If their ball goes outside the box, they are out of the game</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last one left in the space ‘the ring’ is the King (or Queen) of the ring/The Winner!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algn="ctr"/>
                      <a:r>
                        <a:rPr lang="en-GB" sz="1200" b="1" i="0" u="sng" kern="1200" baseline="0" dirty="0">
                          <a:solidFill>
                            <a:schemeClr val="tx1"/>
                          </a:solidFill>
                          <a:effectLst/>
                          <a:latin typeface="+mn-lt"/>
                          <a:ea typeface="+mn-ea"/>
                          <a:cs typeface="+mn-cs"/>
                        </a:rPr>
                        <a:t>Coaching/Teacher Tips/Questioning</a:t>
                      </a:r>
                    </a:p>
                    <a:p>
                      <a:pPr algn="l"/>
                      <a:r>
                        <a:rPr lang="en-GB" sz="1200" b="1" i="0" u="sng" kern="1200" baseline="0" dirty="0">
                          <a:solidFill>
                            <a:schemeClr val="tx1"/>
                          </a:solidFill>
                          <a:effectLst/>
                          <a:latin typeface="+mn-lt"/>
                          <a:ea typeface="+mn-ea"/>
                          <a:cs typeface="+mn-cs"/>
                        </a:rPr>
                        <a:t>Rules: </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not to shove to get the ball</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No slide hard tackles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If the ball is kicked by the Storm Trooper but does not go out of the space, they are still in the game</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Remind children to keep the ball under control and close to their feet</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Award points for good control and skills</a:t>
                      </a:r>
                    </a:p>
                    <a:p>
                      <a:pPr algn="l"/>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a:r>
                        <a:rPr lang="en-GB" sz="1200" b="1" i="0" u="sng" kern="1200" baseline="0" dirty="0">
                          <a:solidFill>
                            <a:schemeClr val="tx1"/>
                          </a:solidFill>
                          <a:effectLst/>
                          <a:latin typeface="+mn-lt"/>
                          <a:ea typeface="+mn-ea"/>
                          <a:cs typeface="+mn-cs"/>
                        </a:rPr>
                        <a:t>Phrase Perfect Script</a:t>
                      </a:r>
                    </a:p>
                    <a:p>
                      <a:pPr marL="0" indent="0" algn="l">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algn="l"/>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Choose a child to be the Storm Trooper</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If a child’s ball goes outside of the space, they become a Storm Trooper</a:t>
                      </a:r>
                    </a:p>
                    <a:p>
                      <a:pPr marL="171450" indent="-171450" algn="l">
                        <a:buFont typeface="Arial" panose="020B0604020202020204" pitchFamily="34" charset="0"/>
                        <a:buChar char="•"/>
                      </a:pPr>
                      <a:endParaRPr lang="en-GB" sz="1200" b="0" i="0" u="none" kern="1200" baseline="0" dirty="0">
                        <a:solidFill>
                          <a:schemeClr val="tx1"/>
                        </a:solidFill>
                        <a:effectLst/>
                        <a:latin typeface="+mn-lt"/>
                        <a:ea typeface="+mn-ea"/>
                        <a:cs typeface="+mn-cs"/>
                      </a:endParaRPr>
                    </a:p>
                    <a:p>
                      <a:pPr marL="171450" indent="-171450" algn="l">
                        <a:buFont typeface="Arial" panose="020B0604020202020204" pitchFamily="34" charset="0"/>
                        <a:buChar char="•"/>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GB" sz="1200" b="1" i="0" u="sng" kern="1200" baseline="0" dirty="0">
                          <a:solidFill>
                            <a:schemeClr val="tx1"/>
                          </a:solidFill>
                          <a:effectLst/>
                          <a:latin typeface="+mn-lt"/>
                          <a:ea typeface="+mn-ea"/>
                          <a:cs typeface="+mn-cs"/>
                        </a:rPr>
                        <a:t>Differentiation</a:t>
                      </a:r>
                    </a:p>
                    <a:p>
                      <a:pPr marL="171450" indent="-171450">
                        <a:buFont typeface="Arial" panose="020B0604020202020204" pitchFamily="34" charset="0"/>
                        <a:buChar char="•"/>
                      </a:pPr>
                      <a:r>
                        <a:rPr lang="en-GB" sz="1100" b="0" i="0" u="none" kern="1200" baseline="0" dirty="0">
                          <a:solidFill>
                            <a:schemeClr val="tx1"/>
                          </a:solidFill>
                          <a:effectLst/>
                          <a:latin typeface="+mn-lt"/>
                          <a:ea typeface="+mn-ea"/>
                          <a:cs typeface="+mn-cs"/>
                        </a:rPr>
                        <a:t>No tackle rule- if a child puts their foot on the ball they cannot be tackled</a:t>
                      </a:r>
                    </a:p>
                    <a:p>
                      <a:pPr marL="171450" indent="-171450">
                        <a:buFont typeface="Arial" panose="020B0604020202020204" pitchFamily="34" charset="0"/>
                        <a:buChar char="•"/>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227060904"/>
              </p:ext>
            </p:extLst>
          </p:nvPr>
        </p:nvGraphicFramePr>
        <p:xfrm>
          <a:off x="193554" y="574824"/>
          <a:ext cx="6331790" cy="95325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74282">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522846">
                <a:tc>
                  <a:txBody>
                    <a:bodyPr/>
                    <a:lstStyle/>
                    <a:p>
                      <a:pPr marL="228600" marR="0" lvl="0" indent="-228600" algn="l" defTabSz="1079996" rtl="0" eaLnBrk="1" fontAlgn="auto" latinLnBrk="0" hangingPunct="1">
                        <a:lnSpc>
                          <a:spcPct val="100000"/>
                        </a:lnSpc>
                        <a:spcBef>
                          <a:spcPts val="0"/>
                        </a:spcBef>
                        <a:spcAft>
                          <a:spcPts val="0"/>
                        </a:spcAft>
                        <a:buClrTx/>
                        <a:buSzTx/>
                        <a:buFont typeface="+mj-lt"/>
                        <a:buAutoNum type="arabicPeriod"/>
                        <a:tabLst/>
                        <a:defRPr/>
                      </a:pPr>
                      <a:r>
                        <a:rPr lang="en-GB" sz="900" b="0" baseline="0" dirty="0"/>
                        <a:t>Keep Control of the ball</a:t>
                      </a:r>
                    </a:p>
                    <a:p>
                      <a:pPr marL="228600" marR="0" lvl="0" indent="-228600" algn="l" defTabSz="1079996" rtl="0" eaLnBrk="1" fontAlgn="auto" latinLnBrk="0" hangingPunct="1">
                        <a:lnSpc>
                          <a:spcPct val="100000"/>
                        </a:lnSpc>
                        <a:spcBef>
                          <a:spcPts val="0"/>
                        </a:spcBef>
                        <a:spcAft>
                          <a:spcPts val="0"/>
                        </a:spcAft>
                        <a:buClrTx/>
                        <a:buSzTx/>
                        <a:buFont typeface="+mj-lt"/>
                        <a:buAutoNum type="arabicPeriod"/>
                        <a:tabLst/>
                        <a:defRPr/>
                      </a:pPr>
                      <a:r>
                        <a:rPr lang="en-GB" sz="900" b="0" baseline="0" dirty="0"/>
                        <a:t>Move into a space</a:t>
                      </a:r>
                    </a:p>
                    <a:p>
                      <a:pPr marL="228600" marR="0" lvl="0" indent="-228600" algn="l" defTabSz="1079996" rtl="0" eaLnBrk="1" fontAlgn="auto" latinLnBrk="0" hangingPunct="1">
                        <a:lnSpc>
                          <a:spcPct val="100000"/>
                        </a:lnSpc>
                        <a:spcBef>
                          <a:spcPts val="0"/>
                        </a:spcBef>
                        <a:spcAft>
                          <a:spcPts val="0"/>
                        </a:spcAft>
                        <a:buClrTx/>
                        <a:buSzTx/>
                        <a:buFont typeface="+mj-lt"/>
                        <a:buAutoNum type="arabicPeriod"/>
                        <a:tabLst/>
                        <a:defRPr/>
                      </a:pPr>
                      <a:r>
                        <a:rPr lang="en-GB" sz="900" b="0" baseline="0" dirty="0"/>
                        <a:t>Defend your ball!</a:t>
                      </a:r>
                    </a:p>
                  </a:txBody>
                  <a:tcPr marL="68580" marR="68580" marT="34290" marB="34290"/>
                </a:tc>
                <a:tc>
                  <a:txBody>
                    <a:bodyPr/>
                    <a:lstStyle/>
                    <a:p>
                      <a:pPr marL="228600" indent="-228600">
                        <a:buFont typeface="+mj-lt"/>
                        <a:buAutoNum type="arabicPeriod"/>
                      </a:pPr>
                      <a:r>
                        <a:rPr lang="en-GB" sz="900" b="0" baseline="0" dirty="0"/>
                        <a:t>Keep the ball from going outside the space</a:t>
                      </a:r>
                    </a:p>
                    <a:p>
                      <a:pPr marL="228600" indent="-228600">
                        <a:buFont typeface="+mj-lt"/>
                        <a:buAutoNum type="arabicPeriod"/>
                      </a:pPr>
                      <a:r>
                        <a:rPr lang="en-GB" sz="900" b="0" baseline="0" dirty="0"/>
                        <a:t>Not getting tackled by the Storm Trooper</a:t>
                      </a:r>
                    </a:p>
                    <a:p>
                      <a:pPr marL="228600" indent="-228600">
                        <a:buFont typeface="+mj-lt"/>
                        <a:buAutoNum type="arabicPeriod"/>
                      </a:pPr>
                      <a:r>
                        <a:rPr lang="en-GB" sz="900" b="0" baseline="0" dirty="0"/>
                        <a:t>Being the last one left in the game- the winner!</a:t>
                      </a:r>
                    </a:p>
                  </a:txBody>
                  <a:tcPr marL="68580" marR="68580" marT="34290" marB="34290"/>
                </a:tc>
                <a:extLst>
                  <a:ext uri="{0D108BD9-81ED-4DB2-BD59-A6C34878D82A}">
                    <a16:rowId xmlns:a16="http://schemas.microsoft.com/office/drawing/2014/main" val="1668819557"/>
                  </a:ext>
                </a:extLst>
              </a:tr>
              <a:tr h="224664">
                <a:tc gridSpan="2">
                  <a:txBody>
                    <a:bodyPr/>
                    <a:lstStyle/>
                    <a:p>
                      <a:pPr marL="0" indent="0">
                        <a:buFont typeface="+mj-lt"/>
                        <a:buNone/>
                      </a:pPr>
                      <a:r>
                        <a:rPr lang="en-GB" sz="900" b="1" baseline="0" dirty="0"/>
                        <a:t>Equipment: Footballs, cones, goals where possible</a:t>
                      </a:r>
                      <a:endParaRPr lang="en-GB" sz="900" b="0" baseline="0" dirty="0"/>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7652" y="130903"/>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 Beat the Storm Troopers Football Fun</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823292256"/>
              </p:ext>
            </p:extLst>
          </p:nvPr>
        </p:nvGraphicFramePr>
        <p:xfrm>
          <a:off x="193554" y="1612435"/>
          <a:ext cx="6350946" cy="5227320"/>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Gladiator Football (Storm Trooper Football)</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 15mins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pPr marL="0" marR="0" lvl="0" indent="0" algn="l" defTabSz="1079996" rtl="0" eaLnBrk="1" fontAlgn="auto" latinLnBrk="0" hangingPunct="1">
                        <a:lnSpc>
                          <a:spcPct val="100000"/>
                        </a:lnSpc>
                        <a:spcBef>
                          <a:spcPts val="0"/>
                        </a:spcBef>
                        <a:spcAft>
                          <a:spcPts val="0"/>
                        </a:spcAft>
                        <a:buClrTx/>
                        <a:buSzTx/>
                        <a:buFontTx/>
                        <a:buNone/>
                        <a:tabLst/>
                        <a:defRPr/>
                      </a:pP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 </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Cone off a rectangular area</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Have footballs behind the long sides of the space</a:t>
                      </a:r>
                    </a:p>
                    <a:p>
                      <a:pPr lvl="0"/>
                      <a:endPar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1-2 Storm Troopers (children or coaches) on outside of cones with a ball</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Children start at one end of the space and have to travel to the other side without getting hit by the balls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If Children are hit </a:t>
                      </a:r>
                      <a:r>
                        <a:rPr lang="en-GB" sz="1100" b="1" kern="1200" dirty="0">
                          <a:solidFill>
                            <a:schemeClr val="tx1"/>
                          </a:solidFill>
                          <a:effectLst/>
                          <a:latin typeface="+mn-lt"/>
                          <a:ea typeface="+mn-ea"/>
                          <a:cs typeface="+mn-cs"/>
                        </a:rPr>
                        <a:t>below the knee</a:t>
                      </a:r>
                      <a:r>
                        <a:rPr lang="en-GB" sz="1100" kern="1200" dirty="0">
                          <a:solidFill>
                            <a:schemeClr val="tx1"/>
                          </a:solidFill>
                          <a:effectLst/>
                          <a:latin typeface="+mn-lt"/>
                          <a:ea typeface="+mn-ea"/>
                          <a:cs typeface="+mn-cs"/>
                        </a:rPr>
                        <a:t> with a ball, they become a Storm Trooper and get a ball from the side and stand behind a cone for the next round.</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 Storm Troopers can only kick the balls  from behind the cones (either side) and can only go past the cones to retrieve a ball if it stops inside the cones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marL="0" indent="0" algn="ctr">
                        <a:buFont typeface="Arial" panose="020B0604020202020204" pitchFamily="34" charset="0"/>
                        <a:buNone/>
                      </a:pPr>
                      <a:r>
                        <a:rPr lang="en-GB" sz="1200" b="1" i="0" u="sng" kern="1200" baseline="0" dirty="0">
                          <a:solidFill>
                            <a:schemeClr val="tx1"/>
                          </a:solidFill>
                          <a:effectLst/>
                          <a:latin typeface="+mn-lt"/>
                          <a:ea typeface="+mn-ea"/>
                          <a:cs typeface="+mn-cs"/>
                        </a:rPr>
                        <a:t>Coaching/Teacher Tips/Questioning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There may not be enough balls for everyone to have one once they become a Storm Trooper, Encourage sharing and turn taking.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Lots of noise and theatre.</a:t>
                      </a:r>
                    </a:p>
                    <a:p>
                      <a:pPr marL="171450" indent="-171450" algn="l">
                        <a:buFont typeface="Arial" panose="020B0604020202020204" pitchFamily="34" charset="0"/>
                        <a:buChar char="•"/>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a:r>
                        <a:rPr lang="en-GB" sz="1200" b="1" i="0" u="sng" kern="1200" baseline="0" dirty="0">
                          <a:solidFill>
                            <a:schemeClr val="tx1"/>
                          </a:solidFill>
                          <a:effectLst/>
                          <a:latin typeface="+mn-lt"/>
                          <a:ea typeface="+mn-ea"/>
                          <a:cs typeface="+mn-cs"/>
                        </a:rPr>
                        <a:t>Phrase Perfect Script</a:t>
                      </a:r>
                    </a:p>
                    <a:p>
                      <a:pPr marL="0" indent="0" algn="l">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algn="l"/>
                      <a:r>
                        <a:rPr lang="en-GB" sz="1200" b="1" i="0" u="sng" kern="1200" baseline="0" dirty="0">
                          <a:solidFill>
                            <a:schemeClr val="tx1"/>
                          </a:solidFill>
                          <a:effectLst/>
                          <a:latin typeface="+mn-lt"/>
                          <a:ea typeface="+mn-ea"/>
                          <a:cs typeface="+mn-cs"/>
                        </a:rPr>
                        <a:t>Progressions: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You can also play this game where the contestants also have footballs and have to dribble from one side to the other. If their legs or their ball gets hit by a Gladiators football, they are out.</a:t>
                      </a:r>
                      <a:endParaRPr lang="en-GB" sz="1200" b="0" i="0" u="none" kern="1200" baseline="0" dirty="0">
                        <a:solidFill>
                          <a:schemeClr val="tx1"/>
                        </a:solidFill>
                        <a:effectLst/>
                        <a:latin typeface="+mn-lt"/>
                        <a:ea typeface="+mn-ea"/>
                        <a:cs typeface="+mn-cs"/>
                      </a:endParaRPr>
                    </a:p>
                    <a:p>
                      <a:pPr marL="171450" indent="-171450" algn="l">
                        <a:buFont typeface="Arial" panose="020B0604020202020204" pitchFamily="34" charset="0"/>
                        <a:buChar char="•"/>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GB" sz="1200" b="1" i="0" u="sng" kern="1200" baseline="0" dirty="0">
                          <a:solidFill>
                            <a:schemeClr val="tx1"/>
                          </a:solidFill>
                          <a:effectLst/>
                          <a:latin typeface="+mn-lt"/>
                          <a:ea typeface="+mn-ea"/>
                          <a:cs typeface="+mn-cs"/>
                        </a:rPr>
                        <a:t>Differentiation</a:t>
                      </a:r>
                    </a:p>
                    <a:p>
                      <a:pPr marL="0" indent="0">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065433169"/>
              </p:ext>
            </p:extLst>
          </p:nvPr>
        </p:nvGraphicFramePr>
        <p:xfrm>
          <a:off x="193554" y="574824"/>
          <a:ext cx="6331790" cy="95325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74282">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522846">
                <a:tc>
                  <a:txBody>
                    <a:bodyPr/>
                    <a:lstStyle/>
                    <a:p>
                      <a:pPr marL="228600" marR="0" lvl="0" indent="-228600" algn="l" defTabSz="1079996" rtl="0" eaLnBrk="1" fontAlgn="auto" latinLnBrk="0" hangingPunct="1">
                        <a:lnSpc>
                          <a:spcPct val="100000"/>
                        </a:lnSpc>
                        <a:spcBef>
                          <a:spcPts val="0"/>
                        </a:spcBef>
                        <a:spcAft>
                          <a:spcPts val="0"/>
                        </a:spcAft>
                        <a:buClrTx/>
                        <a:buSzTx/>
                        <a:buFont typeface="+mj-lt"/>
                        <a:buAutoNum type="arabicPeriod"/>
                        <a:tabLst/>
                        <a:defRPr/>
                      </a:pPr>
                      <a:r>
                        <a:rPr lang="en-GB" sz="900" b="0" baseline="0" dirty="0"/>
                        <a:t>Storm Troopers to kick the ball to hit below the knee</a:t>
                      </a:r>
                    </a:p>
                    <a:p>
                      <a:pPr marL="228600" marR="0" lvl="0" indent="-228600" algn="l" defTabSz="1079996" rtl="0" eaLnBrk="1" fontAlgn="auto" latinLnBrk="0" hangingPunct="1">
                        <a:lnSpc>
                          <a:spcPct val="100000"/>
                        </a:lnSpc>
                        <a:spcBef>
                          <a:spcPts val="0"/>
                        </a:spcBef>
                        <a:spcAft>
                          <a:spcPts val="0"/>
                        </a:spcAft>
                        <a:buClrTx/>
                        <a:buSzTx/>
                        <a:buFont typeface="+mj-lt"/>
                        <a:buAutoNum type="arabicPeriod"/>
                        <a:tabLst/>
                        <a:defRPr/>
                      </a:pPr>
                      <a:r>
                        <a:rPr lang="en-GB" sz="900" b="0" baseline="0" dirty="0"/>
                        <a:t>Children to run from one side to the other!</a:t>
                      </a:r>
                    </a:p>
                  </a:txBody>
                  <a:tcPr marL="68580" marR="68580" marT="34290" marB="34290"/>
                </a:tc>
                <a:tc>
                  <a:txBody>
                    <a:bodyPr/>
                    <a:lstStyle/>
                    <a:p>
                      <a:pPr marL="228600" indent="-228600">
                        <a:buFont typeface="+mj-lt"/>
                        <a:buAutoNum type="arabicPeriod"/>
                      </a:pPr>
                      <a:r>
                        <a:rPr lang="en-GB" sz="900" b="0" baseline="0" dirty="0"/>
                        <a:t>Storm Troopers to get children out </a:t>
                      </a:r>
                    </a:p>
                    <a:p>
                      <a:pPr marL="228600" indent="-228600">
                        <a:buFont typeface="+mj-lt"/>
                        <a:buAutoNum type="arabicPeriod"/>
                      </a:pPr>
                      <a:r>
                        <a:rPr lang="en-GB" sz="900" b="0" baseline="0" dirty="0"/>
                        <a:t>Children to go the whole game without getting hit by the ball</a:t>
                      </a:r>
                    </a:p>
                  </a:txBody>
                  <a:tcPr marL="68580" marR="68580" marT="34290" marB="34290"/>
                </a:tc>
                <a:extLst>
                  <a:ext uri="{0D108BD9-81ED-4DB2-BD59-A6C34878D82A}">
                    <a16:rowId xmlns:a16="http://schemas.microsoft.com/office/drawing/2014/main" val="1668819557"/>
                  </a:ext>
                </a:extLst>
              </a:tr>
              <a:tr h="224664">
                <a:tc gridSpan="2">
                  <a:txBody>
                    <a:bodyPr/>
                    <a:lstStyle/>
                    <a:p>
                      <a:pPr marL="0" indent="0">
                        <a:buFont typeface="+mj-lt"/>
                        <a:buNone/>
                      </a:pPr>
                      <a:r>
                        <a:rPr lang="en-GB" sz="900" b="1" baseline="0" dirty="0"/>
                        <a:t>Equipment: Footballs, cones, </a:t>
                      </a:r>
                      <a:endParaRPr lang="en-GB" sz="900" b="0" baseline="0" dirty="0"/>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1381423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7652" y="130903"/>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 Beat the Storm Troopers Football Fun</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497111405"/>
              </p:ext>
            </p:extLst>
          </p:nvPr>
        </p:nvGraphicFramePr>
        <p:xfrm>
          <a:off x="193554" y="1612435"/>
          <a:ext cx="6350946" cy="3395531"/>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Penalty Shoot Outs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 15mins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pPr marL="0" marR="0" lvl="0" indent="0" algn="l" defTabSz="1079996" rtl="0" eaLnBrk="1" fontAlgn="auto" latinLnBrk="0" hangingPunct="1">
                        <a:lnSpc>
                          <a:spcPct val="100000"/>
                        </a:lnSpc>
                        <a:spcBef>
                          <a:spcPts val="0"/>
                        </a:spcBef>
                        <a:spcAft>
                          <a:spcPts val="0"/>
                        </a:spcAft>
                        <a:buClrTx/>
                        <a:buSzTx/>
                        <a:buFontTx/>
                        <a:buNone/>
                        <a:tabLst/>
                        <a:defRPr/>
                      </a:pP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 </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Create goals with cones if goals are not available</a:t>
                      </a: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Set a area for children to stand behind</a:t>
                      </a:r>
                    </a:p>
                    <a:p>
                      <a:pPr lvl="0"/>
                      <a:endPar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71450" lvl="0" indent="-171450">
                        <a:buFont typeface="Arial" panose="020B0604020202020204" pitchFamily="34" charset="0"/>
                        <a:buChar char="•"/>
                      </a:pPr>
                      <a:r>
                        <a:rPr lang="en-GB" sz="11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Storm Trooper (Coach) is in Goal and the children take it in turns to try and beat the Storm Trooper by scoring a goal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marL="0" indent="0" algn="ctr">
                        <a:buFont typeface="Arial" panose="020B0604020202020204" pitchFamily="34" charset="0"/>
                        <a:buNone/>
                      </a:pPr>
                      <a:r>
                        <a:rPr lang="en-GB" sz="1200" b="1" i="0" u="sng" kern="1200" baseline="0" dirty="0">
                          <a:solidFill>
                            <a:schemeClr val="tx1"/>
                          </a:solidFill>
                          <a:effectLst/>
                          <a:latin typeface="+mn-lt"/>
                          <a:ea typeface="+mn-ea"/>
                          <a:cs typeface="+mn-cs"/>
                        </a:rPr>
                        <a:t>Coaching/Teacher Tips/Questioning</a:t>
                      </a: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Show children the correct technique for shooting- </a:t>
                      </a:r>
                      <a:r>
                        <a:rPr lang="en-GB" sz="1200" b="0" i="0" u="none" kern="1200" baseline="0">
                          <a:solidFill>
                            <a:schemeClr val="tx1"/>
                          </a:solidFill>
                          <a:effectLst/>
                          <a:latin typeface="+mn-lt"/>
                          <a:ea typeface="+mn-ea"/>
                          <a:cs typeface="+mn-cs"/>
                        </a:rPr>
                        <a:t>using their laces</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a:r>
                        <a:rPr lang="en-GB" sz="1200" b="1" i="0" u="sng" kern="1200" baseline="0" dirty="0">
                          <a:solidFill>
                            <a:schemeClr val="tx1"/>
                          </a:solidFill>
                          <a:effectLst/>
                          <a:latin typeface="+mn-lt"/>
                          <a:ea typeface="+mn-ea"/>
                          <a:cs typeface="+mn-cs"/>
                        </a:rPr>
                        <a:t>Phrase Perfect Script</a:t>
                      </a:r>
                    </a:p>
                    <a:p>
                      <a:pPr marL="0" indent="0" algn="l">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algn="l"/>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Set the cone further back for children to shoot from</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Ask children to try and score with their weaker foot</a:t>
                      </a:r>
                    </a:p>
                    <a:p>
                      <a:pPr marL="171450" indent="-171450" algn="l">
                        <a:buFont typeface="Arial" panose="020B0604020202020204" pitchFamily="34" charset="0"/>
                        <a:buChar char="•"/>
                      </a:pPr>
                      <a:r>
                        <a:rPr lang="en-GB" sz="1200" b="0" i="0" u="none" kern="1200" baseline="0" dirty="0">
                          <a:solidFill>
                            <a:schemeClr val="tx1"/>
                          </a:solidFill>
                          <a:effectLst/>
                          <a:latin typeface="+mn-lt"/>
                          <a:ea typeface="+mn-ea"/>
                          <a:cs typeface="+mn-cs"/>
                        </a:rPr>
                        <a:t>Ask children to score in a specific part of the goal i.e. the top right corner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GB" sz="1200" b="1" i="0" u="sng" kern="1200" baseline="0" dirty="0">
                          <a:solidFill>
                            <a:schemeClr val="tx1"/>
                          </a:solidFill>
                          <a:effectLst/>
                          <a:latin typeface="+mn-lt"/>
                          <a:ea typeface="+mn-ea"/>
                          <a:cs typeface="+mn-cs"/>
                        </a:rPr>
                        <a:t>Differentiation</a:t>
                      </a:r>
                    </a:p>
                    <a:p>
                      <a:pPr marL="0" indent="0">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35624075"/>
              </p:ext>
            </p:extLst>
          </p:nvPr>
        </p:nvGraphicFramePr>
        <p:xfrm>
          <a:off x="193554" y="574824"/>
          <a:ext cx="6331790" cy="95325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74282">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522846">
                <a:tc>
                  <a:txBody>
                    <a:bodyPr/>
                    <a:lstStyle/>
                    <a:p>
                      <a:pPr marL="228600" marR="0" lvl="0" indent="-228600" algn="l" defTabSz="1079996" rtl="0" eaLnBrk="1" fontAlgn="auto" latinLnBrk="0" hangingPunct="1">
                        <a:lnSpc>
                          <a:spcPct val="100000"/>
                        </a:lnSpc>
                        <a:spcBef>
                          <a:spcPts val="0"/>
                        </a:spcBef>
                        <a:spcAft>
                          <a:spcPts val="0"/>
                        </a:spcAft>
                        <a:buClrTx/>
                        <a:buSzTx/>
                        <a:buFont typeface="+mj-lt"/>
                        <a:buAutoNum type="arabicPeriod"/>
                        <a:tabLst/>
                        <a:defRPr/>
                      </a:pPr>
                      <a:r>
                        <a:rPr lang="en-GB" sz="900" b="0" baseline="0" dirty="0"/>
                        <a:t>Kick the ball at the target</a:t>
                      </a:r>
                    </a:p>
                  </a:txBody>
                  <a:tcPr marL="68580" marR="68580" marT="34290" marB="34290"/>
                </a:tc>
                <a:tc>
                  <a:txBody>
                    <a:bodyPr/>
                    <a:lstStyle/>
                    <a:p>
                      <a:pPr marL="228600" indent="-228600">
                        <a:buFont typeface="+mj-lt"/>
                        <a:buAutoNum type="arabicPeriod"/>
                      </a:pPr>
                      <a:r>
                        <a:rPr lang="en-GB" sz="900" b="0" baseline="0" dirty="0"/>
                        <a:t>Score Goals</a:t>
                      </a:r>
                    </a:p>
                  </a:txBody>
                  <a:tcPr marL="68580" marR="68580" marT="34290" marB="34290"/>
                </a:tc>
                <a:extLst>
                  <a:ext uri="{0D108BD9-81ED-4DB2-BD59-A6C34878D82A}">
                    <a16:rowId xmlns:a16="http://schemas.microsoft.com/office/drawing/2014/main" val="1668819557"/>
                  </a:ext>
                </a:extLst>
              </a:tr>
              <a:tr h="224664">
                <a:tc gridSpan="2">
                  <a:txBody>
                    <a:bodyPr/>
                    <a:lstStyle/>
                    <a:p>
                      <a:pPr marL="0" indent="0">
                        <a:buFont typeface="+mj-lt"/>
                        <a:buNone/>
                      </a:pPr>
                      <a:r>
                        <a:rPr lang="en-GB" sz="900" b="1" baseline="0" dirty="0"/>
                        <a:t>Equipment: Footballs, cones, goals</a:t>
                      </a:r>
                      <a:endParaRPr lang="en-GB" sz="900" b="0" baseline="0" dirty="0"/>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4254780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54906</TotalTime>
  <Words>722</Words>
  <Application>Microsoft Office PowerPoint</Application>
  <PresentationFormat>A4 Paper (210x297 mm)</PresentationFormat>
  <Paragraphs>92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790</cp:revision>
  <cp:lastPrinted>2019-03-03T09:41:19Z</cp:lastPrinted>
  <dcterms:created xsi:type="dcterms:W3CDTF">2014-03-03T15:39:30Z</dcterms:created>
  <dcterms:modified xsi:type="dcterms:W3CDTF">2021-02-12T01:22:09Z</dcterms:modified>
</cp:coreProperties>
</file>