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90" d="100"/>
          <a:sy n="90" d="100"/>
        </p:scale>
        <p:origin x="1854"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pPr/>
              <a:t>8/9/2021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pPr/>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09/08/2021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pPr/>
              <a:t>09/08/2021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pPr/>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Ringmaster’s</a:t>
            </a:r>
            <a:r>
              <a:rPr lang="en-GB" sz="2000" b="1" dirty="0" smtClean="0"/>
              <a:t> </a:t>
            </a:r>
            <a:r>
              <a:rPr lang="en-GB" sz="2000" b="1" dirty="0" smtClean="0"/>
              <a:t>Bootcamp</a:t>
            </a:r>
            <a:endParaRPr lang="en-GB" sz="2000" b="1" dirty="0"/>
          </a:p>
        </p:txBody>
      </p:sp>
      <p:graphicFrame>
        <p:nvGraphicFramePr>
          <p:cNvPr id="13" name="Table 12"/>
          <p:cNvGraphicFramePr>
            <a:graphicFrameLocks noGrp="1"/>
          </p:cNvGraphicFramePr>
          <p:nvPr>
            <p:extLst>
              <p:ext uri="{D42A27DB-BD31-4B8C-83A1-F6EECF244321}">
                <p14:modId xmlns:p14="http://schemas.microsoft.com/office/powerpoint/2010/main" val="4177638551"/>
              </p:ext>
            </p:extLst>
          </p:nvPr>
        </p:nvGraphicFramePr>
        <p:xfrm>
          <a:off x="193554" y="1053536"/>
          <a:ext cx="6350946" cy="7228967"/>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xmlns="" val="20000"/>
                    </a:ext>
                  </a:extLst>
                </a:gridCol>
                <a:gridCol w="144016">
                  <a:extLst>
                    <a:ext uri="{9D8B030D-6E8A-4147-A177-3AD203B41FA5}">
                      <a16:colId xmlns:a16="http://schemas.microsoft.com/office/drawing/2014/main" xmlns="" val="2818243110"/>
                    </a:ext>
                  </a:extLst>
                </a:gridCol>
                <a:gridCol w="798248">
                  <a:extLst>
                    <a:ext uri="{9D8B030D-6E8A-4147-A177-3AD203B41FA5}">
                      <a16:colId xmlns:a16="http://schemas.microsoft.com/office/drawing/2014/main" xmlns="" val="2055900536"/>
                    </a:ext>
                  </a:extLst>
                </a:gridCol>
                <a:gridCol w="2461268">
                  <a:extLst>
                    <a:ext uri="{9D8B030D-6E8A-4147-A177-3AD203B41FA5}">
                      <a16:colId xmlns:a16="http://schemas.microsoft.com/office/drawing/2014/main" xmlns="" val="4242482457"/>
                    </a:ext>
                  </a:extLst>
                </a:gridCol>
              </a:tblGrid>
              <a:tr h="424641">
                <a:tc gridSpan="2">
                  <a:txBody>
                    <a:bodyPr/>
                    <a:lstStyle/>
                    <a:p>
                      <a:pPr algn="ctr"/>
                      <a:r>
                        <a:rPr lang="en-GB" sz="1200" dirty="0" smtClean="0"/>
                        <a:t>Rise</a:t>
                      </a:r>
                      <a:r>
                        <a:rPr lang="en-GB" sz="1200" baseline="0" dirty="0" smtClean="0"/>
                        <a:t> and Energise</a:t>
                      </a:r>
                      <a:r>
                        <a:rPr lang="en-GB" sz="1200" dirty="0" smtClean="0"/>
                        <a:t>: </a:t>
                      </a:r>
                      <a:r>
                        <a:rPr lang="en-GB" sz="1200" baseline="0" dirty="0" smtClean="0"/>
                        <a:t>Bootcamp/fitness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1</a:t>
                      </a:r>
                      <a:r>
                        <a:rPr lang="en-GB" sz="1200" dirty="0" smtClean="0"/>
                        <a:t>5 </a:t>
                      </a:r>
                      <a:r>
                        <a:rPr lang="en-GB" sz="1200" dirty="0"/>
                        <a:t>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329220">
                <a:tc gridSpan="4">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a:t>
                      </a:r>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Play</a:t>
                      </a:r>
                    </a:p>
                    <a:p>
                      <a:pPr lvl="0"/>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Ringmaster’s </a:t>
                      </a:r>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colour exercises </a:t>
                      </a:r>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128270" indent="-128270">
                        <a:buFont typeface="Arial" panose="020B0604020202020204" pitchFamily="34" charset="0"/>
                        <a:buChar char="•"/>
                      </a:pPr>
                      <a:r>
                        <a:rPr lang="en-GB" sz="1100" dirty="0" smtClean="0"/>
                        <a:t>Split the children into </a:t>
                      </a:r>
                      <a:r>
                        <a:rPr lang="en-GB" sz="1100" dirty="0" smtClean="0"/>
                        <a:t>2 o</a:t>
                      </a:r>
                      <a:r>
                        <a:rPr lang="en-GB" sz="1100" baseline="0" dirty="0" smtClean="0"/>
                        <a:t> more teams depending on numbers.  </a:t>
                      </a:r>
                    </a:p>
                    <a:p>
                      <a:pPr marL="128270" indent="-128270">
                        <a:buFont typeface="Arial" panose="020B0604020202020204" pitchFamily="34" charset="0"/>
                        <a:buChar char="•"/>
                      </a:pPr>
                      <a:r>
                        <a:rPr lang="en-GB" sz="1100" baseline="0" dirty="0" smtClean="0"/>
                        <a:t>Sit each team behind a start traffic cone. To make it easier have different coloured cones on top. </a:t>
                      </a:r>
                      <a:endParaRPr lang="en-GB" sz="1100" baseline="0" dirty="0" smtClean="0"/>
                    </a:p>
                    <a:p>
                      <a:pPr marL="128270" indent="-128270">
                        <a:buFont typeface="Arial" panose="020B0604020202020204" pitchFamily="34" charset="0"/>
                        <a:buChar char="•"/>
                      </a:pPr>
                      <a:r>
                        <a:rPr lang="en-GB" sz="1100" baseline="0" dirty="0" smtClean="0"/>
                        <a:t>Place 4 different coloured cones in a line in front of the team. for each colour children perform a different exercise. </a:t>
                      </a:r>
                    </a:p>
                    <a:p>
                      <a:pPr marL="128270" indent="-128270">
                        <a:buFont typeface="Arial" panose="020B0604020202020204" pitchFamily="34" charset="0"/>
                        <a:buChar char="•"/>
                      </a:pPr>
                      <a:r>
                        <a:rPr lang="en-GB" sz="1100" baseline="0" dirty="0" smtClean="0"/>
                        <a:t>Red = 10 star </a:t>
                      </a:r>
                      <a:r>
                        <a:rPr lang="en-GB" sz="1100" baseline="0" dirty="0" smtClean="0"/>
                        <a:t>jumps like the clowns , </a:t>
                      </a:r>
                      <a:r>
                        <a:rPr lang="en-GB" sz="1100" baseline="0" dirty="0" smtClean="0"/>
                        <a:t>Yellow = 10 High </a:t>
                      </a:r>
                      <a:r>
                        <a:rPr lang="en-GB" sz="1100" baseline="0" dirty="0" smtClean="0"/>
                        <a:t>knees like the acrobats, </a:t>
                      </a:r>
                      <a:r>
                        <a:rPr lang="en-GB" sz="1100" baseline="0" dirty="0" smtClean="0"/>
                        <a:t>Green = 5 </a:t>
                      </a:r>
                      <a:r>
                        <a:rPr lang="en-GB" sz="1100" baseline="0" dirty="0" smtClean="0"/>
                        <a:t>kicks like the horses, </a:t>
                      </a:r>
                      <a:r>
                        <a:rPr lang="en-GB" sz="1100" baseline="0" dirty="0" smtClean="0"/>
                        <a:t>Blue = 5 arm </a:t>
                      </a:r>
                      <a:r>
                        <a:rPr lang="en-GB" sz="1100" baseline="0" dirty="0" smtClean="0"/>
                        <a:t>circles like a magician </a:t>
                      </a:r>
                      <a:endParaRPr lang="en-GB" sz="1100" baseline="0" dirty="0" smtClean="0"/>
                    </a:p>
                    <a:p>
                      <a:pPr marL="171450" indent="-171450">
                        <a:buFont typeface="Arial" panose="020B0604020202020204" pitchFamily="34" charset="0"/>
                        <a:buChar char="•"/>
                      </a:pPr>
                      <a:r>
                        <a:rPr lang="en-GB" sz="1100" baseline="0" dirty="0" smtClean="0"/>
                        <a:t>Once they have reached the end they run back and tag the next person.  </a:t>
                      </a:r>
                    </a:p>
                    <a:p>
                      <a:pPr marL="128270" indent="-128270">
                        <a:buFont typeface="Arial" pitchFamily="34" charset="0"/>
                        <a:buChar char="•"/>
                      </a:pPr>
                      <a:r>
                        <a:rPr lang="en-GB" sz="1100" baseline="0" dirty="0" smtClean="0"/>
                        <a:t>If children can’t remember all the actions write them on a piece of paper and stick to the cone or use the same exercise at each cone for different rounds. </a:t>
                      </a:r>
                      <a:endParaRPr lang="en-GB" sz="1100" baseline="0" dirty="0" smtClean="0"/>
                    </a:p>
                    <a:p>
                      <a:pPr marL="0" indent="0">
                        <a:buFont typeface="Arial" pitchFamily="34" charset="0"/>
                        <a:buNone/>
                      </a:pPr>
                      <a:r>
                        <a:rPr lang="en-GB" sz="1100" b="1" u="none" baseline="0" dirty="0" smtClean="0">
                          <a:solidFill>
                            <a:schemeClr val="accent1"/>
                          </a:solidFill>
                        </a:rPr>
                        <a:t>Ringmasters show warm up</a:t>
                      </a:r>
                      <a:endParaRPr lang="en-GB" sz="1100" b="1" u="none" baseline="0" dirty="0" smtClean="0">
                        <a:solidFill>
                          <a:schemeClr val="accent1"/>
                        </a:solidFill>
                      </a:endParaRPr>
                    </a:p>
                    <a:p>
                      <a:pPr marL="128270" indent="-128270">
                        <a:buFont typeface="Arial" pitchFamily="34" charset="0"/>
                        <a:buChar char="•"/>
                      </a:pPr>
                      <a:r>
                        <a:rPr lang="en-GB" sz="1100" b="0" u="none" baseline="0" dirty="0" smtClean="0"/>
                        <a:t>Children moved around a coned off </a:t>
                      </a:r>
                      <a:r>
                        <a:rPr lang="en-GB" sz="1100" b="0" u="none" baseline="0" dirty="0" smtClean="0"/>
                        <a:t>area; the big top ring. </a:t>
                      </a:r>
                    </a:p>
                    <a:p>
                      <a:pPr marL="128270" indent="-128270">
                        <a:buFont typeface="Arial" pitchFamily="34" charset="0"/>
                        <a:buChar char="•"/>
                      </a:pPr>
                      <a:r>
                        <a:rPr lang="en-GB" sz="1100" b="0" u="none" baseline="0" dirty="0" smtClean="0"/>
                        <a:t>The coach starts as the ringmaster and calls out different exercises and ways to move around the ring. </a:t>
                      </a:r>
                      <a:endParaRPr lang="en-GB" sz="1100" b="0" u="none" baseline="0" dirty="0" smtClean="0"/>
                    </a:p>
                    <a:p>
                      <a:pPr marL="128270" indent="-128270">
                        <a:buFont typeface="Arial" pitchFamily="34" charset="0"/>
                        <a:buChar char="•"/>
                      </a:pPr>
                      <a:r>
                        <a:rPr lang="en-GB" sz="1100" b="0" u="none" baseline="0" dirty="0" smtClean="0"/>
                        <a:t>Horses = gallop around, Strong man = squats and lunges, acrobats = high knees, turning, clowns = silly moves, juggler = find a bean bag/ball and throw in the air, Magician = arm exercises e.g. circles</a:t>
                      </a:r>
                      <a:endParaRPr lang="en-GB" sz="1100" b="0" u="none" baseline="0" dirty="0" smtClean="0"/>
                    </a:p>
                    <a:p>
                      <a:pPr marL="0" indent="0">
                        <a:buFont typeface="Arial" pitchFamily="34" charset="0"/>
                        <a:buNone/>
                      </a:pPr>
                      <a:r>
                        <a:rPr lang="en-GB" sz="1100" b="1" u="none" baseline="0" dirty="0" smtClean="0">
                          <a:solidFill>
                            <a:schemeClr val="accent1"/>
                          </a:solidFill>
                        </a:rPr>
                        <a:t>Ringmaster says </a:t>
                      </a:r>
                      <a:r>
                        <a:rPr lang="en-GB" sz="1100" b="1" u="none" baseline="0" dirty="0" smtClean="0">
                          <a:solidFill>
                            <a:schemeClr val="accent1"/>
                          </a:solidFill>
                        </a:rPr>
                        <a:t>exercises </a:t>
                      </a:r>
                    </a:p>
                    <a:p>
                      <a:pPr marL="171450" indent="-171450">
                        <a:buFont typeface="Arial" pitchFamily="34" charset="0"/>
                        <a:buChar char="•"/>
                      </a:pPr>
                      <a:r>
                        <a:rPr lang="en-GB" sz="1100" b="0" u="none" baseline="0" dirty="0" smtClean="0">
                          <a:solidFill>
                            <a:schemeClr val="tx1"/>
                          </a:solidFill>
                        </a:rPr>
                        <a:t>Children have to choose different exercises to perform at a time. </a:t>
                      </a:r>
                    </a:p>
                    <a:p>
                      <a:pPr marL="171450" indent="-171450">
                        <a:buFont typeface="Arial" pitchFamily="34" charset="0"/>
                        <a:buChar char="•"/>
                      </a:pPr>
                      <a:r>
                        <a:rPr lang="en-GB" sz="1100" b="0" u="none" baseline="0" dirty="0" smtClean="0">
                          <a:solidFill>
                            <a:schemeClr val="tx1"/>
                          </a:solidFill>
                        </a:rPr>
                        <a:t>Ask children </a:t>
                      </a:r>
                      <a:r>
                        <a:rPr lang="en-GB" sz="1100" b="0" u="none" baseline="0" dirty="0" smtClean="0">
                          <a:solidFill>
                            <a:schemeClr val="tx1"/>
                          </a:solidFill>
                        </a:rPr>
                        <a:t>one at a time to pick and exercise and everyone has to do that for one </a:t>
                      </a:r>
                      <a:r>
                        <a:rPr lang="en-GB" sz="1100" b="0" u="none" baseline="0" dirty="0" smtClean="0">
                          <a:solidFill>
                            <a:schemeClr val="tx1"/>
                          </a:solidFill>
                        </a:rPr>
                        <a:t>minute.</a:t>
                      </a:r>
                      <a:endParaRPr lang="en-GB" sz="1100" b="0" u="none" baseline="0" dirty="0" smtClean="0">
                        <a:solidFill>
                          <a:schemeClr val="tx1"/>
                        </a:solidFill>
                      </a:endParaRPr>
                    </a:p>
                    <a:p>
                      <a:pPr marL="171450" indent="-171450">
                        <a:buFont typeface="Arial" pitchFamily="34" charset="0"/>
                        <a:buChar char="•"/>
                      </a:pPr>
                      <a:r>
                        <a:rPr lang="en-GB" sz="1100" b="0" u="none" baseline="0" dirty="0" smtClean="0">
                          <a:solidFill>
                            <a:schemeClr val="tx1"/>
                          </a:solidFill>
                        </a:rPr>
                        <a:t>You can also do a copy cat version and have one child at the front </a:t>
                      </a:r>
                      <a:r>
                        <a:rPr lang="en-GB" sz="1100" b="0" u="none" baseline="0" dirty="0" smtClean="0">
                          <a:solidFill>
                            <a:schemeClr val="tx1"/>
                          </a:solidFill>
                        </a:rPr>
                        <a:t>as the Ringmaster and whatever </a:t>
                      </a:r>
                      <a:r>
                        <a:rPr lang="en-GB" sz="1100" b="0" u="none" baseline="0" dirty="0" smtClean="0">
                          <a:solidFill>
                            <a:schemeClr val="tx1"/>
                          </a:solidFill>
                        </a:rPr>
                        <a:t>they do the other children have to copy.</a:t>
                      </a:r>
                    </a:p>
                    <a:p>
                      <a:pPr marL="128270" indent="-128270">
                        <a:buFont typeface="Arial" pitchFamily="34" charset="0"/>
                        <a:buNone/>
                      </a:pPr>
                      <a:endParaRPr lang="en-GB" sz="1100" baseline="0" dirty="0" smtClean="0"/>
                    </a:p>
                    <a:p>
                      <a:pPr lvl="0"/>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270" indent="-128270">
                        <a:buFont typeface="Arial" panose="020B0604020202020204" pitchFamily="34" charset="0"/>
                        <a:buChar char="•"/>
                      </a:pPr>
                      <a:r>
                        <a:rPr lang="en-GB" sz="1100" dirty="0"/>
                        <a:t>You will need </a:t>
                      </a:r>
                      <a:r>
                        <a:rPr lang="en-GB" sz="1100" dirty="0" smtClean="0"/>
                        <a:t>an area marked out with cones and 4 different coloured</a:t>
                      </a:r>
                      <a:r>
                        <a:rPr lang="en-GB" sz="1100" baseline="0" dirty="0" smtClean="0"/>
                        <a:t> cones for the activity. </a:t>
                      </a: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95128">
                <a:tc>
                  <a:txBody>
                    <a:bodyPr/>
                    <a:lstStyle/>
                    <a:p>
                      <a:pPr algn="ctr"/>
                      <a:r>
                        <a:rPr lang="en-GB" sz="1200" b="1" i="0" u="sng" kern="1200" baseline="0" dirty="0" smtClean="0">
                          <a:solidFill>
                            <a:schemeClr val="tx1"/>
                          </a:solidFill>
                          <a:effectLst/>
                          <a:latin typeface="+mn-lt"/>
                          <a:ea typeface="+mn-ea"/>
                          <a:cs typeface="+mn-cs"/>
                        </a:rPr>
                        <a:t>Coaching Tips &amp; Questioning:</a:t>
                      </a:r>
                    </a:p>
                    <a:p>
                      <a:pPr algn="ctr"/>
                      <a:r>
                        <a:rPr lang="en-GB" sz="1200" b="0" i="0" u="none" kern="1200" baseline="0" dirty="0" smtClean="0">
                          <a:solidFill>
                            <a:schemeClr val="tx1"/>
                          </a:solidFill>
                          <a:effectLst/>
                          <a:latin typeface="+mn-lt"/>
                          <a:ea typeface="+mn-ea"/>
                          <a:cs typeface="+mn-cs"/>
                        </a:rPr>
                        <a:t>This part is get children active and moving at start of the day. Tell them why it is important to wake up our body, make our bodies warmer, get our muscles ready etc </a:t>
                      </a:r>
                    </a:p>
                    <a:p>
                      <a:pPr algn="ctr"/>
                      <a:r>
                        <a:rPr lang="en-GB" sz="1200" b="0" i="0" u="none" kern="1200" baseline="0" dirty="0" smtClean="0">
                          <a:solidFill>
                            <a:schemeClr val="tx1"/>
                          </a:solidFill>
                          <a:effectLst/>
                          <a:latin typeface="+mn-lt"/>
                          <a:ea typeface="+mn-ea"/>
                          <a:cs typeface="+mn-cs"/>
                        </a:rPr>
                        <a:t>Keep it to the theme but feel free to use different activities if you can think of some more</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rtl="0" fontAlgn="base"/>
                      <a:r>
                        <a:rPr lang="en-GB" sz="1200" b="0" i="0" u="none" kern="1200" baseline="0" dirty="0">
                          <a:solidFill>
                            <a:schemeClr val="tx1"/>
                          </a:solidFill>
                          <a:effectLst/>
                          <a:latin typeface="+mn-lt"/>
                          <a:ea typeface="+mn-ea"/>
                          <a:cs typeface="+mn-cs"/>
                        </a:rPr>
                        <a:t> </a:t>
                      </a:r>
                      <a:r>
                        <a:rPr lang="en-GB" sz="1200" b="0" i="0" u="none" kern="1200" baseline="0" dirty="0" smtClean="0">
                          <a:solidFill>
                            <a:schemeClr val="tx1"/>
                          </a:solidFill>
                          <a:effectLst/>
                          <a:latin typeface="+mn-lt"/>
                          <a:ea typeface="+mn-ea"/>
                          <a:cs typeface="+mn-cs"/>
                        </a:rPr>
                        <a:t>Today just the </a:t>
                      </a:r>
                      <a:r>
                        <a:rPr lang="en-GB" sz="1200" b="0" i="0" u="none" kern="1200" baseline="0" dirty="0" smtClean="0">
                          <a:solidFill>
                            <a:schemeClr val="tx1"/>
                          </a:solidFill>
                          <a:effectLst/>
                          <a:latin typeface="+mn-lt"/>
                          <a:ea typeface="+mn-ea"/>
                          <a:cs typeface="+mn-cs"/>
                        </a:rPr>
                        <a:t>Ringmaster is getting us fit and healthy ready for the show with their boot camp. </a:t>
                      </a:r>
                      <a:r>
                        <a:rPr lang="en-GB" sz="1200" b="0" i="0" u="none" kern="1200" baseline="0" dirty="0" smtClean="0">
                          <a:solidFill>
                            <a:schemeClr val="tx1"/>
                          </a:solidFill>
                          <a:effectLst/>
                          <a:latin typeface="+mn-lt"/>
                          <a:ea typeface="+mn-ea"/>
                          <a:cs typeface="+mn-cs"/>
                        </a:rPr>
                        <a:t/>
                      </a:r>
                      <a:br>
                        <a:rPr lang="en-GB" sz="1200" b="0" i="0" u="none"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There are lots of different exercises </a:t>
                      </a:r>
                      <a:r>
                        <a:rPr lang="en-GB" sz="1200" b="0" i="0" u="none" kern="1200" baseline="0" dirty="0" smtClean="0">
                          <a:solidFill>
                            <a:schemeClr val="tx1"/>
                          </a:solidFill>
                          <a:effectLst/>
                          <a:latin typeface="+mn-lt"/>
                          <a:ea typeface="+mn-ea"/>
                          <a:cs typeface="+mn-cs"/>
                        </a:rPr>
                        <a:t> we will need to do like </a:t>
                      </a:r>
                      <a:r>
                        <a:rPr lang="en-GB" sz="1200" b="0" i="0" u="none" kern="1200" baseline="0" dirty="0" smtClean="0">
                          <a:solidFill>
                            <a:schemeClr val="tx1"/>
                          </a:solidFill>
                          <a:effectLst/>
                          <a:latin typeface="+mn-lt"/>
                          <a:ea typeface="+mn-ea"/>
                          <a:cs typeface="+mn-cs"/>
                        </a:rPr>
                        <a:t>star </a:t>
                      </a:r>
                      <a:r>
                        <a:rPr lang="en-GB" sz="1200" b="0" i="0" u="none" kern="1200" baseline="0" dirty="0" smtClean="0">
                          <a:solidFill>
                            <a:schemeClr val="tx1"/>
                          </a:solidFill>
                          <a:effectLst/>
                          <a:latin typeface="+mn-lt"/>
                          <a:ea typeface="+mn-ea"/>
                          <a:cs typeface="+mn-cs"/>
                        </a:rPr>
                        <a:t>jumps. </a:t>
                      </a:r>
                      <a:r>
                        <a:rPr lang="en-GB" sz="1200" b="0" i="0" u="none" kern="1200" baseline="0" dirty="0" smtClean="0">
                          <a:solidFill>
                            <a:schemeClr val="tx1"/>
                          </a:solidFill>
                          <a:effectLst/>
                          <a:latin typeface="+mn-lt"/>
                          <a:ea typeface="+mn-ea"/>
                          <a:cs typeface="+mn-cs"/>
                        </a:rPr>
                        <a:t>Can you think of any </a:t>
                      </a:r>
                      <a:r>
                        <a:rPr lang="en-GB" sz="1200" b="0" i="0" u="none" kern="1200" baseline="0" dirty="0" smtClean="0">
                          <a:solidFill>
                            <a:schemeClr val="tx1"/>
                          </a:solidFill>
                          <a:effectLst/>
                          <a:latin typeface="+mn-lt"/>
                          <a:ea typeface="+mn-ea"/>
                          <a:cs typeface="+mn-cs"/>
                        </a:rPr>
                        <a:t>others?</a:t>
                      </a:r>
                    </a:p>
                    <a:p>
                      <a:pPr rtl="0" fontAlgn="base"/>
                      <a:r>
                        <a:rPr lang="en-GB" sz="1200" b="0" i="0" u="none" kern="1200" baseline="0" dirty="0" smtClean="0">
                          <a:solidFill>
                            <a:schemeClr val="tx1"/>
                          </a:solidFill>
                          <a:effectLst/>
                          <a:latin typeface="+mn-lt"/>
                          <a:ea typeface="+mn-ea"/>
                          <a:cs typeface="+mn-cs"/>
                        </a:rPr>
                        <a:t>This is going to be lots of fun and we will train like real life </a:t>
                      </a:r>
                      <a:r>
                        <a:rPr lang="en-GB" sz="1200" b="0" i="0" u="none" kern="1200" baseline="0" smtClean="0">
                          <a:solidFill>
                            <a:schemeClr val="tx1"/>
                          </a:solidFill>
                          <a:effectLst/>
                          <a:latin typeface="+mn-lt"/>
                          <a:ea typeface="+mn-ea"/>
                          <a:cs typeface="+mn-cs"/>
                        </a:rPr>
                        <a:t>circus performers.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669728269"/>
                  </a:ext>
                </a:extLst>
              </a:tr>
              <a:tr h="933787">
                <a:tc gridSpan="3">
                  <a:txBody>
                    <a:bodyPr/>
                    <a:lstStyle/>
                    <a:p>
                      <a:pPr algn="ctr"/>
                      <a:r>
                        <a:rPr lang="en-GB" sz="1200" b="1" i="0" u="sng" kern="1200" baseline="0" dirty="0" smtClean="0">
                          <a:solidFill>
                            <a:schemeClr val="tx1"/>
                          </a:solidFill>
                          <a:effectLst/>
                          <a:latin typeface="+mn-lt"/>
                          <a:ea typeface="+mn-ea"/>
                          <a:cs typeface="+mn-cs"/>
                        </a:rPr>
                        <a:t>Progressions:</a:t>
                      </a:r>
                    </a:p>
                    <a:p>
                      <a:pPr algn="ctr"/>
                      <a:r>
                        <a:rPr lang="en-GB" sz="1200" b="0" i="0" u="none" kern="1200" baseline="0" dirty="0" smtClean="0">
                          <a:solidFill>
                            <a:schemeClr val="tx1"/>
                          </a:solidFill>
                          <a:effectLst/>
                          <a:latin typeface="+mn-lt"/>
                          <a:ea typeface="+mn-ea"/>
                          <a:cs typeface="+mn-cs"/>
                        </a:rPr>
                        <a:t>Challenge children with harder moves such as hopping, balancing on one leg, squats, lunges etc</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p>
                    <a:p>
                      <a:r>
                        <a:rPr lang="en-GB" sz="1200" b="0" i="0" u="none" kern="1200" baseline="0" dirty="0" smtClean="0">
                          <a:solidFill>
                            <a:schemeClr val="tx1"/>
                          </a:solidFill>
                          <a:effectLst/>
                          <a:latin typeface="+mn-lt"/>
                          <a:ea typeface="+mn-ea"/>
                          <a:cs typeface="+mn-cs"/>
                        </a:rPr>
                        <a:t>Ask children for moves and start by keeping it simple with running, jumping and star jumps.</a:t>
                      </a:r>
                      <a:endParaRPr lang="en-US"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9978486"/>
              </p:ext>
            </p:extLst>
          </p:nvPr>
        </p:nvGraphicFramePr>
        <p:xfrm>
          <a:off x="193554" y="574825"/>
          <a:ext cx="6331790" cy="432460"/>
        </p:xfrm>
        <a:graphic>
          <a:graphicData uri="http://schemas.openxmlformats.org/drawingml/2006/table">
            <a:tbl>
              <a:tblPr firstRow="1" bandRow="1">
                <a:tableStyleId>{FABFCF23-3B69-468F-B69F-88F6DE6A72F2}</a:tableStyleId>
              </a:tblPr>
              <a:tblGrid>
                <a:gridCol w="6331790">
                  <a:extLst>
                    <a:ext uri="{9D8B030D-6E8A-4147-A177-3AD203B41FA5}">
                      <a16:colId xmlns:a16="http://schemas.microsoft.com/office/drawing/2014/main" xmlns="" val="937111271"/>
                    </a:ext>
                  </a:extLst>
                </a:gridCol>
              </a:tblGrid>
              <a:tr h="432460">
                <a:tc>
                  <a:txBody>
                    <a:bodyPr/>
                    <a:lstStyle/>
                    <a:p>
                      <a:pPr marL="0" indent="0">
                        <a:buFont typeface="+mj-lt"/>
                        <a:buNone/>
                      </a:pPr>
                      <a:r>
                        <a:rPr lang="en-GB" sz="1050" b="1" baseline="0" dirty="0"/>
                        <a:t>Equipment</a:t>
                      </a:r>
                      <a:r>
                        <a:rPr lang="en-GB" sz="1050" b="1" baseline="0" dirty="0" smtClean="0"/>
                        <a:t>: 6 cones per team.  Equipment to match whichever exercise you want to do e.g. If you want to do balancing with bean bag you will need bean bags.</a:t>
                      </a:r>
                      <a:endParaRPr lang="en-GB" sz="1050" b="0" baseline="0" dirty="0"/>
                    </a:p>
                  </a:txBody>
                  <a:tcPr marL="68580" marR="68580" marT="34290" marB="34290"/>
                </a:tc>
                <a:extLst>
                  <a:ext uri="{0D108BD9-81ED-4DB2-BD59-A6C34878D82A}">
                    <a16:rowId xmlns:a16="http://schemas.microsoft.com/office/drawing/2014/main" xmlns=""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54972</TotalTime>
  <Words>452</Words>
  <Application>Microsoft Office PowerPoint</Application>
  <PresentationFormat>A4 Paper (210x297 mm)</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790</cp:revision>
  <cp:lastPrinted>2019-03-03T09:41:19Z</cp:lastPrinted>
  <dcterms:created xsi:type="dcterms:W3CDTF">2014-03-03T15:39:30Z</dcterms:created>
  <dcterms:modified xsi:type="dcterms:W3CDTF">2021-08-09T08:56:52Z</dcterms:modified>
</cp:coreProperties>
</file>