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8" r:id="rId2"/>
    <p:sldId id="279" r:id="rId3"/>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111" d="100"/>
          <a:sy n="111" d="100"/>
        </p:scale>
        <p:origin x="1404" y="7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7/19/2021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19/07/2021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19/07/2021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19/07/2021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19/07/2021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19/07/2021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19/07/2021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707886"/>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a:t>
            </a:r>
            <a:r>
              <a:rPr lang="en-GB" sz="2000" b="1">
                <a:solidFill>
                  <a:srgbClr val="FF0000"/>
                </a:solidFill>
              </a:rPr>
              <a:t>PARTY GAMES: Musical </a:t>
            </a:r>
            <a:r>
              <a:rPr lang="en-GB" sz="2000" b="1" dirty="0">
                <a:solidFill>
                  <a:srgbClr val="FF0000"/>
                </a:solidFill>
              </a:rPr>
              <a:t>&amp; Parachute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1894915707"/>
              </p:ext>
            </p:extLst>
          </p:nvPr>
        </p:nvGraphicFramePr>
        <p:xfrm>
          <a:off x="253527" y="1937866"/>
          <a:ext cx="6350946" cy="6636368"/>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a:txBody>
                    <a:bodyPr/>
                    <a:lstStyle/>
                    <a:p>
                      <a:pPr algn="ctr"/>
                      <a:r>
                        <a:rPr lang="en-GB" sz="1200" dirty="0"/>
                        <a:t>Theme/Focus: CAMP Musical &amp; Parachute Games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30-60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r>
                        <a:rPr lang="en-GB" sz="1100" b="1" kern="1200" dirty="0">
                          <a:solidFill>
                            <a:schemeClr val="tx1"/>
                          </a:solidFill>
                          <a:effectLst/>
                          <a:latin typeface="+mn-lt"/>
                          <a:ea typeface="+mn-ea"/>
                          <a:cs typeface="+mn-cs"/>
                        </a:rPr>
                        <a:t>Set Up: Pre-set Area</a:t>
                      </a:r>
                    </a:p>
                    <a:p>
                      <a:endParaRPr lang="en-GB" sz="1100" b="1"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How to Play:</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Children take part in Musical and Parachute Games</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These can be selected by the Coach or given as options for children to vote for.</a:t>
                      </a:r>
                    </a:p>
                    <a:p>
                      <a:pPr marL="0" indent="0">
                        <a:buFont typeface="Arial" panose="020B0604020202020204" pitchFamily="34" charset="0"/>
                        <a:buNone/>
                      </a:pPr>
                      <a:endParaRPr lang="en-GB" sz="1100" b="0" kern="1200" dirty="0">
                        <a:solidFill>
                          <a:schemeClr val="tx1"/>
                        </a:solidFill>
                        <a:effectLst/>
                        <a:latin typeface="+mn-lt"/>
                        <a:ea typeface="+mn-ea"/>
                        <a:cs typeface="+mn-cs"/>
                      </a:endParaRPr>
                    </a:p>
                    <a:p>
                      <a:pPr marL="0" indent="0">
                        <a:buFont typeface="Arial" panose="020B0604020202020204" pitchFamily="34" charset="0"/>
                        <a:buNone/>
                      </a:pPr>
                      <a:r>
                        <a:rPr lang="en-GB" sz="1100" b="0" kern="1200" dirty="0">
                          <a:solidFill>
                            <a:schemeClr val="tx1"/>
                          </a:solidFill>
                          <a:effectLst/>
                          <a:latin typeface="+mn-lt"/>
                          <a:ea typeface="+mn-ea"/>
                          <a:cs typeface="+mn-cs"/>
                        </a:rPr>
                        <a:t>Some popular games are below:</a:t>
                      </a:r>
                    </a:p>
                    <a:p>
                      <a:pPr marL="0" indent="0">
                        <a:buFont typeface="Arial" panose="020B0604020202020204" pitchFamily="34" charset="0"/>
                        <a:buNone/>
                      </a:pPr>
                      <a:endParaRPr lang="en-GB" sz="1100" b="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Musical Statues:</a:t>
                      </a:r>
                    </a:p>
                    <a:p>
                      <a:pPr marL="0" indent="0">
                        <a:buFont typeface="Arial" panose="020B0604020202020204" pitchFamily="34" charset="0"/>
                        <a:buNone/>
                      </a:pPr>
                      <a:r>
                        <a:rPr lang="en-GB" sz="1100" b="0" kern="1200" dirty="0">
                          <a:solidFill>
                            <a:schemeClr val="tx1"/>
                          </a:solidFill>
                          <a:effectLst/>
                          <a:latin typeface="+mn-lt"/>
                          <a:ea typeface="+mn-ea"/>
                          <a:cs typeface="+mn-cs"/>
                        </a:rPr>
                        <a:t>Dance when the music is on, freeze when it stops. Play lives (lose a life) or outs.</a:t>
                      </a:r>
                    </a:p>
                    <a:p>
                      <a:pPr marL="0" indent="0">
                        <a:buFont typeface="Arial" panose="020B0604020202020204" pitchFamily="34" charset="0"/>
                        <a:buNone/>
                      </a:pPr>
                      <a:endParaRPr lang="en-GB" sz="1100" b="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Musical Bumps:</a:t>
                      </a:r>
                    </a:p>
                    <a:p>
                      <a:pPr marL="0" indent="0">
                        <a:buFont typeface="Arial" panose="020B0604020202020204" pitchFamily="34" charset="0"/>
                        <a:buNone/>
                      </a:pPr>
                      <a:r>
                        <a:rPr lang="en-GB" sz="1100" b="0" kern="1200" dirty="0">
                          <a:solidFill>
                            <a:schemeClr val="tx1"/>
                          </a:solidFill>
                          <a:effectLst/>
                          <a:latin typeface="+mn-lt"/>
                          <a:ea typeface="+mn-ea"/>
                          <a:cs typeface="+mn-cs"/>
                        </a:rPr>
                        <a:t>Dance when music is on. No dancing on the floor. Sit down as fast as you can when music stops. Play fastest to sit down wins a point, boys vs girls or teams vs teams, or outs.</a:t>
                      </a:r>
                    </a:p>
                    <a:p>
                      <a:pPr marL="0" indent="0">
                        <a:buFont typeface="Arial" panose="020B0604020202020204" pitchFamily="34" charset="0"/>
                        <a:buNone/>
                      </a:pPr>
                      <a:endParaRPr lang="en-GB" sz="1100" b="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Musical Footsteps:</a:t>
                      </a:r>
                    </a:p>
                    <a:p>
                      <a:pPr marL="0" indent="0">
                        <a:buFont typeface="Arial" panose="020B0604020202020204" pitchFamily="34" charset="0"/>
                        <a:buNone/>
                      </a:pPr>
                      <a:r>
                        <a:rPr lang="en-GB" sz="1100" b="0" kern="1200" dirty="0">
                          <a:solidFill>
                            <a:schemeClr val="tx1"/>
                          </a:solidFill>
                          <a:effectLst/>
                          <a:latin typeface="+mn-lt"/>
                          <a:ea typeface="+mn-ea"/>
                          <a:cs typeface="+mn-cs"/>
                        </a:rPr>
                        <a:t>All children start at one end of the space, with a cone at another. When music is on, children move in ways as instructed by the coach toward the cone. When  music stops children must freeze. If they move, they get sent back to the start line. The first person to reach the cone, wins the point.</a:t>
                      </a:r>
                    </a:p>
                    <a:p>
                      <a:pPr marL="0" indent="0">
                        <a:buFont typeface="Arial" panose="020B0604020202020204" pitchFamily="34" charset="0"/>
                        <a:buNone/>
                      </a:pPr>
                      <a:endParaRPr lang="en-GB" sz="1100" b="0" kern="120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gridSpan="2">
                  <a:txBody>
                    <a:bodyPr/>
                    <a:lstStyle/>
                    <a:p>
                      <a:pPr algn="ctr"/>
                      <a:r>
                        <a:rPr lang="en-GB" sz="1100" b="1" i="0" u="sng" kern="1200" baseline="0" dirty="0">
                          <a:solidFill>
                            <a:schemeClr val="tx1"/>
                          </a:solidFill>
                          <a:effectLst/>
                          <a:latin typeface="+mn-lt"/>
                          <a:ea typeface="+mn-ea"/>
                          <a:cs typeface="+mn-cs"/>
                        </a:rPr>
                        <a:t>Coaching/Teacher Tips/Questioning:</a:t>
                      </a:r>
                    </a:p>
                    <a:p>
                      <a:pPr marL="171450" indent="-171450" algn="l">
                        <a:buFont typeface="Arial" panose="020B0604020202020204" pitchFamily="34" charset="0"/>
                        <a:buChar char="•"/>
                      </a:pPr>
                      <a:r>
                        <a:rPr lang="en-GB" sz="1100" b="0" u="none" kern="1200" dirty="0">
                          <a:solidFill>
                            <a:schemeClr val="tx1"/>
                          </a:solidFill>
                          <a:effectLst/>
                          <a:latin typeface="+mn-lt"/>
                          <a:ea typeface="+mn-ea"/>
                          <a:cs typeface="+mn-cs"/>
                        </a:rPr>
                        <a:t>Give children a selection of musical and parachute games and get the children to vote for which game(s) they would like to play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rowSpan="2">
                  <a:txBody>
                    <a:bodyPr/>
                    <a:lstStyle/>
                    <a:p>
                      <a:pPr marL="0" indent="0">
                        <a:buFont typeface="Arial" panose="020B0604020202020204" pitchFamily="34" charset="0"/>
                        <a:buNone/>
                      </a:pPr>
                      <a:r>
                        <a:rPr lang="en-GB" sz="1200" b="1" i="0" u="sng" kern="1200" baseline="0" dirty="0">
                          <a:solidFill>
                            <a:schemeClr val="tx1"/>
                          </a:solidFill>
                          <a:effectLst/>
                          <a:latin typeface="+mn-lt"/>
                          <a:ea typeface="+mn-ea"/>
                          <a:cs typeface="+mn-cs"/>
                        </a:rPr>
                        <a:t>Differentiation:</a:t>
                      </a:r>
                    </a:p>
                    <a:p>
                      <a:pPr marL="171450" indent="-171450">
                        <a:buFont typeface="Arial" panose="020B0604020202020204" pitchFamily="34" charset="0"/>
                        <a:buChar char="•"/>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2">
                  <a:txBody>
                    <a:bodyPr/>
                    <a:lstStyle/>
                    <a:p>
                      <a:pPr marL="0" indent="0" algn="l">
                        <a:buFont typeface="Arial" panose="020B0604020202020204" pitchFamily="34" charset="0"/>
                        <a:buNone/>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vMerge="1">
                  <a:txBody>
                    <a:bodyPr/>
                    <a:lstStyle/>
                    <a:p>
                      <a:r>
                        <a:rPr lang="en-GB" sz="1200" b="1" i="0" u="sng" kern="1200" baseline="0" dirty="0">
                          <a:solidFill>
                            <a:schemeClr val="tx1"/>
                          </a:solidFill>
                          <a:effectLst/>
                          <a:latin typeface="+mn-lt"/>
                          <a:ea typeface="+mn-ea"/>
                          <a:cs typeface="+mn-cs"/>
                        </a:rPr>
                        <a:t>Differentiation:</a:t>
                      </a:r>
                    </a:p>
                    <a:p>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617506993"/>
              </p:ext>
            </p:extLst>
          </p:nvPr>
        </p:nvGraphicFramePr>
        <p:xfrm>
          <a:off x="263105" y="887763"/>
          <a:ext cx="6331790" cy="936438"/>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endParaRPr lang="en-GB" sz="900" b="0" baseline="0" dirty="0"/>
                    </a:p>
                  </a:txBody>
                  <a:tcPr marL="68580" marR="68580" marT="34290" marB="34290"/>
                </a:tc>
                <a:tc>
                  <a:txBody>
                    <a:bodyPr/>
                    <a:lstStyle/>
                    <a:p>
                      <a:pPr marL="228600" indent="-228600">
                        <a:buFont typeface="+mj-lt"/>
                        <a:buAutoNum type="arabicPeriod"/>
                      </a:pPr>
                      <a:endParaRPr lang="en-GB" sz="900" b="0" baseline="0" dirty="0"/>
                    </a:p>
                  </a:txBody>
                  <a:tcPr marL="68580" marR="68580" marT="34290" marB="34290"/>
                </a:tc>
                <a:extLst>
                  <a:ext uri="{0D108BD9-81ED-4DB2-BD59-A6C34878D82A}">
                    <a16:rowId xmlns:a16="http://schemas.microsoft.com/office/drawing/2014/main" val="1668819557"/>
                  </a:ext>
                </a:extLst>
              </a:tr>
              <a:tr h="308000">
                <a:tc>
                  <a:txBody>
                    <a:bodyPr/>
                    <a:lstStyle/>
                    <a:p>
                      <a:pPr marL="0" indent="0">
                        <a:buFont typeface="+mj-lt"/>
                        <a:buNone/>
                      </a:pPr>
                      <a:r>
                        <a:rPr lang="en-GB" sz="900" b="1" baseline="0" dirty="0"/>
                        <a:t>Equipment: Portable Music Speaker, Tablet (pre-downloaded playlist), parachute, balls, cones</a:t>
                      </a:r>
                      <a:endParaRPr lang="en-GB" sz="900" b="0" baseline="0" dirty="0"/>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–Musical &amp; Parachute Games</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038524476"/>
              </p:ext>
            </p:extLst>
          </p:nvPr>
        </p:nvGraphicFramePr>
        <p:xfrm>
          <a:off x="253527" y="1937866"/>
          <a:ext cx="6350946" cy="7626968"/>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1092155">
                  <a:extLst>
                    <a:ext uri="{9D8B030D-6E8A-4147-A177-3AD203B41FA5}">
                      <a16:colId xmlns:a16="http://schemas.microsoft.com/office/drawing/2014/main" val="2055900536"/>
                    </a:ext>
                  </a:extLst>
                </a:gridCol>
                <a:gridCol w="2167361">
                  <a:extLst>
                    <a:ext uri="{9D8B030D-6E8A-4147-A177-3AD203B41FA5}">
                      <a16:colId xmlns:a16="http://schemas.microsoft.com/office/drawing/2014/main" val="4242482457"/>
                    </a:ext>
                  </a:extLst>
                </a:gridCol>
              </a:tblGrid>
              <a:tr h="328612">
                <a:tc>
                  <a:txBody>
                    <a:bodyPr/>
                    <a:lstStyle/>
                    <a:p>
                      <a:pPr algn="ctr"/>
                      <a:r>
                        <a:rPr lang="en-GB" sz="1200" dirty="0"/>
                        <a:t>Theme/Focus: CAMP Parachute Games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30-60 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r>
                        <a:rPr lang="en-GB" sz="1100" b="1" kern="1200" dirty="0">
                          <a:solidFill>
                            <a:schemeClr val="tx1"/>
                          </a:solidFill>
                          <a:effectLst/>
                          <a:latin typeface="+mn-lt"/>
                          <a:ea typeface="+mn-ea"/>
                          <a:cs typeface="+mn-cs"/>
                        </a:rPr>
                        <a:t>Set Up: </a:t>
                      </a:r>
                      <a:r>
                        <a:rPr lang="en-GB" sz="1100" b="0" kern="1200" dirty="0">
                          <a:solidFill>
                            <a:schemeClr val="tx1"/>
                          </a:solidFill>
                          <a:effectLst/>
                          <a:latin typeface="+mn-lt"/>
                          <a:ea typeface="+mn-ea"/>
                          <a:cs typeface="+mn-cs"/>
                        </a:rPr>
                        <a:t>place parachute in middle of space and ask children to sensibly sit on the outside of the parachute by a handle.</a:t>
                      </a:r>
                    </a:p>
                    <a:p>
                      <a:pPr marL="0" indent="0">
                        <a:buFont typeface="Arial" panose="020B0604020202020204" pitchFamily="34" charset="0"/>
                        <a:buNone/>
                      </a:pPr>
                      <a:endParaRPr lang="en-GB" sz="1100" b="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Parachute- Popcorn:</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Children hold a handle and the Coach tips balls out on top of the parachute (hungry hippo balls)</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The aim is to shake off all of the balls</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This can also be done with a few coloured balls e.g. red balls and blue balls and children are on teams. The coloured balls to be shaken off first loses.</a:t>
                      </a:r>
                      <a:endParaRPr lang="en-GB" sz="1100" b="1"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Parachute -  Cat &amp; Mouse:</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1 child is selected to be the cat and sit in the middle of the parachute and must cover their eyes</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A mouse or mice are chosen to go under the parachute</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The mice must crawl under and move under the parachute on tummies/knees, whilst everyone else shakes the parachute (sitting down)</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The cats aim is to catch the mice in a given time limit.</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The children holding and shaking the parachute must do so sitting down but shake big and hard enough to hide the mice moving around.</a:t>
                      </a:r>
                    </a:p>
                    <a:p>
                      <a:pPr marL="0" indent="0">
                        <a:buFont typeface="Arial" panose="020B0604020202020204" pitchFamily="34" charset="0"/>
                        <a:buNone/>
                      </a:pPr>
                      <a:r>
                        <a:rPr lang="en-GB" sz="1100" b="1" kern="1200" dirty="0">
                          <a:solidFill>
                            <a:schemeClr val="tx1"/>
                          </a:solidFill>
                          <a:effectLst/>
                          <a:latin typeface="+mn-lt"/>
                          <a:ea typeface="+mn-ea"/>
                          <a:cs typeface="+mn-cs"/>
                        </a:rPr>
                        <a:t>Parachute- Shark Attack</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Select 1 child as the shark who goes under the parachute</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1-3 children are selected as lifeguards who will stand up outside of the parachute</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The remaining children must sit by a handle with their legs straight under the parachute and shake the parachute</a:t>
                      </a:r>
                    </a:p>
                    <a:p>
                      <a:pPr marL="171450" indent="-171450">
                        <a:buFont typeface="Arial" panose="020B0604020202020204" pitchFamily="34" charset="0"/>
                        <a:buChar char="•"/>
                      </a:pPr>
                      <a:r>
                        <a:rPr lang="en-GB" sz="1100" b="0" kern="1200" dirty="0">
                          <a:solidFill>
                            <a:schemeClr val="tx1"/>
                          </a:solidFill>
                          <a:effectLst/>
                          <a:latin typeface="+mn-lt"/>
                          <a:ea typeface="+mn-ea"/>
                          <a:cs typeface="+mn-cs"/>
                        </a:rPr>
                        <a:t>The shark will then gently pull at a child legs, that child must call for help and the lifeguard will take hold of their hands and try and pull them back to safety. If they fail, the child who’s legs were pulled becomes a shark.</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gridSpan="2">
                  <a:txBody>
                    <a:bodyPr/>
                    <a:lstStyle/>
                    <a:p>
                      <a:pPr algn="ctr"/>
                      <a:r>
                        <a:rPr lang="en-GB" sz="1100" b="1" i="0" u="sng" kern="1200" baseline="0" dirty="0">
                          <a:solidFill>
                            <a:schemeClr val="tx1"/>
                          </a:solidFill>
                          <a:effectLst/>
                          <a:latin typeface="+mn-lt"/>
                          <a:ea typeface="+mn-ea"/>
                          <a:cs typeface="+mn-cs"/>
                        </a:rPr>
                        <a:t>Coaching/Teacher Tips/Questioning:</a:t>
                      </a:r>
                    </a:p>
                    <a:p>
                      <a:pPr marL="171450" indent="-171450" algn="l">
                        <a:buFont typeface="Arial" panose="020B0604020202020204" pitchFamily="34" charset="0"/>
                        <a:buChar char="•"/>
                      </a:pPr>
                      <a:r>
                        <a:rPr lang="en-GB" sz="1100" b="0" u="none" kern="1200" dirty="0">
                          <a:solidFill>
                            <a:schemeClr val="tx1"/>
                          </a:solidFill>
                          <a:effectLst/>
                          <a:latin typeface="+mn-lt"/>
                          <a:ea typeface="+mn-ea"/>
                          <a:cs typeface="+mn-cs"/>
                        </a:rPr>
                        <a:t>When playing Shark attack, remind sharks to first hold the child’s feet so they can prepare and then gently pull. The lifeguards must also pull gently. If sharks feel someone being pulled the other way, they must let go.</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rowSpan="2">
                  <a:txBody>
                    <a:bodyPr/>
                    <a:lstStyle/>
                    <a:p>
                      <a:pPr marL="0" indent="0">
                        <a:buFont typeface="Arial" panose="020B0604020202020204" pitchFamily="34" charset="0"/>
                        <a:buNone/>
                      </a:pPr>
                      <a:r>
                        <a:rPr lang="en-GB" sz="1200" b="1" i="0" u="sng" kern="1200" baseline="0" dirty="0">
                          <a:solidFill>
                            <a:schemeClr val="tx1"/>
                          </a:solidFill>
                          <a:effectLst/>
                          <a:latin typeface="+mn-lt"/>
                          <a:ea typeface="+mn-ea"/>
                          <a:cs typeface="+mn-cs"/>
                        </a:rPr>
                        <a:t>Differentiation:</a:t>
                      </a:r>
                    </a:p>
                    <a:p>
                      <a:pPr marL="171450" indent="-171450">
                        <a:buFont typeface="Arial" panose="020B0604020202020204" pitchFamily="34" charset="0"/>
                        <a:buChar char="•"/>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2">
                  <a:txBody>
                    <a:bodyPr/>
                    <a:lstStyle/>
                    <a:p>
                      <a:pPr marL="0" indent="0" algn="l">
                        <a:buFont typeface="Arial" panose="020B0604020202020204" pitchFamily="34" charset="0"/>
                        <a:buNone/>
                      </a:pPr>
                      <a:r>
                        <a:rPr lang="en-GB" sz="1200" b="1" i="0" u="sng" kern="1200" baseline="0" dirty="0">
                          <a:solidFill>
                            <a:schemeClr val="tx1"/>
                          </a:solidFill>
                          <a:effectLst/>
                          <a:latin typeface="+mn-lt"/>
                          <a:ea typeface="+mn-ea"/>
                          <a:cs typeface="+mn-cs"/>
                        </a:rPr>
                        <a:t>Parachute Rules</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No walking on the parachute</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If asked to go on top of the parachute then the child must crawl</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No going under the parachute, unless the coach instructs to do so.</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vMerge="1">
                  <a:txBody>
                    <a:bodyPr/>
                    <a:lstStyle/>
                    <a:p>
                      <a:r>
                        <a:rPr lang="en-GB" sz="1200" b="1" i="0" u="sng" kern="1200" baseline="0" dirty="0">
                          <a:solidFill>
                            <a:schemeClr val="tx1"/>
                          </a:solidFill>
                          <a:effectLst/>
                          <a:latin typeface="+mn-lt"/>
                          <a:ea typeface="+mn-ea"/>
                          <a:cs typeface="+mn-cs"/>
                        </a:rPr>
                        <a:t>Differentiation:</a:t>
                      </a:r>
                    </a:p>
                    <a:p>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538884875"/>
              </p:ext>
            </p:extLst>
          </p:nvPr>
        </p:nvGraphicFramePr>
        <p:xfrm>
          <a:off x="263105" y="887763"/>
          <a:ext cx="6331790" cy="936438"/>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228600" indent="-228600">
                        <a:buFont typeface="+mj-lt"/>
                        <a:buAutoNum type="arabicPeriod"/>
                      </a:pPr>
                      <a:endParaRPr lang="en-GB" sz="900" b="0" baseline="0" dirty="0"/>
                    </a:p>
                  </a:txBody>
                  <a:tcPr marL="68580" marR="68580" marT="34290" marB="34290"/>
                </a:tc>
                <a:tc>
                  <a:txBody>
                    <a:bodyPr/>
                    <a:lstStyle/>
                    <a:p>
                      <a:pPr marL="228600" indent="-228600">
                        <a:buFont typeface="+mj-lt"/>
                        <a:buAutoNum type="arabicPeriod"/>
                      </a:pPr>
                      <a:endParaRPr lang="en-GB" sz="900" b="0" baseline="0" dirty="0"/>
                    </a:p>
                  </a:txBody>
                  <a:tcPr marL="68580" marR="68580" marT="34290" marB="34290"/>
                </a:tc>
                <a:extLst>
                  <a:ext uri="{0D108BD9-81ED-4DB2-BD59-A6C34878D82A}">
                    <a16:rowId xmlns:a16="http://schemas.microsoft.com/office/drawing/2014/main" val="1668819557"/>
                  </a:ext>
                </a:extLst>
              </a:tr>
              <a:tr h="308000">
                <a:tc>
                  <a:txBody>
                    <a:bodyPr/>
                    <a:lstStyle/>
                    <a:p>
                      <a:pPr marL="0" indent="0">
                        <a:buFont typeface="+mj-lt"/>
                        <a:buNone/>
                      </a:pPr>
                      <a:r>
                        <a:rPr lang="en-GB" sz="900" b="1" baseline="0" dirty="0"/>
                        <a:t>Equipment: Portable Music Speaker, Tablet (pre-downloaded playlist), parachute, balls, cones</a:t>
                      </a:r>
                      <a:endParaRPr lang="en-GB" sz="900" b="0" baseline="0" dirty="0"/>
                    </a:p>
                  </a:txBody>
                  <a:tcPr marL="68580" marR="68580" marT="34290" marB="34290"/>
                </a:tc>
                <a:tc>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3508932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54938</TotalTime>
  <Words>693</Words>
  <Application>Microsoft Office PowerPoint</Application>
  <PresentationFormat>A4 Paper (210x297 mm)</PresentationFormat>
  <Paragraphs>61</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Marie and Mike Willoughby Lynch</cp:lastModifiedBy>
  <cp:revision>792</cp:revision>
  <cp:lastPrinted>2019-03-03T09:41:19Z</cp:lastPrinted>
  <dcterms:created xsi:type="dcterms:W3CDTF">2014-03-03T15:39:30Z</dcterms:created>
  <dcterms:modified xsi:type="dcterms:W3CDTF">2021-07-19T14:26:25Z</dcterms:modified>
</cp:coreProperties>
</file>