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6858000" cy="9906000" type="A4"/>
  <p:notesSz cx="6858000" cy="9144000"/>
  <p:defaultTextStyle>
    <a:defPPr>
      <a:defRPr lang="en-US"/>
    </a:defPPr>
    <a:lvl1pPr marL="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1pPr>
    <a:lvl2pPr marL="384277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2pPr>
    <a:lvl3pPr marL="76855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3pPr>
    <a:lvl4pPr marL="115283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4pPr>
    <a:lvl5pPr marL="1537106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5pPr>
    <a:lvl6pPr marL="192138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6pPr>
    <a:lvl7pPr marL="230566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7pPr>
    <a:lvl8pPr marL="2689936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8pPr>
    <a:lvl9pPr marL="307421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86382" autoAdjust="0"/>
  </p:normalViewPr>
  <p:slideViewPr>
    <p:cSldViewPr>
      <p:cViewPr>
        <p:scale>
          <a:sx n="100" d="100"/>
          <a:sy n="100" d="100"/>
        </p:scale>
        <p:origin x="2117" y="5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0494E-FADF-734E-BDDC-254896DC743E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68BA1-9863-C94D-98AC-86E6EDC0C7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1pPr>
    <a:lvl2pPr marL="384277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2pPr>
    <a:lvl3pPr marL="76855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3pPr>
    <a:lvl4pPr marL="115283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4pPr>
    <a:lvl5pPr marL="1537106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5pPr>
    <a:lvl6pPr marL="192138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6pPr>
    <a:lvl7pPr marL="230566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7pPr>
    <a:lvl8pPr marL="2689936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8pPr>
    <a:lvl9pPr marL="307421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1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5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99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39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79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19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9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0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26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5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2"/>
          </a:xfrm>
        </p:spPr>
        <p:txBody>
          <a:bodyPr anchor="t"/>
          <a:lstStyle>
            <a:lvl1pPr algn="l">
              <a:defRPr sz="4724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1pPr>
            <a:lvl2pPr marL="53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8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8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8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88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3307"/>
            </a:lvl1pPr>
            <a:lvl2pPr>
              <a:defRPr sz="2835"/>
            </a:lvl2pPr>
            <a:lvl3pPr>
              <a:defRPr sz="2363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3307"/>
            </a:lvl1pPr>
            <a:lvl2pPr>
              <a:defRPr sz="2835"/>
            </a:lvl2pPr>
            <a:lvl3pPr>
              <a:defRPr sz="2363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90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8" indent="0">
              <a:buNone/>
              <a:defRPr sz="2363" b="1"/>
            </a:lvl2pPr>
            <a:lvl3pPr marL="1079996" indent="0">
              <a:buNone/>
              <a:defRPr sz="2126" b="1"/>
            </a:lvl3pPr>
            <a:lvl4pPr marL="1619993" indent="0">
              <a:buNone/>
              <a:defRPr sz="1890" b="1"/>
            </a:lvl4pPr>
            <a:lvl5pPr marL="2159991" indent="0">
              <a:buNone/>
              <a:defRPr sz="1890" b="1"/>
            </a:lvl5pPr>
            <a:lvl6pPr marL="2699990" indent="0">
              <a:buNone/>
              <a:defRPr sz="1890" b="1"/>
            </a:lvl6pPr>
            <a:lvl7pPr marL="3239987" indent="0">
              <a:buNone/>
              <a:defRPr sz="1890" b="1"/>
            </a:lvl7pPr>
            <a:lvl8pPr marL="3779985" indent="0">
              <a:buNone/>
              <a:defRPr sz="1890" b="1"/>
            </a:lvl8pPr>
            <a:lvl9pPr marL="4319982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835"/>
            </a:lvl1pPr>
            <a:lvl2pPr>
              <a:defRPr sz="2363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8" indent="0">
              <a:buNone/>
              <a:defRPr sz="2363" b="1"/>
            </a:lvl2pPr>
            <a:lvl3pPr marL="1079996" indent="0">
              <a:buNone/>
              <a:defRPr sz="2126" b="1"/>
            </a:lvl3pPr>
            <a:lvl4pPr marL="1619993" indent="0">
              <a:buNone/>
              <a:defRPr sz="1890" b="1"/>
            </a:lvl4pPr>
            <a:lvl5pPr marL="2159991" indent="0">
              <a:buNone/>
              <a:defRPr sz="1890" b="1"/>
            </a:lvl5pPr>
            <a:lvl6pPr marL="2699990" indent="0">
              <a:buNone/>
              <a:defRPr sz="1890" b="1"/>
            </a:lvl6pPr>
            <a:lvl7pPr marL="3239987" indent="0">
              <a:buNone/>
              <a:defRPr sz="1890" b="1"/>
            </a:lvl7pPr>
            <a:lvl8pPr marL="3779985" indent="0">
              <a:buNone/>
              <a:defRPr sz="1890" b="1"/>
            </a:lvl8pPr>
            <a:lvl9pPr marL="4319982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835"/>
            </a:lvl1pPr>
            <a:lvl2pPr>
              <a:defRPr sz="2363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58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73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69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7"/>
          </a:xfrm>
        </p:spPr>
        <p:txBody>
          <a:bodyPr anchor="b"/>
          <a:lstStyle>
            <a:lvl1pPr algn="l">
              <a:defRPr sz="236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8"/>
            <a:ext cx="3833813" cy="8454497"/>
          </a:xfrm>
        </p:spPr>
        <p:txBody>
          <a:bodyPr/>
          <a:lstStyle>
            <a:lvl1pPr>
              <a:defRPr sz="3779"/>
            </a:lvl1pPr>
            <a:lvl2pPr>
              <a:defRPr sz="3307"/>
            </a:lvl2pPr>
            <a:lvl3pPr>
              <a:defRPr sz="2835"/>
            </a:lvl3pPr>
            <a:lvl4pPr>
              <a:defRPr sz="2363"/>
            </a:lvl4pPr>
            <a:lvl5pPr>
              <a:defRPr sz="2363"/>
            </a:lvl5pPr>
            <a:lvl6pPr>
              <a:defRPr sz="2363"/>
            </a:lvl6pPr>
            <a:lvl7pPr>
              <a:defRPr sz="2363"/>
            </a:lvl7pPr>
            <a:lvl8pPr>
              <a:defRPr sz="2363"/>
            </a:lvl8pPr>
            <a:lvl9pPr>
              <a:defRPr sz="23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5"/>
            <a:ext cx="2256235" cy="6775980"/>
          </a:xfrm>
        </p:spPr>
        <p:txBody>
          <a:bodyPr/>
          <a:lstStyle>
            <a:lvl1pPr marL="0" indent="0">
              <a:buNone/>
              <a:defRPr sz="1654"/>
            </a:lvl1pPr>
            <a:lvl2pPr marL="539998" indent="0">
              <a:buNone/>
              <a:defRPr sz="1418"/>
            </a:lvl2pPr>
            <a:lvl3pPr marL="1079996" indent="0">
              <a:buNone/>
              <a:defRPr sz="1181"/>
            </a:lvl3pPr>
            <a:lvl4pPr marL="1619993" indent="0">
              <a:buNone/>
              <a:defRPr sz="1063"/>
            </a:lvl4pPr>
            <a:lvl5pPr marL="2159991" indent="0">
              <a:buNone/>
              <a:defRPr sz="1063"/>
            </a:lvl5pPr>
            <a:lvl6pPr marL="2699990" indent="0">
              <a:buNone/>
              <a:defRPr sz="1063"/>
            </a:lvl6pPr>
            <a:lvl7pPr marL="3239987" indent="0">
              <a:buNone/>
              <a:defRPr sz="1063"/>
            </a:lvl7pPr>
            <a:lvl8pPr marL="3779985" indent="0">
              <a:buNone/>
              <a:defRPr sz="1063"/>
            </a:lvl8pPr>
            <a:lvl9pPr marL="4319982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8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1"/>
          </a:xfrm>
        </p:spPr>
        <p:txBody>
          <a:bodyPr anchor="b"/>
          <a:lstStyle>
            <a:lvl1pPr algn="l">
              <a:defRPr sz="236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779"/>
            </a:lvl1pPr>
            <a:lvl2pPr marL="539998" indent="0">
              <a:buNone/>
              <a:defRPr sz="3307"/>
            </a:lvl2pPr>
            <a:lvl3pPr marL="1079996" indent="0">
              <a:buNone/>
              <a:defRPr sz="2835"/>
            </a:lvl3pPr>
            <a:lvl4pPr marL="1619993" indent="0">
              <a:buNone/>
              <a:defRPr sz="2363"/>
            </a:lvl4pPr>
            <a:lvl5pPr marL="2159991" indent="0">
              <a:buNone/>
              <a:defRPr sz="2363"/>
            </a:lvl5pPr>
            <a:lvl6pPr marL="2699990" indent="0">
              <a:buNone/>
              <a:defRPr sz="2363"/>
            </a:lvl6pPr>
            <a:lvl7pPr marL="3239987" indent="0">
              <a:buNone/>
              <a:defRPr sz="2363"/>
            </a:lvl7pPr>
            <a:lvl8pPr marL="3779985" indent="0">
              <a:buNone/>
              <a:defRPr sz="2363"/>
            </a:lvl8pPr>
            <a:lvl9pPr marL="4319982" indent="0">
              <a:buNone/>
              <a:defRPr sz="2363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654"/>
            </a:lvl1pPr>
            <a:lvl2pPr marL="539998" indent="0">
              <a:buNone/>
              <a:defRPr sz="1418"/>
            </a:lvl2pPr>
            <a:lvl3pPr marL="1079996" indent="0">
              <a:buNone/>
              <a:defRPr sz="1181"/>
            </a:lvl3pPr>
            <a:lvl4pPr marL="1619993" indent="0">
              <a:buNone/>
              <a:defRPr sz="1063"/>
            </a:lvl4pPr>
            <a:lvl5pPr marL="2159991" indent="0">
              <a:buNone/>
              <a:defRPr sz="1063"/>
            </a:lvl5pPr>
            <a:lvl6pPr marL="2699990" indent="0">
              <a:buNone/>
              <a:defRPr sz="1063"/>
            </a:lvl6pPr>
            <a:lvl7pPr marL="3239987" indent="0">
              <a:buNone/>
              <a:defRPr sz="1063"/>
            </a:lvl7pPr>
            <a:lvl8pPr marL="3779985" indent="0">
              <a:buNone/>
              <a:defRPr sz="1063"/>
            </a:lvl8pPr>
            <a:lvl9pPr marL="4319982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00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39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9996" rtl="0" eaLnBrk="1" latinLnBrk="0" hangingPunct="1"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4998" indent="-404998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79" kern="1200">
          <a:solidFill>
            <a:schemeClr val="tx1"/>
          </a:solidFill>
          <a:latin typeface="+mn-lt"/>
          <a:ea typeface="+mn-ea"/>
          <a:cs typeface="+mn-cs"/>
        </a:defRPr>
      </a:lvl1pPr>
      <a:lvl2pPr marL="877497" indent="-3374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4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3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63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0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»"/>
        <a:defRPr sz="2363" kern="1200">
          <a:solidFill>
            <a:schemeClr val="tx1"/>
          </a:solidFill>
          <a:latin typeface="+mn-lt"/>
          <a:ea typeface="+mn-ea"/>
          <a:cs typeface="+mn-cs"/>
        </a:defRPr>
      </a:lvl5pPr>
      <a:lvl6pPr marL="2969988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6pPr>
      <a:lvl7pPr marL="3509986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7pPr>
      <a:lvl8pPr marL="4049984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8pPr>
      <a:lvl9pPr marL="4589981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8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6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3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1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0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87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85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82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6954" y="128464"/>
            <a:ext cx="633179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000" b="1" dirty="0"/>
              <a:t>Camp Session Plans- Heart obstacle courses </a:t>
            </a:r>
            <a:r>
              <a:rPr lang="en-GB" sz="2000" b="1" dirty="0">
                <a:solidFill>
                  <a:srgbClr val="FF0000"/>
                </a:solidFill>
              </a:rPr>
              <a:t> </a:t>
            </a: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300487"/>
              </p:ext>
            </p:extLst>
          </p:nvPr>
        </p:nvGraphicFramePr>
        <p:xfrm>
          <a:off x="193554" y="1612435"/>
          <a:ext cx="6350946" cy="708594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947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2818243110"/>
                    </a:ext>
                  </a:extLst>
                </a:gridCol>
                <a:gridCol w="798248">
                  <a:extLst>
                    <a:ext uri="{9D8B030D-6E8A-4147-A177-3AD203B41FA5}">
                      <a16:colId xmlns:a16="http://schemas.microsoft.com/office/drawing/2014/main" val="2055900536"/>
                    </a:ext>
                  </a:extLst>
                </a:gridCol>
                <a:gridCol w="2461268">
                  <a:extLst>
                    <a:ext uri="{9D8B030D-6E8A-4147-A177-3AD203B41FA5}">
                      <a16:colId xmlns:a16="http://schemas.microsoft.com/office/drawing/2014/main" val="4242482457"/>
                    </a:ext>
                  </a:extLst>
                </a:gridCol>
              </a:tblGrid>
              <a:tr h="3286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aseline="0" dirty="0"/>
                        <a:t>S4K Sports Time: Obstacle courses</a:t>
                      </a:r>
                      <a:endParaRPr lang="en-GB" sz="12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  <a:p>
                      <a:pPr algn="ctr"/>
                      <a:r>
                        <a:rPr lang="en-GB" sz="1200" dirty="0"/>
                        <a:t>45 mins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Image</a:t>
                      </a:r>
                      <a:endParaRPr lang="en-US" sz="12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574">
                <a:tc gridSpan="3">
                  <a:txBody>
                    <a:bodyPr/>
                    <a:lstStyle/>
                    <a:p>
                      <a:pPr lvl="0"/>
                      <a:r>
                        <a:rPr lang="en-GB" sz="11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Play</a:t>
                      </a:r>
                    </a:p>
                    <a:p>
                      <a:pPr rtl="0" fontAlgn="base"/>
                      <a:r>
                        <a:rPr lang="en-GB" sz="105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Obstacle Course </a:t>
                      </a:r>
                      <a:r>
                        <a:rPr lang="en-GB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GB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Children can help you set up a course or coach set up a course</a:t>
                      </a:r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​. See if you can set it up so children run in a heart shape. </a:t>
                      </a:r>
                    </a:p>
                    <a:p>
                      <a:pPr rtl="0" fontAlgn="base"/>
                      <a:r>
                        <a:rPr lang="en-GB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Children are times to see who can get around the track the fastest. </a:t>
                      </a:r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GB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Children are timed with a stopwatch each time. </a:t>
                      </a:r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GB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Children can run in and between cones, jump, do big steps and carry objects</a:t>
                      </a:r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GB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 can also split children into small groups and each group makes up an obstacle course. Give them 10 minutes to make it then call everyone together. </a:t>
                      </a:r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GB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Each team shows their obstacle course off before everyone has a turn around it. </a:t>
                      </a:r>
                      <a:endParaRPr lang="en-US" sz="105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GB" sz="105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Cupid’s races</a:t>
                      </a:r>
                      <a:r>
                        <a:rPr lang="en-GB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GB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Split the children into teams of 4.  They all stand behind the first cone and number them 1-4.  </a:t>
                      </a:r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GB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Children have to run one at a time to the end cone and back to their team. </a:t>
                      </a:r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​Add obstacles such as jumps, hoops over head etc. </a:t>
                      </a:r>
                    </a:p>
                    <a:p>
                      <a:pPr rtl="0" fontAlgn="base"/>
                      <a:r>
                        <a:rPr lang="en-GB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Once everyone has had a go their team sits down. </a:t>
                      </a:r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GB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first team to be sat down wins the race. </a:t>
                      </a:r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GB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 can repeat with different movements</a:t>
                      </a:r>
                      <a:endParaRPr lang="en-US" sz="105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126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 </a:t>
                      </a:r>
                      <a:endParaRPr lang="en-GB" sz="11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703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Coaching Tips &amp; Questioning:</a:t>
                      </a:r>
                    </a:p>
                    <a:p>
                      <a:pPr rtl="0" fontAlgn="base"/>
                      <a:r>
                        <a:rPr lang="en-GB" sz="105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Watch how children are moving during races, if they are struggling change the movements. If it looks easy make it harder. </a:t>
                      </a:r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br>
                        <a:rPr lang="en-US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5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 the children think of ideas for relay races</a:t>
                      </a:r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​.  ​</a:t>
                      </a:r>
                    </a:p>
                    <a:p>
                      <a:pPr rtl="0" fontAlgn="base"/>
                      <a:r>
                        <a:rPr lang="en-GB" sz="105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Get children to keep track of their scores using cones. They can count after a few races to see who is in the lead.</a:t>
                      </a:r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 ​</a:t>
                      </a:r>
                    </a:p>
                    <a:p>
                      <a:pPr rtl="0" fontAlgn="base"/>
                      <a:endParaRPr lang="en-US" sz="105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GB" sz="105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Make this lots of fun and it doesn’t matter if they are first or second. </a:t>
                      </a:r>
                      <a:endParaRPr lang="en-GB" sz="105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20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Phrase Perfect Script</a:t>
                      </a:r>
                    </a:p>
                    <a:p>
                      <a:pPr algn="ctr"/>
                      <a:endParaRPr lang="en-GB" sz="1200" b="1" i="0" u="sng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GB" sz="105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Today’s sport is Heart Obstacle courses. </a:t>
                      </a:r>
                    </a:p>
                    <a:p>
                      <a:pPr rtl="0" fontAlgn="base"/>
                      <a:r>
                        <a:rPr lang="en-GB" sz="105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 are going to see if we can build and go around an obstacle course in the shape of a heart. </a:t>
                      </a:r>
                    </a:p>
                    <a:p>
                      <a:pPr rtl="0" fontAlgn="base"/>
                      <a:r>
                        <a:rPr lang="en-GB" sz="105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Then we are going to battle in teams to see who can race and get through a small obstacle course first. </a:t>
                      </a:r>
                      <a:endParaRPr lang="en-US" sz="2126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200" b="1" i="0" u="sng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69728269"/>
                  </a:ext>
                </a:extLst>
              </a:tr>
              <a:tr h="102042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Progressions:</a:t>
                      </a:r>
                    </a:p>
                    <a:p>
                      <a:pPr algn="ctr"/>
                      <a:r>
                        <a:rPr lang="en-GB" sz="105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 the children move in harder ways e.g. hopping or each time a team wins they have to wait 3 seconds before they start next time as they did so well </a:t>
                      </a:r>
                      <a:endParaRPr lang="en-GB" sz="60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Differentiation</a:t>
                      </a:r>
                    </a:p>
                    <a:p>
                      <a:r>
                        <a:rPr lang="en-GB" sz="105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Differentiate the moves that you ask them to do e.g. Hopping instead of running.  </a:t>
                      </a:r>
                      <a:endParaRPr lang="en-GB" sz="60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7323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407631"/>
              </p:ext>
            </p:extLst>
          </p:nvPr>
        </p:nvGraphicFramePr>
        <p:xfrm>
          <a:off x="166954" y="1053617"/>
          <a:ext cx="6377546" cy="308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377546">
                  <a:extLst>
                    <a:ext uri="{9D8B030D-6E8A-4147-A177-3AD203B41FA5}">
                      <a16:colId xmlns:a16="http://schemas.microsoft.com/office/drawing/2014/main" val="937111271"/>
                    </a:ext>
                  </a:extLst>
                </a:gridCol>
              </a:tblGrid>
              <a:tr h="3080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900" b="1" baseline="0" dirty="0"/>
                        <a:t>Equipment: cones, bean bags, hoops and balls </a:t>
                      </a:r>
                      <a:endParaRPr lang="en-GB" sz="900" b="0" baseline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46591704"/>
                  </a:ext>
                </a:extLst>
              </a:tr>
            </a:tbl>
          </a:graphicData>
        </a:graphic>
      </p:graphicFrame>
      <p:pic>
        <p:nvPicPr>
          <p:cNvPr id="5" name="Picture 4" descr="19764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0" y="2666984"/>
            <a:ext cx="2247901" cy="131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726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54820</TotalTime>
  <Words>432</Words>
  <Application>Microsoft Office PowerPoint</Application>
  <PresentationFormat>A4 Paper (210x297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Kayleigh Upward</cp:lastModifiedBy>
  <cp:revision>779</cp:revision>
  <cp:lastPrinted>2019-03-03T09:41:19Z</cp:lastPrinted>
  <dcterms:created xsi:type="dcterms:W3CDTF">2014-03-03T15:39:30Z</dcterms:created>
  <dcterms:modified xsi:type="dcterms:W3CDTF">2022-01-31T15:04:14Z</dcterms:modified>
</cp:coreProperties>
</file>