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78" r:id="rId2"/>
    <p:sldId id="279" r:id="rId3"/>
    <p:sldId id="280" r:id="rId4"/>
    <p:sldId id="281" r:id="rId5"/>
  </p:sldIdLst>
  <p:sldSz cx="6858000" cy="9906000" type="A4"/>
  <p:notesSz cx="6858000" cy="9144000"/>
  <p:defaultTextStyle>
    <a:defPPr>
      <a:defRPr lang="en-US"/>
    </a:defPPr>
    <a:lvl1pPr marL="0" algn="l" defTabSz="768553" rtl="0" eaLnBrk="1" latinLnBrk="0" hangingPunct="1">
      <a:defRPr sz="1513" kern="1200">
        <a:solidFill>
          <a:schemeClr val="tx1"/>
        </a:solidFill>
        <a:latin typeface="+mn-lt"/>
        <a:ea typeface="+mn-ea"/>
        <a:cs typeface="+mn-cs"/>
      </a:defRPr>
    </a:lvl1pPr>
    <a:lvl2pPr marL="384277" algn="l" defTabSz="768553" rtl="0" eaLnBrk="1" latinLnBrk="0" hangingPunct="1">
      <a:defRPr sz="1513" kern="1200">
        <a:solidFill>
          <a:schemeClr val="tx1"/>
        </a:solidFill>
        <a:latin typeface="+mn-lt"/>
        <a:ea typeface="+mn-ea"/>
        <a:cs typeface="+mn-cs"/>
      </a:defRPr>
    </a:lvl2pPr>
    <a:lvl3pPr marL="768553" algn="l" defTabSz="768553" rtl="0" eaLnBrk="1" latinLnBrk="0" hangingPunct="1">
      <a:defRPr sz="1513" kern="1200">
        <a:solidFill>
          <a:schemeClr val="tx1"/>
        </a:solidFill>
        <a:latin typeface="+mn-lt"/>
        <a:ea typeface="+mn-ea"/>
        <a:cs typeface="+mn-cs"/>
      </a:defRPr>
    </a:lvl3pPr>
    <a:lvl4pPr marL="1152830" algn="l" defTabSz="768553" rtl="0" eaLnBrk="1" latinLnBrk="0" hangingPunct="1">
      <a:defRPr sz="1513" kern="1200">
        <a:solidFill>
          <a:schemeClr val="tx1"/>
        </a:solidFill>
        <a:latin typeface="+mn-lt"/>
        <a:ea typeface="+mn-ea"/>
        <a:cs typeface="+mn-cs"/>
      </a:defRPr>
    </a:lvl4pPr>
    <a:lvl5pPr marL="1537106" algn="l" defTabSz="768553" rtl="0" eaLnBrk="1" latinLnBrk="0" hangingPunct="1">
      <a:defRPr sz="1513" kern="1200">
        <a:solidFill>
          <a:schemeClr val="tx1"/>
        </a:solidFill>
        <a:latin typeface="+mn-lt"/>
        <a:ea typeface="+mn-ea"/>
        <a:cs typeface="+mn-cs"/>
      </a:defRPr>
    </a:lvl5pPr>
    <a:lvl6pPr marL="1921383" algn="l" defTabSz="768553" rtl="0" eaLnBrk="1" latinLnBrk="0" hangingPunct="1">
      <a:defRPr sz="1513" kern="1200">
        <a:solidFill>
          <a:schemeClr val="tx1"/>
        </a:solidFill>
        <a:latin typeface="+mn-lt"/>
        <a:ea typeface="+mn-ea"/>
        <a:cs typeface="+mn-cs"/>
      </a:defRPr>
    </a:lvl6pPr>
    <a:lvl7pPr marL="2305660" algn="l" defTabSz="768553" rtl="0" eaLnBrk="1" latinLnBrk="0" hangingPunct="1">
      <a:defRPr sz="1513" kern="1200">
        <a:solidFill>
          <a:schemeClr val="tx1"/>
        </a:solidFill>
        <a:latin typeface="+mn-lt"/>
        <a:ea typeface="+mn-ea"/>
        <a:cs typeface="+mn-cs"/>
      </a:defRPr>
    </a:lvl7pPr>
    <a:lvl8pPr marL="2689936" algn="l" defTabSz="768553" rtl="0" eaLnBrk="1" latinLnBrk="0" hangingPunct="1">
      <a:defRPr sz="1513" kern="1200">
        <a:solidFill>
          <a:schemeClr val="tx1"/>
        </a:solidFill>
        <a:latin typeface="+mn-lt"/>
        <a:ea typeface="+mn-ea"/>
        <a:cs typeface="+mn-cs"/>
      </a:defRPr>
    </a:lvl8pPr>
    <a:lvl9pPr marL="3074213" algn="l" defTabSz="768553" rtl="0" eaLnBrk="1" latinLnBrk="0" hangingPunct="1">
      <a:defRPr sz="151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86382" autoAdjust="0"/>
  </p:normalViewPr>
  <p:slideViewPr>
    <p:cSldViewPr>
      <p:cViewPr>
        <p:scale>
          <a:sx n="100" d="100"/>
          <a:sy n="100" d="100"/>
        </p:scale>
        <p:origin x="1632" y="72"/>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97" d="100"/>
          <a:sy n="97" d="100"/>
        </p:scale>
        <p:origin x="368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90494E-FADF-734E-BDDC-254896DC743E}" type="datetimeFigureOut">
              <a:rPr lang="en-US" smtClean="0"/>
              <a:t>7/16/2021</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68BA1-9863-C94D-98AC-86E6EDC0C779}" type="slidenum">
              <a:rPr lang="en-US" smtClean="0"/>
              <a:t>‹#›</a:t>
            </a:fld>
            <a:endParaRPr lang="en-US"/>
          </a:p>
        </p:txBody>
      </p:sp>
    </p:spTree>
    <p:extLst>
      <p:ext uri="{BB962C8B-B14F-4D97-AF65-F5344CB8AC3E}">
        <p14:creationId xmlns:p14="http://schemas.microsoft.com/office/powerpoint/2010/main" val="303073579"/>
      </p:ext>
    </p:extLst>
  </p:cSld>
  <p:clrMap bg1="lt1" tx1="dk1" bg2="lt2" tx2="dk2" accent1="accent1" accent2="accent2" accent3="accent3" accent4="accent4" accent5="accent5" accent6="accent6" hlink="hlink" folHlink="folHlink"/>
  <p:notesStyle>
    <a:lvl1pPr marL="0" algn="l" defTabSz="768553" rtl="0" eaLnBrk="1" latinLnBrk="0" hangingPunct="1">
      <a:defRPr sz="1009" kern="1200">
        <a:solidFill>
          <a:schemeClr val="tx1"/>
        </a:solidFill>
        <a:latin typeface="+mn-lt"/>
        <a:ea typeface="+mn-ea"/>
        <a:cs typeface="+mn-cs"/>
      </a:defRPr>
    </a:lvl1pPr>
    <a:lvl2pPr marL="384277" algn="l" defTabSz="768553" rtl="0" eaLnBrk="1" latinLnBrk="0" hangingPunct="1">
      <a:defRPr sz="1009" kern="1200">
        <a:solidFill>
          <a:schemeClr val="tx1"/>
        </a:solidFill>
        <a:latin typeface="+mn-lt"/>
        <a:ea typeface="+mn-ea"/>
        <a:cs typeface="+mn-cs"/>
      </a:defRPr>
    </a:lvl2pPr>
    <a:lvl3pPr marL="768553" algn="l" defTabSz="768553" rtl="0" eaLnBrk="1" latinLnBrk="0" hangingPunct="1">
      <a:defRPr sz="1009" kern="1200">
        <a:solidFill>
          <a:schemeClr val="tx1"/>
        </a:solidFill>
        <a:latin typeface="+mn-lt"/>
        <a:ea typeface="+mn-ea"/>
        <a:cs typeface="+mn-cs"/>
      </a:defRPr>
    </a:lvl3pPr>
    <a:lvl4pPr marL="1152830" algn="l" defTabSz="768553" rtl="0" eaLnBrk="1" latinLnBrk="0" hangingPunct="1">
      <a:defRPr sz="1009" kern="1200">
        <a:solidFill>
          <a:schemeClr val="tx1"/>
        </a:solidFill>
        <a:latin typeface="+mn-lt"/>
        <a:ea typeface="+mn-ea"/>
        <a:cs typeface="+mn-cs"/>
      </a:defRPr>
    </a:lvl4pPr>
    <a:lvl5pPr marL="1537106" algn="l" defTabSz="768553" rtl="0" eaLnBrk="1" latinLnBrk="0" hangingPunct="1">
      <a:defRPr sz="1009" kern="1200">
        <a:solidFill>
          <a:schemeClr val="tx1"/>
        </a:solidFill>
        <a:latin typeface="+mn-lt"/>
        <a:ea typeface="+mn-ea"/>
        <a:cs typeface="+mn-cs"/>
      </a:defRPr>
    </a:lvl5pPr>
    <a:lvl6pPr marL="1921383" algn="l" defTabSz="768553" rtl="0" eaLnBrk="1" latinLnBrk="0" hangingPunct="1">
      <a:defRPr sz="1009" kern="1200">
        <a:solidFill>
          <a:schemeClr val="tx1"/>
        </a:solidFill>
        <a:latin typeface="+mn-lt"/>
        <a:ea typeface="+mn-ea"/>
        <a:cs typeface="+mn-cs"/>
      </a:defRPr>
    </a:lvl6pPr>
    <a:lvl7pPr marL="2305660" algn="l" defTabSz="768553" rtl="0" eaLnBrk="1" latinLnBrk="0" hangingPunct="1">
      <a:defRPr sz="1009" kern="1200">
        <a:solidFill>
          <a:schemeClr val="tx1"/>
        </a:solidFill>
        <a:latin typeface="+mn-lt"/>
        <a:ea typeface="+mn-ea"/>
        <a:cs typeface="+mn-cs"/>
      </a:defRPr>
    </a:lvl7pPr>
    <a:lvl8pPr marL="2689936" algn="l" defTabSz="768553" rtl="0" eaLnBrk="1" latinLnBrk="0" hangingPunct="1">
      <a:defRPr sz="1009" kern="1200">
        <a:solidFill>
          <a:schemeClr val="tx1"/>
        </a:solidFill>
        <a:latin typeface="+mn-lt"/>
        <a:ea typeface="+mn-ea"/>
        <a:cs typeface="+mn-cs"/>
      </a:defRPr>
    </a:lvl8pPr>
    <a:lvl9pPr marL="3074213" algn="l" defTabSz="768553" rtl="0" eaLnBrk="1" latinLnBrk="0" hangingPunct="1">
      <a:defRPr sz="100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4"/>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1"/>
            <a:ext cx="4800600" cy="2531533"/>
          </a:xfrm>
        </p:spPr>
        <p:txBody>
          <a:bodyPr/>
          <a:lstStyle>
            <a:lvl1pPr marL="0" indent="0" algn="ctr">
              <a:buNone/>
              <a:defRPr>
                <a:solidFill>
                  <a:schemeClr val="tx1">
                    <a:tint val="75000"/>
                  </a:schemeClr>
                </a:solidFill>
              </a:defRPr>
            </a:lvl1pPr>
            <a:lvl2pPr marL="539998" indent="0" algn="ctr">
              <a:buNone/>
              <a:defRPr>
                <a:solidFill>
                  <a:schemeClr val="tx1">
                    <a:tint val="75000"/>
                  </a:schemeClr>
                </a:solidFill>
              </a:defRPr>
            </a:lvl2pPr>
            <a:lvl3pPr marL="1079996" indent="0" algn="ctr">
              <a:buNone/>
              <a:defRPr>
                <a:solidFill>
                  <a:schemeClr val="tx1">
                    <a:tint val="75000"/>
                  </a:schemeClr>
                </a:solidFill>
              </a:defRPr>
            </a:lvl3pPr>
            <a:lvl4pPr marL="1619993" indent="0" algn="ctr">
              <a:buNone/>
              <a:defRPr>
                <a:solidFill>
                  <a:schemeClr val="tx1">
                    <a:tint val="75000"/>
                  </a:schemeClr>
                </a:solidFill>
              </a:defRPr>
            </a:lvl4pPr>
            <a:lvl5pPr marL="2159991" indent="0" algn="ctr">
              <a:buNone/>
              <a:defRPr>
                <a:solidFill>
                  <a:schemeClr val="tx1">
                    <a:tint val="75000"/>
                  </a:schemeClr>
                </a:solidFill>
              </a:defRPr>
            </a:lvl5pPr>
            <a:lvl6pPr marL="2699990" indent="0" algn="ctr">
              <a:buNone/>
              <a:defRPr>
                <a:solidFill>
                  <a:schemeClr val="tx1">
                    <a:tint val="75000"/>
                  </a:schemeClr>
                </a:solidFill>
              </a:defRPr>
            </a:lvl6pPr>
            <a:lvl7pPr marL="3239987" indent="0" algn="ctr">
              <a:buNone/>
              <a:defRPr>
                <a:solidFill>
                  <a:schemeClr val="tx1">
                    <a:tint val="75000"/>
                  </a:schemeClr>
                </a:solidFill>
              </a:defRPr>
            </a:lvl7pPr>
            <a:lvl8pPr marL="3779985" indent="0" algn="ctr">
              <a:buNone/>
              <a:defRPr>
                <a:solidFill>
                  <a:schemeClr val="tx1">
                    <a:tint val="75000"/>
                  </a:schemeClr>
                </a:solidFill>
              </a:defRPr>
            </a:lvl8pPr>
            <a:lvl9pPr marL="4319982"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16/07/2021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323994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16/07/2021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4068400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2"/>
            <a:ext cx="1543050" cy="845220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96702"/>
            <a:ext cx="4514850" cy="84522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16/07/2021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672264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16/07/2021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237051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5"/>
            <a:ext cx="5829300" cy="1967442"/>
          </a:xfrm>
        </p:spPr>
        <p:txBody>
          <a:bodyPr anchor="t"/>
          <a:lstStyle>
            <a:lvl1pPr algn="l">
              <a:defRPr sz="4724" b="1" cap="all"/>
            </a:lvl1pPr>
          </a:lstStyle>
          <a:p>
            <a:r>
              <a:rPr lang="en-US"/>
              <a:t>Click to edit Master title style</a:t>
            </a:r>
            <a:endParaRPr lang="en-GB"/>
          </a:p>
        </p:txBody>
      </p:sp>
      <p:sp>
        <p:nvSpPr>
          <p:cNvPr id="3" name="Text Placeholder 2"/>
          <p:cNvSpPr>
            <a:spLocks noGrp="1"/>
          </p:cNvSpPr>
          <p:nvPr>
            <p:ph type="body" idx="1"/>
          </p:nvPr>
        </p:nvSpPr>
        <p:spPr>
          <a:xfrm>
            <a:off x="541735" y="4198589"/>
            <a:ext cx="5829300" cy="2166936"/>
          </a:xfrm>
        </p:spPr>
        <p:txBody>
          <a:bodyPr anchor="b"/>
          <a:lstStyle>
            <a:lvl1pPr marL="0" indent="0">
              <a:buNone/>
              <a:defRPr sz="2363">
                <a:solidFill>
                  <a:schemeClr val="tx1">
                    <a:tint val="75000"/>
                  </a:schemeClr>
                </a:solidFill>
              </a:defRPr>
            </a:lvl1pPr>
            <a:lvl2pPr marL="539998" indent="0">
              <a:buNone/>
              <a:defRPr sz="2126">
                <a:solidFill>
                  <a:schemeClr val="tx1">
                    <a:tint val="75000"/>
                  </a:schemeClr>
                </a:solidFill>
              </a:defRPr>
            </a:lvl2pPr>
            <a:lvl3pPr marL="1079996" indent="0">
              <a:buNone/>
              <a:defRPr sz="1890">
                <a:solidFill>
                  <a:schemeClr val="tx1">
                    <a:tint val="75000"/>
                  </a:schemeClr>
                </a:solidFill>
              </a:defRPr>
            </a:lvl3pPr>
            <a:lvl4pPr marL="1619993" indent="0">
              <a:buNone/>
              <a:defRPr sz="1654">
                <a:solidFill>
                  <a:schemeClr val="tx1">
                    <a:tint val="75000"/>
                  </a:schemeClr>
                </a:solidFill>
              </a:defRPr>
            </a:lvl4pPr>
            <a:lvl5pPr marL="2159991" indent="0">
              <a:buNone/>
              <a:defRPr sz="1654">
                <a:solidFill>
                  <a:schemeClr val="tx1">
                    <a:tint val="75000"/>
                  </a:schemeClr>
                </a:solidFill>
              </a:defRPr>
            </a:lvl5pPr>
            <a:lvl6pPr marL="2699990" indent="0">
              <a:buNone/>
              <a:defRPr sz="1654">
                <a:solidFill>
                  <a:schemeClr val="tx1">
                    <a:tint val="75000"/>
                  </a:schemeClr>
                </a:solidFill>
              </a:defRPr>
            </a:lvl6pPr>
            <a:lvl7pPr marL="3239987" indent="0">
              <a:buNone/>
              <a:defRPr sz="1654">
                <a:solidFill>
                  <a:schemeClr val="tx1">
                    <a:tint val="75000"/>
                  </a:schemeClr>
                </a:solidFill>
              </a:defRPr>
            </a:lvl7pPr>
            <a:lvl8pPr marL="3779985" indent="0">
              <a:buNone/>
              <a:defRPr sz="1654">
                <a:solidFill>
                  <a:schemeClr val="tx1">
                    <a:tint val="75000"/>
                  </a:schemeClr>
                </a:solidFill>
              </a:defRPr>
            </a:lvl8pPr>
            <a:lvl9pPr marL="4319982" indent="0">
              <a:buNone/>
              <a:defRPr sz="165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28F4C1-0F26-4DBD-8174-34BE2B15D32D}" type="datetimeFigureOut">
              <a:rPr lang="en-GB" smtClean="0"/>
              <a:t>16/07/2021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984887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D28F4C1-0F26-4DBD-8174-34BE2B15D32D}" type="datetimeFigureOut">
              <a:rPr lang="en-GB" smtClean="0"/>
              <a:t>16/07/2021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74490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6"/>
            <a:ext cx="303014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2" y="2217386"/>
            <a:ext cx="303133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6" name="Content Placeholder 5"/>
          <p:cNvSpPr>
            <a:spLocks noGrp="1"/>
          </p:cNvSpPr>
          <p:nvPr>
            <p:ph sz="quarter" idx="4"/>
          </p:nvPr>
        </p:nvSpPr>
        <p:spPr>
          <a:xfrm>
            <a:off x="3483772" y="3141486"/>
            <a:ext cx="303133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D28F4C1-0F26-4DBD-8174-34BE2B15D32D}" type="datetimeFigureOut">
              <a:rPr lang="en-GB" smtClean="0"/>
              <a:t>16/07/2021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207582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D28F4C1-0F26-4DBD-8174-34BE2B15D32D}" type="datetimeFigureOut">
              <a:rPr lang="en-GB" smtClean="0"/>
              <a:t>16/07/2021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186735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8F4C1-0F26-4DBD-8174-34BE2B15D32D}" type="datetimeFigureOut">
              <a:rPr lang="en-GB" smtClean="0"/>
              <a:t>16/07/2021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309690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94405"/>
            <a:ext cx="2256235" cy="1678517"/>
          </a:xfrm>
        </p:spPr>
        <p:txBody>
          <a:bodyPr anchor="b"/>
          <a:lstStyle>
            <a:lvl1pPr algn="l">
              <a:defRPr sz="2363" b="1"/>
            </a:lvl1pPr>
          </a:lstStyle>
          <a:p>
            <a:r>
              <a:rPr lang="en-US"/>
              <a:t>Click to edit Master title style</a:t>
            </a:r>
            <a:endParaRPr lang="en-GB"/>
          </a:p>
        </p:txBody>
      </p:sp>
      <p:sp>
        <p:nvSpPr>
          <p:cNvPr id="3" name="Content Placeholder 2"/>
          <p:cNvSpPr>
            <a:spLocks noGrp="1"/>
          </p:cNvSpPr>
          <p:nvPr>
            <p:ph idx="1"/>
          </p:nvPr>
        </p:nvSpPr>
        <p:spPr>
          <a:xfrm>
            <a:off x="2681287" y="394408"/>
            <a:ext cx="3833813" cy="8454497"/>
          </a:xfrm>
        </p:spPr>
        <p:txBody>
          <a:bodyPr/>
          <a:lstStyle>
            <a:lvl1pPr>
              <a:defRPr sz="3779"/>
            </a:lvl1pPr>
            <a:lvl2pPr>
              <a:defRPr sz="3307"/>
            </a:lvl2pPr>
            <a:lvl3pPr>
              <a:defRPr sz="2835"/>
            </a:lvl3pPr>
            <a:lvl4pPr>
              <a:defRPr sz="2363"/>
            </a:lvl4pPr>
            <a:lvl5pPr>
              <a:defRPr sz="2363"/>
            </a:lvl5pPr>
            <a:lvl6pPr>
              <a:defRPr sz="2363"/>
            </a:lvl6pPr>
            <a:lvl7pPr>
              <a:defRPr sz="2363"/>
            </a:lvl7pPr>
            <a:lvl8pPr>
              <a:defRPr sz="2363"/>
            </a:lvl8pPr>
            <a:lvl9pPr>
              <a:defRPr sz="236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3" y="2072925"/>
            <a:ext cx="2256235" cy="6775980"/>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t>16/07/2021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270485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1"/>
          </a:xfrm>
        </p:spPr>
        <p:txBody>
          <a:bodyPr anchor="b"/>
          <a:lstStyle>
            <a:lvl1pPr algn="l">
              <a:defRPr sz="2363" b="1"/>
            </a:lvl1pPr>
          </a:lstStyle>
          <a:p>
            <a:r>
              <a:rPr lang="en-US"/>
              <a:t>Click to edit Master title style</a:t>
            </a:r>
            <a:endParaRPr lang="en-GB"/>
          </a:p>
        </p:txBody>
      </p:sp>
      <p:sp>
        <p:nvSpPr>
          <p:cNvPr id="3" name="Picture Placeholder 2"/>
          <p:cNvSpPr>
            <a:spLocks noGrp="1"/>
          </p:cNvSpPr>
          <p:nvPr>
            <p:ph type="pic" idx="1"/>
          </p:nvPr>
        </p:nvSpPr>
        <p:spPr>
          <a:xfrm>
            <a:off x="1344216" y="885120"/>
            <a:ext cx="4114800" cy="5943600"/>
          </a:xfrm>
        </p:spPr>
        <p:txBody>
          <a:bodyPr/>
          <a:lstStyle>
            <a:lvl1pPr marL="0" indent="0">
              <a:buNone/>
              <a:defRPr sz="3779"/>
            </a:lvl1pPr>
            <a:lvl2pPr marL="539998" indent="0">
              <a:buNone/>
              <a:defRPr sz="3307"/>
            </a:lvl2pPr>
            <a:lvl3pPr marL="1079996" indent="0">
              <a:buNone/>
              <a:defRPr sz="2835"/>
            </a:lvl3pPr>
            <a:lvl4pPr marL="1619993" indent="0">
              <a:buNone/>
              <a:defRPr sz="2363"/>
            </a:lvl4pPr>
            <a:lvl5pPr marL="2159991" indent="0">
              <a:buNone/>
              <a:defRPr sz="2363"/>
            </a:lvl5pPr>
            <a:lvl6pPr marL="2699990" indent="0">
              <a:buNone/>
              <a:defRPr sz="2363"/>
            </a:lvl6pPr>
            <a:lvl7pPr marL="3239987" indent="0">
              <a:buNone/>
              <a:defRPr sz="2363"/>
            </a:lvl7pPr>
            <a:lvl8pPr marL="3779985" indent="0">
              <a:buNone/>
              <a:defRPr sz="2363"/>
            </a:lvl8pPr>
            <a:lvl9pPr marL="4319982" indent="0">
              <a:buNone/>
              <a:defRPr sz="2363"/>
            </a:lvl9pPr>
          </a:lstStyle>
          <a:p>
            <a:endParaRPr lang="en-GB"/>
          </a:p>
        </p:txBody>
      </p:sp>
      <p:sp>
        <p:nvSpPr>
          <p:cNvPr id="4" name="Text Placeholder 3"/>
          <p:cNvSpPr>
            <a:spLocks noGrp="1"/>
          </p:cNvSpPr>
          <p:nvPr>
            <p:ph type="body" sz="half" idx="2"/>
          </p:nvPr>
        </p:nvSpPr>
        <p:spPr>
          <a:xfrm>
            <a:off x="1344216" y="7752824"/>
            <a:ext cx="4114800" cy="1162578"/>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t>16/07/2021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420002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700"/>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418">
                <a:solidFill>
                  <a:schemeClr val="tx1">
                    <a:tint val="75000"/>
                  </a:schemeClr>
                </a:solidFill>
              </a:defRPr>
            </a:lvl1pPr>
          </a:lstStyle>
          <a:p>
            <a:fld id="{7D28F4C1-0F26-4DBD-8174-34BE2B15D32D}" type="datetimeFigureOut">
              <a:rPr lang="en-GB" smtClean="0"/>
              <a:t>16/07/2021</a:t>
            </a:fld>
            <a:endParaRPr lang="en-GB"/>
          </a:p>
        </p:txBody>
      </p:sp>
      <p:sp>
        <p:nvSpPr>
          <p:cNvPr id="5" name="Footer Placeholder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41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418">
                <a:solidFill>
                  <a:schemeClr val="tx1">
                    <a:tint val="75000"/>
                  </a:schemeClr>
                </a:solidFill>
              </a:defRPr>
            </a:lvl1pPr>
          </a:lstStyle>
          <a:p>
            <a:fld id="{49D1A91E-3DFF-44ED-A23D-E9153710967B}" type="slidenum">
              <a:rPr lang="en-GB" smtClean="0"/>
              <a:t>‹#›</a:t>
            </a:fld>
            <a:endParaRPr lang="en-GB"/>
          </a:p>
        </p:txBody>
      </p:sp>
    </p:spTree>
    <p:extLst>
      <p:ext uri="{BB962C8B-B14F-4D97-AF65-F5344CB8AC3E}">
        <p14:creationId xmlns:p14="http://schemas.microsoft.com/office/powerpoint/2010/main" val="3317395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9996" rtl="0" eaLnBrk="1" latinLnBrk="0" hangingPunct="1">
        <a:spcBef>
          <a:spcPct val="0"/>
        </a:spcBef>
        <a:buNone/>
        <a:defRPr sz="5197" kern="1200">
          <a:solidFill>
            <a:schemeClr val="tx1"/>
          </a:solidFill>
          <a:latin typeface="+mj-lt"/>
          <a:ea typeface="+mj-ea"/>
          <a:cs typeface="+mj-cs"/>
        </a:defRPr>
      </a:lvl1pPr>
    </p:titleStyle>
    <p:bodyStyle>
      <a:lvl1pPr marL="404998" indent="-404998" algn="l" defTabSz="1079996" rtl="0" eaLnBrk="1" latinLnBrk="0" hangingPunct="1">
        <a:spcBef>
          <a:spcPct val="20000"/>
        </a:spcBef>
        <a:buFont typeface="Arial" panose="020B0604020202020204" pitchFamily="34" charset="0"/>
        <a:buChar char="•"/>
        <a:defRPr sz="3779" kern="1200">
          <a:solidFill>
            <a:schemeClr val="tx1"/>
          </a:solidFill>
          <a:latin typeface="+mn-lt"/>
          <a:ea typeface="+mn-ea"/>
          <a:cs typeface="+mn-cs"/>
        </a:defRPr>
      </a:lvl1pPr>
      <a:lvl2pPr marL="877497" indent="-337499" algn="l" defTabSz="1079996" rtl="0" eaLnBrk="1" latinLnBrk="0" hangingPunct="1">
        <a:spcBef>
          <a:spcPct val="20000"/>
        </a:spcBef>
        <a:buFont typeface="Arial" panose="020B0604020202020204" pitchFamily="34" charset="0"/>
        <a:buChar char="–"/>
        <a:defRPr sz="3307" kern="1200">
          <a:solidFill>
            <a:schemeClr val="tx1"/>
          </a:solidFill>
          <a:latin typeface="+mn-lt"/>
          <a:ea typeface="+mn-ea"/>
          <a:cs typeface="+mn-cs"/>
        </a:defRPr>
      </a:lvl2pPr>
      <a:lvl3pPr marL="1349994" indent="-269999" algn="l" defTabSz="1079996" rtl="0" eaLnBrk="1" latinLnBrk="0" hangingPunct="1">
        <a:spcBef>
          <a:spcPct val="20000"/>
        </a:spcBef>
        <a:buFont typeface="Arial" panose="020B0604020202020204" pitchFamily="34" charset="0"/>
        <a:buChar char="•"/>
        <a:defRPr sz="2835" kern="1200">
          <a:solidFill>
            <a:schemeClr val="tx1"/>
          </a:solidFill>
          <a:latin typeface="+mn-lt"/>
          <a:ea typeface="+mn-ea"/>
          <a:cs typeface="+mn-cs"/>
        </a:defRPr>
      </a:lvl3pPr>
      <a:lvl4pPr marL="1889993"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4pPr>
      <a:lvl5pPr marL="2429990"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5pPr>
      <a:lvl6pPr marL="2969988"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6pPr>
      <a:lvl7pPr marL="3509986"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7pPr>
      <a:lvl8pPr marL="4049984"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8pPr>
      <a:lvl9pPr marL="4589981"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9pPr>
    </p:bodyStyle>
    <p:otherStyle>
      <a:defPPr>
        <a:defRPr lang="en-US"/>
      </a:defPPr>
      <a:lvl1pPr marL="0" algn="l" defTabSz="1079996" rtl="0" eaLnBrk="1" latinLnBrk="0" hangingPunct="1">
        <a:defRPr sz="2126" kern="1200">
          <a:solidFill>
            <a:schemeClr val="tx1"/>
          </a:solidFill>
          <a:latin typeface="+mn-lt"/>
          <a:ea typeface="+mn-ea"/>
          <a:cs typeface="+mn-cs"/>
        </a:defRPr>
      </a:lvl1pPr>
      <a:lvl2pPr marL="539998" algn="l" defTabSz="1079996" rtl="0" eaLnBrk="1" latinLnBrk="0" hangingPunct="1">
        <a:defRPr sz="2126" kern="1200">
          <a:solidFill>
            <a:schemeClr val="tx1"/>
          </a:solidFill>
          <a:latin typeface="+mn-lt"/>
          <a:ea typeface="+mn-ea"/>
          <a:cs typeface="+mn-cs"/>
        </a:defRPr>
      </a:lvl2pPr>
      <a:lvl3pPr marL="1079996" algn="l" defTabSz="1079996" rtl="0" eaLnBrk="1" latinLnBrk="0" hangingPunct="1">
        <a:defRPr sz="2126" kern="1200">
          <a:solidFill>
            <a:schemeClr val="tx1"/>
          </a:solidFill>
          <a:latin typeface="+mn-lt"/>
          <a:ea typeface="+mn-ea"/>
          <a:cs typeface="+mn-cs"/>
        </a:defRPr>
      </a:lvl3pPr>
      <a:lvl4pPr marL="1619993" algn="l" defTabSz="1079996" rtl="0" eaLnBrk="1" latinLnBrk="0" hangingPunct="1">
        <a:defRPr sz="2126" kern="1200">
          <a:solidFill>
            <a:schemeClr val="tx1"/>
          </a:solidFill>
          <a:latin typeface="+mn-lt"/>
          <a:ea typeface="+mn-ea"/>
          <a:cs typeface="+mn-cs"/>
        </a:defRPr>
      </a:lvl4pPr>
      <a:lvl5pPr marL="2159991" algn="l" defTabSz="1079996" rtl="0" eaLnBrk="1" latinLnBrk="0" hangingPunct="1">
        <a:defRPr sz="2126" kern="1200">
          <a:solidFill>
            <a:schemeClr val="tx1"/>
          </a:solidFill>
          <a:latin typeface="+mn-lt"/>
          <a:ea typeface="+mn-ea"/>
          <a:cs typeface="+mn-cs"/>
        </a:defRPr>
      </a:lvl5pPr>
      <a:lvl6pPr marL="2699990" algn="l" defTabSz="1079996" rtl="0" eaLnBrk="1" latinLnBrk="0" hangingPunct="1">
        <a:defRPr sz="2126" kern="1200">
          <a:solidFill>
            <a:schemeClr val="tx1"/>
          </a:solidFill>
          <a:latin typeface="+mn-lt"/>
          <a:ea typeface="+mn-ea"/>
          <a:cs typeface="+mn-cs"/>
        </a:defRPr>
      </a:lvl6pPr>
      <a:lvl7pPr marL="3239987" algn="l" defTabSz="1079996" rtl="0" eaLnBrk="1" latinLnBrk="0" hangingPunct="1">
        <a:defRPr sz="2126" kern="1200">
          <a:solidFill>
            <a:schemeClr val="tx1"/>
          </a:solidFill>
          <a:latin typeface="+mn-lt"/>
          <a:ea typeface="+mn-ea"/>
          <a:cs typeface="+mn-cs"/>
        </a:defRPr>
      </a:lvl7pPr>
      <a:lvl8pPr marL="3779985" algn="l" defTabSz="1079996" rtl="0" eaLnBrk="1" latinLnBrk="0" hangingPunct="1">
        <a:defRPr sz="2126" kern="1200">
          <a:solidFill>
            <a:schemeClr val="tx1"/>
          </a:solidFill>
          <a:latin typeface="+mn-lt"/>
          <a:ea typeface="+mn-ea"/>
          <a:cs typeface="+mn-cs"/>
        </a:defRPr>
      </a:lvl8pPr>
      <a:lvl9pPr marL="4319982" algn="l" defTabSz="1079996"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6954" y="128464"/>
            <a:ext cx="6331790" cy="400110"/>
          </a:xfrm>
          <a:prstGeom prst="rect">
            <a:avLst/>
          </a:prstGeom>
          <a:noFill/>
        </p:spPr>
        <p:txBody>
          <a:bodyPr wrap="square" lIns="91440" tIns="45720" rIns="91440" bIns="45720" rtlCol="0" anchor="t">
            <a:spAutoFit/>
          </a:bodyPr>
          <a:lstStyle/>
          <a:p>
            <a:pPr algn="ctr"/>
            <a:r>
              <a:rPr lang="en-GB" sz="2000" b="1" dirty="0">
                <a:solidFill>
                  <a:srgbClr val="FF0000"/>
                </a:solidFill>
              </a:rPr>
              <a:t>Camp Session Plans- WARM UP: TAG GAMES</a:t>
            </a:r>
            <a:endParaRPr lang="en-GB" sz="2000" b="1" dirty="0">
              <a:solidFill>
                <a:schemeClr val="tx2">
                  <a:lumMod val="60000"/>
                  <a:lumOff val="40000"/>
                </a:schemeClr>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117106310"/>
              </p:ext>
            </p:extLst>
          </p:nvPr>
        </p:nvGraphicFramePr>
        <p:xfrm>
          <a:off x="253527" y="1937866"/>
          <a:ext cx="6350946" cy="6301088"/>
        </p:xfrm>
        <a:graphic>
          <a:graphicData uri="http://schemas.openxmlformats.org/drawingml/2006/table">
            <a:tbl>
              <a:tblPr firstRow="1" bandRow="1">
                <a:tableStyleId>{5A111915-BE36-4E01-A7E5-04B1672EAD32}</a:tableStyleId>
              </a:tblPr>
              <a:tblGrid>
                <a:gridCol w="2947414">
                  <a:extLst>
                    <a:ext uri="{9D8B030D-6E8A-4147-A177-3AD203B41FA5}">
                      <a16:colId xmlns:a16="http://schemas.microsoft.com/office/drawing/2014/main" val="20000"/>
                    </a:ext>
                  </a:extLst>
                </a:gridCol>
                <a:gridCol w="144016">
                  <a:extLst>
                    <a:ext uri="{9D8B030D-6E8A-4147-A177-3AD203B41FA5}">
                      <a16:colId xmlns:a16="http://schemas.microsoft.com/office/drawing/2014/main" val="2818243110"/>
                    </a:ext>
                  </a:extLst>
                </a:gridCol>
                <a:gridCol w="798248">
                  <a:extLst>
                    <a:ext uri="{9D8B030D-6E8A-4147-A177-3AD203B41FA5}">
                      <a16:colId xmlns:a16="http://schemas.microsoft.com/office/drawing/2014/main" val="2055900536"/>
                    </a:ext>
                  </a:extLst>
                </a:gridCol>
                <a:gridCol w="2461268">
                  <a:extLst>
                    <a:ext uri="{9D8B030D-6E8A-4147-A177-3AD203B41FA5}">
                      <a16:colId xmlns:a16="http://schemas.microsoft.com/office/drawing/2014/main" val="4242482457"/>
                    </a:ext>
                  </a:extLst>
                </a:gridCol>
              </a:tblGrid>
              <a:tr h="328612">
                <a:tc gridSpan="2">
                  <a:txBody>
                    <a:bodyPr/>
                    <a:lstStyle/>
                    <a:p>
                      <a:pPr algn="ctr"/>
                      <a:r>
                        <a:rPr lang="en-GB" sz="1200" dirty="0"/>
                        <a:t>Theme/Focus: TAG GAMES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200" dirty="0"/>
                    </a:p>
                  </a:txBody>
                  <a:tcPr marL="68580" marR="68580" marT="34290" marB="34290" anchor="ctr"/>
                </a:tc>
                <a:tc>
                  <a:txBody>
                    <a:bodyPr/>
                    <a:lstStyle/>
                    <a:p>
                      <a:pPr algn="ctr"/>
                      <a:r>
                        <a:rPr lang="en-GB" sz="1200" dirty="0">
                          <a:solidFill>
                            <a:schemeClr val="tx1"/>
                          </a:solidFill>
                        </a:rPr>
                        <a:t>Time</a:t>
                      </a:r>
                    </a:p>
                    <a:p>
                      <a:pPr algn="ctr"/>
                      <a:r>
                        <a:rPr lang="en-GB" sz="1200" dirty="0"/>
                        <a:t>30 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t>Image/Video link/</a:t>
                      </a:r>
                    </a:p>
                    <a:p>
                      <a:pPr algn="ctr"/>
                      <a:r>
                        <a:rPr lang="en-GB" sz="1200" dirty="0"/>
                        <a:t>Parent Link</a:t>
                      </a: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85574">
                <a:tc gridSpan="3">
                  <a:txBody>
                    <a:bodyPr/>
                    <a:lstStyle/>
                    <a:p>
                      <a:pPr marL="0" indent="0">
                        <a:buFont typeface="+mj-lt"/>
                        <a:buNone/>
                      </a:pPr>
                      <a:r>
                        <a:rPr lang="en-GB" sz="1100" b="1" kern="1200" dirty="0">
                          <a:solidFill>
                            <a:schemeClr val="tx1"/>
                          </a:solidFill>
                          <a:effectLst/>
                          <a:latin typeface="+mn-lt"/>
                          <a:ea typeface="+mn-ea"/>
                          <a:cs typeface="+mn-cs"/>
                        </a:rPr>
                        <a:t>Set Up: </a:t>
                      </a:r>
                      <a:r>
                        <a:rPr lang="en-GB" sz="1100" b="0" baseline="0" dirty="0"/>
                        <a:t>Pre-set area- divide space for different age groups</a:t>
                      </a:r>
                    </a:p>
                    <a:p>
                      <a:endParaRPr lang="en-GB" sz="1100" b="1"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r>
                        <a:rPr lang="en-GB" sz="1100" b="1" kern="1200" dirty="0">
                          <a:solidFill>
                            <a:schemeClr val="tx1"/>
                          </a:solidFill>
                          <a:effectLst/>
                          <a:latin typeface="+mn-lt"/>
                          <a:ea typeface="+mn-ea"/>
                          <a:cs typeface="+mn-cs"/>
                        </a:rPr>
                        <a:t>How to Play: </a:t>
                      </a:r>
                    </a:p>
                    <a:p>
                      <a:pPr marL="171450" indent="-171450">
                        <a:buFont typeface="Arial" panose="020B0604020202020204" pitchFamily="34" charset="0"/>
                        <a:buChar char="•"/>
                      </a:pPr>
                      <a:r>
                        <a:rPr lang="en-GB" sz="1100" kern="1200" dirty="0">
                          <a:solidFill>
                            <a:schemeClr val="tx1"/>
                          </a:solidFill>
                          <a:effectLst/>
                          <a:latin typeface="+mn-lt"/>
                          <a:ea typeface="+mn-ea"/>
                          <a:cs typeface="+mn-cs"/>
                        </a:rPr>
                        <a:t>Give the children choice between a select amount of tag games to help warm them up.</a:t>
                      </a:r>
                    </a:p>
                    <a:p>
                      <a:pPr marL="171450" indent="-171450">
                        <a:buFont typeface="Arial" panose="020B0604020202020204" pitchFamily="34" charset="0"/>
                        <a:buChar char="•"/>
                      </a:pPr>
                      <a:r>
                        <a:rPr lang="en-GB" sz="1100" kern="1200" dirty="0">
                          <a:solidFill>
                            <a:schemeClr val="tx1"/>
                          </a:solidFill>
                          <a:effectLst/>
                          <a:latin typeface="+mn-lt"/>
                          <a:ea typeface="+mn-ea"/>
                          <a:cs typeface="+mn-cs"/>
                        </a:rPr>
                        <a:t>You can play 1-3 tag games within the time, depending on how the children are enjoying them.</a:t>
                      </a:r>
                    </a:p>
                    <a:p>
                      <a:pPr marL="171450" indent="-171450">
                        <a:buFont typeface="Arial" panose="020B0604020202020204" pitchFamily="34" charset="0"/>
                        <a:buChar char="•"/>
                      </a:pPr>
                      <a:r>
                        <a:rPr lang="en-GB" sz="1100" kern="1200" dirty="0">
                          <a:solidFill>
                            <a:schemeClr val="tx1"/>
                          </a:solidFill>
                          <a:effectLst/>
                          <a:latin typeface="+mn-lt"/>
                          <a:ea typeface="+mn-ea"/>
                          <a:cs typeface="+mn-cs"/>
                        </a:rPr>
                        <a:t>Coaches can choose tag games, however below are 3 favourites</a:t>
                      </a:r>
                    </a:p>
                    <a:p>
                      <a:pPr marL="0" indent="0">
                        <a:buFont typeface="Arial" panose="020B0604020202020204" pitchFamily="34" charset="0"/>
                        <a:buNone/>
                      </a:pPr>
                      <a:endParaRPr lang="en-GB" sz="1100" kern="1200" dirty="0">
                        <a:solidFill>
                          <a:schemeClr val="tx1"/>
                        </a:solidFill>
                        <a:effectLst/>
                        <a:latin typeface="+mn-lt"/>
                        <a:ea typeface="+mn-ea"/>
                        <a:cs typeface="+mn-cs"/>
                      </a:endParaRPr>
                    </a:p>
                    <a:p>
                      <a:pPr marL="0" indent="0">
                        <a:buFont typeface="Arial" panose="020B0604020202020204" pitchFamily="34" charset="0"/>
                        <a:buNone/>
                      </a:pPr>
                      <a:r>
                        <a:rPr lang="en-GB" sz="1100" kern="1200" dirty="0">
                          <a:solidFill>
                            <a:schemeClr val="tx1"/>
                          </a:solidFill>
                          <a:effectLst/>
                          <a:latin typeface="+mn-lt"/>
                          <a:ea typeface="+mn-ea"/>
                          <a:cs typeface="+mn-cs"/>
                        </a:rPr>
                        <a:t>1. OPEN GATES</a:t>
                      </a:r>
                    </a:p>
                    <a:p>
                      <a:pPr marL="0" indent="0">
                        <a:buFont typeface="Arial" panose="020B0604020202020204" pitchFamily="34" charset="0"/>
                        <a:buNone/>
                      </a:pPr>
                      <a:endParaRPr lang="en-GB" sz="1100" kern="1200" dirty="0">
                        <a:solidFill>
                          <a:schemeClr val="tx1"/>
                        </a:solidFill>
                        <a:effectLst/>
                        <a:latin typeface="+mn-lt"/>
                        <a:ea typeface="+mn-ea"/>
                        <a:cs typeface="+mn-cs"/>
                      </a:endParaRPr>
                    </a:p>
                    <a:p>
                      <a:pPr marL="0" indent="0">
                        <a:buFont typeface="Arial" panose="020B0604020202020204" pitchFamily="34" charset="0"/>
                        <a:buNone/>
                      </a:pPr>
                      <a:r>
                        <a:rPr lang="en-GB" sz="1100" kern="1200" dirty="0">
                          <a:solidFill>
                            <a:schemeClr val="tx1"/>
                          </a:solidFill>
                          <a:effectLst/>
                          <a:latin typeface="+mn-lt"/>
                          <a:ea typeface="+mn-ea"/>
                          <a:cs typeface="+mn-cs"/>
                        </a:rPr>
                        <a:t>2. TIMEBOMB</a:t>
                      </a:r>
                    </a:p>
                    <a:p>
                      <a:pPr marL="0" indent="0">
                        <a:buFont typeface="Arial" panose="020B0604020202020204" pitchFamily="34" charset="0"/>
                        <a:buNone/>
                      </a:pPr>
                      <a:endParaRPr lang="en-GB" sz="1100" kern="1200" dirty="0">
                        <a:solidFill>
                          <a:schemeClr val="tx1"/>
                        </a:solidFill>
                        <a:effectLst/>
                        <a:latin typeface="+mn-lt"/>
                        <a:ea typeface="+mn-ea"/>
                        <a:cs typeface="+mn-cs"/>
                      </a:endParaRPr>
                    </a:p>
                    <a:p>
                      <a:pPr marL="0" indent="0">
                        <a:buFont typeface="Arial" panose="020B0604020202020204" pitchFamily="34" charset="0"/>
                        <a:buNone/>
                      </a:pPr>
                      <a:r>
                        <a:rPr lang="en-GB" sz="1100" kern="1200" dirty="0">
                          <a:solidFill>
                            <a:schemeClr val="tx1"/>
                          </a:solidFill>
                          <a:effectLst/>
                          <a:latin typeface="+mn-lt"/>
                          <a:ea typeface="+mn-ea"/>
                          <a:cs typeface="+mn-cs"/>
                        </a:rPr>
                        <a:t>3. ULTIMATE TAG</a:t>
                      </a:r>
                    </a:p>
                    <a:p>
                      <a:pPr marL="0" indent="0">
                        <a:buFont typeface="Arial" panose="020B0604020202020204" pitchFamily="34" charset="0"/>
                        <a:buNone/>
                      </a:pPr>
                      <a:endParaRPr lang="en-GB" sz="1100" kern="1200" dirty="0">
                        <a:solidFill>
                          <a:schemeClr val="tx1"/>
                        </a:solidFill>
                        <a:effectLst/>
                        <a:latin typeface="+mn-lt"/>
                        <a:ea typeface="+mn-ea"/>
                        <a:cs typeface="+mn-cs"/>
                      </a:endParaRPr>
                    </a:p>
                    <a:p>
                      <a:pPr marL="0" indent="0">
                        <a:buFont typeface="Arial" panose="020B0604020202020204" pitchFamily="34" charset="0"/>
                        <a:buNone/>
                      </a:pPr>
                      <a:r>
                        <a:rPr lang="en-GB" sz="1100" b="1" kern="1200" dirty="0">
                          <a:solidFill>
                            <a:schemeClr val="tx1"/>
                          </a:solidFill>
                          <a:effectLst/>
                          <a:latin typeface="+mn-lt"/>
                          <a:ea typeface="+mn-ea"/>
                          <a:cs typeface="+mn-cs"/>
                        </a:rPr>
                        <a:t>Stretches:</a:t>
                      </a:r>
                    </a:p>
                    <a:p>
                      <a:pPr marL="171450" indent="-171450">
                        <a:buFont typeface="Arial" panose="020B0604020202020204" pitchFamily="34" charset="0"/>
                        <a:buChar char="•"/>
                      </a:pPr>
                      <a:r>
                        <a:rPr lang="en-GB" sz="1100" kern="1200" dirty="0">
                          <a:solidFill>
                            <a:schemeClr val="tx1"/>
                          </a:solidFill>
                          <a:effectLst/>
                          <a:latin typeface="+mn-lt"/>
                          <a:ea typeface="+mn-ea"/>
                          <a:cs typeface="+mn-cs"/>
                        </a:rPr>
                        <a:t>Finish the warm up session with children following dynamic stretches such as leg and arm swings, walking lunges, sumo squats etc.as well as some static stretches ready for the next activity.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98703">
                <a:tc>
                  <a:txBody>
                    <a:bodyPr/>
                    <a:lstStyle/>
                    <a:p>
                      <a:pPr algn="ctr"/>
                      <a:r>
                        <a:rPr lang="en-GB" sz="1200" b="1" i="0" u="sng" kern="1200" baseline="0" dirty="0">
                          <a:solidFill>
                            <a:schemeClr val="tx1"/>
                          </a:solidFill>
                          <a:effectLst/>
                          <a:latin typeface="+mn-lt"/>
                          <a:ea typeface="+mn-ea"/>
                          <a:cs typeface="+mn-cs"/>
                        </a:rPr>
                        <a:t>Coaching/Teacher Tips/Questioning:</a:t>
                      </a: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Remind children to look where they are going</a:t>
                      </a: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Remind children to tag gently on the arm/back where possible</a:t>
                      </a: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Try not to aim for the head when throwing a ball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3">
                  <a:txBody>
                    <a:bodyPr/>
                    <a:lstStyle/>
                    <a:p>
                      <a:r>
                        <a:rPr lang="en-GB" sz="1200" b="1" i="0" u="sng" kern="1200" baseline="0" dirty="0">
                          <a:solidFill>
                            <a:schemeClr val="tx1"/>
                          </a:solidFill>
                          <a:effectLst/>
                          <a:latin typeface="+mn-lt"/>
                          <a:ea typeface="+mn-ea"/>
                          <a:cs typeface="+mn-cs"/>
                        </a:rPr>
                        <a:t>Differentiation:</a:t>
                      </a: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en-US"/>
                    </a:p>
                  </a:txBody>
                  <a:tcPr/>
                </a:tc>
                <a:tc rowSpan="2" hMerge="1">
                  <a:txBody>
                    <a:bodyPr/>
                    <a:lstStyle/>
                    <a:p>
                      <a:endParaRPr lang="en-GB" sz="9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69728269"/>
                  </a:ext>
                </a:extLst>
              </a:tr>
              <a:tr h="1020428">
                <a:tc>
                  <a:txBody>
                    <a:bodyPr/>
                    <a:lstStyle/>
                    <a:p>
                      <a:pPr algn="ctr"/>
                      <a:r>
                        <a:rPr lang="en-GB" sz="1200" b="1" i="0" u="sng" kern="1200" baseline="0" dirty="0">
                          <a:solidFill>
                            <a:schemeClr val="tx1"/>
                          </a:solidFill>
                          <a:effectLst/>
                          <a:latin typeface="+mn-lt"/>
                          <a:ea typeface="+mn-ea"/>
                          <a:cs typeface="+mn-cs"/>
                        </a:rPr>
                        <a:t>Progressions:</a:t>
                      </a: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Ask older children if they have any other tag game suggestions</a:t>
                      </a: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vMerge="1">
                  <a:txBody>
                    <a:bodyPr/>
                    <a:lstStyle/>
                    <a:p>
                      <a:r>
                        <a:rPr lang="en-GB" sz="1200" b="1" i="0" u="sng" kern="1200" baseline="0" dirty="0">
                          <a:solidFill>
                            <a:schemeClr val="tx1"/>
                          </a:solidFill>
                          <a:effectLst/>
                          <a:latin typeface="+mn-lt"/>
                          <a:ea typeface="+mn-ea"/>
                          <a:cs typeface="+mn-cs"/>
                        </a:rPr>
                        <a:t>Differentiation:</a:t>
                      </a:r>
                    </a:p>
                    <a:p>
                      <a:r>
                        <a:rPr lang="en-GB" sz="1200" b="0" i="0" u="none" kern="1200" baseline="0" dirty="0">
                          <a:solidFill>
                            <a:schemeClr val="tx1"/>
                          </a:solidFill>
                          <a:effectLst/>
                          <a:latin typeface="+mn-lt"/>
                          <a:ea typeface="+mn-ea"/>
                          <a:cs typeface="+mn-cs"/>
                        </a:rPr>
                        <a:t>Give children instructions if they are not sure how to move.</a:t>
                      </a:r>
                    </a:p>
                    <a:p>
                      <a:pPr marL="0" indent="0">
                        <a:buFont typeface="Arial" panose="020B0604020202020204" pitchFamily="34" charset="0"/>
                        <a:buNone/>
                      </a:pPr>
                      <a:r>
                        <a:rPr lang="en-GB" sz="1200" b="0" kern="1200" dirty="0">
                          <a:solidFill>
                            <a:schemeClr val="tx1"/>
                          </a:solidFill>
                          <a:effectLst/>
                          <a:latin typeface="+mn-lt"/>
                          <a:ea typeface="+mn-ea"/>
                          <a:cs typeface="+mn-cs"/>
                        </a:rPr>
                        <a:t>Music On Instructions:</a:t>
                      </a:r>
                    </a:p>
                    <a:p>
                      <a:pPr marL="0" indent="0">
                        <a:buFont typeface="Arial" panose="020B0604020202020204" pitchFamily="34" charset="0"/>
                        <a:buNone/>
                      </a:pPr>
                      <a:r>
                        <a:rPr lang="en-GB" sz="1200" b="0" kern="1200" dirty="0">
                          <a:solidFill>
                            <a:schemeClr val="tx1"/>
                          </a:solidFill>
                          <a:effectLst/>
                          <a:latin typeface="+mn-lt"/>
                          <a:ea typeface="+mn-ea"/>
                          <a:cs typeface="+mn-cs"/>
                        </a:rPr>
                        <a:t>1 = Walk</a:t>
                      </a:r>
                    </a:p>
                    <a:p>
                      <a:pPr marL="0" indent="0">
                        <a:buFont typeface="Arial" panose="020B0604020202020204" pitchFamily="34" charset="0"/>
                        <a:buNone/>
                      </a:pPr>
                      <a:r>
                        <a:rPr lang="en-GB" sz="1200" b="0" kern="1200" dirty="0">
                          <a:solidFill>
                            <a:schemeClr val="tx1"/>
                          </a:solidFill>
                          <a:effectLst/>
                          <a:latin typeface="+mn-lt"/>
                          <a:ea typeface="+mn-ea"/>
                          <a:cs typeface="+mn-cs"/>
                        </a:rPr>
                        <a:t>2= Jog</a:t>
                      </a:r>
                    </a:p>
                    <a:p>
                      <a:pPr marL="0" marR="0" lvl="0" indent="0" algn="l" defTabSz="1079996"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kern="1200" dirty="0">
                          <a:solidFill>
                            <a:schemeClr val="tx1"/>
                          </a:solidFill>
                          <a:effectLst/>
                          <a:latin typeface="+mn-lt"/>
                          <a:ea typeface="+mn-ea"/>
                          <a:cs typeface="+mn-cs"/>
                        </a:rPr>
                        <a:t>3= Change direction</a:t>
                      </a:r>
                    </a:p>
                    <a:p>
                      <a:pPr marL="0" marR="0" lvl="0" indent="0" algn="l" defTabSz="1079996"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kern="1200" dirty="0">
                          <a:solidFill>
                            <a:schemeClr val="tx1"/>
                          </a:solidFill>
                          <a:effectLst/>
                          <a:latin typeface="+mn-lt"/>
                          <a:ea typeface="+mn-ea"/>
                          <a:cs typeface="+mn-cs"/>
                        </a:rPr>
                        <a:t>4= skip &amp; wave to the crowd</a:t>
                      </a:r>
                    </a:p>
                    <a:p>
                      <a:pPr marL="171450" marR="0" lvl="0" indent="-171450" algn="l" defTabSz="107999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kern="1200" dirty="0">
                          <a:solidFill>
                            <a:schemeClr val="tx1"/>
                          </a:solidFill>
                          <a:effectLst/>
                          <a:latin typeface="+mn-lt"/>
                          <a:ea typeface="+mn-ea"/>
                          <a:cs typeface="+mn-cs"/>
                        </a:rPr>
                        <a:t>When the music stops the Coach will call out a Country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lang="en-US"/>
                    </a:p>
                  </a:txBody>
                  <a:tcPr/>
                </a:tc>
                <a:tc hMerge="1" vMerge="1">
                  <a:txBody>
                    <a:bodyPr/>
                    <a:lstStyle/>
                    <a:p>
                      <a:r>
                        <a:rPr lang="en-GB" sz="1200" b="1" i="0" u="sng" kern="1200" baseline="0" dirty="0">
                          <a:solidFill>
                            <a:schemeClr val="tx1"/>
                          </a:solidFill>
                          <a:effectLst/>
                          <a:latin typeface="+mn-lt"/>
                          <a:ea typeface="+mn-ea"/>
                          <a:cs typeface="+mn-cs"/>
                        </a:rPr>
                        <a:t>Differentiation:</a:t>
                      </a:r>
                    </a:p>
                    <a:p>
                      <a:endParaRPr lang="en-GB" sz="1200" b="1" i="0" u="sng"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3234"/>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37463126"/>
              </p:ext>
            </p:extLst>
          </p:nvPr>
        </p:nvGraphicFramePr>
        <p:xfrm>
          <a:off x="263105" y="887763"/>
          <a:ext cx="6331790" cy="993800"/>
        </p:xfrm>
        <a:graphic>
          <a:graphicData uri="http://schemas.openxmlformats.org/drawingml/2006/table">
            <a:tbl>
              <a:tblPr firstRow="1" bandRow="1">
                <a:tableStyleId>{FABFCF23-3B69-468F-B69F-88F6DE6A72F2}</a:tableStyleId>
              </a:tblPr>
              <a:tblGrid>
                <a:gridCol w="3163438">
                  <a:extLst>
                    <a:ext uri="{9D8B030D-6E8A-4147-A177-3AD203B41FA5}">
                      <a16:colId xmlns:a16="http://schemas.microsoft.com/office/drawing/2014/main" val="937111271"/>
                    </a:ext>
                  </a:extLst>
                </a:gridCol>
                <a:gridCol w="3168352">
                  <a:extLst>
                    <a:ext uri="{9D8B030D-6E8A-4147-A177-3AD203B41FA5}">
                      <a16:colId xmlns:a16="http://schemas.microsoft.com/office/drawing/2014/main" val="2654760134"/>
                    </a:ext>
                  </a:extLst>
                </a:gridCol>
              </a:tblGrid>
              <a:tr h="166199">
                <a:tc>
                  <a:txBody>
                    <a:bodyPr/>
                    <a:lstStyle/>
                    <a:p>
                      <a:r>
                        <a:rPr lang="en-GB" sz="900" dirty="0"/>
                        <a:t>Overall Objectives</a:t>
                      </a:r>
                    </a:p>
                  </a:txBody>
                  <a:tcPr marL="68580" marR="68580" marT="34290" marB="34290"/>
                </a:tc>
                <a:tc>
                  <a:txBody>
                    <a:bodyPr/>
                    <a:lstStyle/>
                    <a:p>
                      <a:r>
                        <a:rPr lang="en-GB" sz="900" dirty="0"/>
                        <a:t>Outcomes/Success Criteria</a:t>
                      </a:r>
                    </a:p>
                  </a:txBody>
                  <a:tcPr marL="68580" marR="68580" marT="34290" marB="34290"/>
                </a:tc>
                <a:extLst>
                  <a:ext uri="{0D108BD9-81ED-4DB2-BD59-A6C34878D82A}">
                    <a16:rowId xmlns:a16="http://schemas.microsoft.com/office/drawing/2014/main" val="901477872"/>
                  </a:ext>
                </a:extLst>
              </a:tr>
              <a:tr h="387798">
                <a:tc>
                  <a:txBody>
                    <a:bodyPr/>
                    <a:lstStyle/>
                    <a:p>
                      <a:pPr marL="228600" indent="-228600">
                        <a:buFont typeface="+mj-lt"/>
                        <a:buAutoNum type="arabicPeriod"/>
                      </a:pPr>
                      <a:r>
                        <a:rPr lang="en-GB" sz="900" b="0" baseline="0" dirty="0"/>
                        <a:t>For children to Warm up &amp; prepare their bodies safely</a:t>
                      </a:r>
                    </a:p>
                    <a:p>
                      <a:pPr marL="228600" indent="-228600">
                        <a:buFont typeface="+mj-lt"/>
                        <a:buAutoNum type="arabicPeriod"/>
                      </a:pPr>
                      <a:r>
                        <a:rPr lang="en-GB" sz="900" b="0" baseline="0" dirty="0"/>
                        <a:t>To move safely without bumping</a:t>
                      </a:r>
                    </a:p>
                  </a:txBody>
                  <a:tcPr marL="68580" marR="68580" marT="34290" marB="34290"/>
                </a:tc>
                <a:tc>
                  <a:txBody>
                    <a:bodyPr/>
                    <a:lstStyle/>
                    <a:p>
                      <a:pPr marL="228600" indent="-228600">
                        <a:buFont typeface="+mj-lt"/>
                        <a:buAutoNum type="arabicPeriod"/>
                      </a:pPr>
                      <a:r>
                        <a:rPr lang="en-GB" sz="900" b="0" baseline="0" dirty="0"/>
                        <a:t>OC1- </a:t>
                      </a:r>
                    </a:p>
                    <a:p>
                      <a:pPr marL="228600" indent="-228600">
                        <a:buFont typeface="+mj-lt"/>
                        <a:buAutoNum type="arabicPeriod"/>
                      </a:pPr>
                      <a:r>
                        <a:rPr lang="en-GB" sz="900" b="0" baseline="0" dirty="0"/>
                        <a:t>Oc2</a:t>
                      </a:r>
                    </a:p>
                    <a:p>
                      <a:pPr marL="228600" indent="-228600">
                        <a:buFont typeface="+mj-lt"/>
                        <a:buAutoNum type="arabicPeriod"/>
                      </a:pPr>
                      <a:r>
                        <a:rPr lang="en-GB" sz="900" b="0" baseline="0" dirty="0"/>
                        <a:t>Oc3 </a:t>
                      </a:r>
                    </a:p>
                  </a:txBody>
                  <a:tcPr marL="68580" marR="68580" marT="34290" marB="34290"/>
                </a:tc>
                <a:extLst>
                  <a:ext uri="{0D108BD9-81ED-4DB2-BD59-A6C34878D82A}">
                    <a16:rowId xmlns:a16="http://schemas.microsoft.com/office/drawing/2014/main" val="1668819557"/>
                  </a:ext>
                </a:extLst>
              </a:tr>
              <a:tr h="308000">
                <a:tc>
                  <a:txBody>
                    <a:bodyPr/>
                    <a:lstStyle/>
                    <a:p>
                      <a:pPr marL="0" indent="0">
                        <a:buFont typeface="+mj-lt"/>
                        <a:buNone/>
                      </a:pPr>
                      <a:r>
                        <a:rPr lang="en-GB" sz="900" b="1" baseline="0" dirty="0"/>
                        <a:t>Equipment: </a:t>
                      </a:r>
                      <a:r>
                        <a:rPr lang="en-GB" sz="900" b="0" baseline="0" dirty="0"/>
                        <a:t>Cones, Balls</a:t>
                      </a:r>
                    </a:p>
                  </a:txBody>
                  <a:tcPr marL="68580" marR="68580" marT="34290" marB="34290"/>
                </a:tc>
                <a:tc>
                  <a:txBody>
                    <a:bodyPr/>
                    <a:lstStyle/>
                    <a:p>
                      <a:pPr marL="0" indent="0">
                        <a:buFont typeface="+mj-lt"/>
                        <a:buNone/>
                      </a:pPr>
                      <a:endParaRPr lang="en-GB" sz="900" b="0" baseline="0" dirty="0"/>
                    </a:p>
                  </a:txBody>
                  <a:tcPr marL="68580" marR="68580" marT="34290" marB="34290"/>
                </a:tc>
                <a:extLst>
                  <a:ext uri="{0D108BD9-81ED-4DB2-BD59-A6C34878D82A}">
                    <a16:rowId xmlns:a16="http://schemas.microsoft.com/office/drawing/2014/main" val="1246591704"/>
                  </a:ext>
                </a:extLst>
              </a:tr>
            </a:tbl>
          </a:graphicData>
        </a:graphic>
      </p:graphicFrame>
    </p:spTree>
    <p:extLst>
      <p:ext uri="{BB962C8B-B14F-4D97-AF65-F5344CB8AC3E}">
        <p14:creationId xmlns:p14="http://schemas.microsoft.com/office/powerpoint/2010/main" val="2583726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6954" y="128464"/>
            <a:ext cx="6331790" cy="400110"/>
          </a:xfrm>
          <a:prstGeom prst="rect">
            <a:avLst/>
          </a:prstGeom>
          <a:noFill/>
        </p:spPr>
        <p:txBody>
          <a:bodyPr wrap="square" lIns="91440" tIns="45720" rIns="91440" bIns="45720" rtlCol="0" anchor="t">
            <a:spAutoFit/>
          </a:bodyPr>
          <a:lstStyle/>
          <a:p>
            <a:pPr algn="ctr"/>
            <a:r>
              <a:rPr lang="en-GB" sz="2000" b="1" dirty="0">
                <a:solidFill>
                  <a:srgbClr val="FF0000"/>
                </a:solidFill>
              </a:rPr>
              <a:t>Camp Session Plans- WARM UP: TAG GAMES</a:t>
            </a:r>
            <a:endParaRPr lang="en-GB" sz="2000" b="1" dirty="0">
              <a:solidFill>
                <a:schemeClr val="tx2">
                  <a:lumMod val="60000"/>
                  <a:lumOff val="40000"/>
                </a:schemeClr>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4116589439"/>
              </p:ext>
            </p:extLst>
          </p:nvPr>
        </p:nvGraphicFramePr>
        <p:xfrm>
          <a:off x="253527" y="1937866"/>
          <a:ext cx="6350946" cy="6133448"/>
        </p:xfrm>
        <a:graphic>
          <a:graphicData uri="http://schemas.openxmlformats.org/drawingml/2006/table">
            <a:tbl>
              <a:tblPr firstRow="1" bandRow="1">
                <a:tableStyleId>{5A111915-BE36-4E01-A7E5-04B1672EAD32}</a:tableStyleId>
              </a:tblPr>
              <a:tblGrid>
                <a:gridCol w="2947414">
                  <a:extLst>
                    <a:ext uri="{9D8B030D-6E8A-4147-A177-3AD203B41FA5}">
                      <a16:colId xmlns:a16="http://schemas.microsoft.com/office/drawing/2014/main" val="20000"/>
                    </a:ext>
                  </a:extLst>
                </a:gridCol>
                <a:gridCol w="144016">
                  <a:extLst>
                    <a:ext uri="{9D8B030D-6E8A-4147-A177-3AD203B41FA5}">
                      <a16:colId xmlns:a16="http://schemas.microsoft.com/office/drawing/2014/main" val="2818243110"/>
                    </a:ext>
                  </a:extLst>
                </a:gridCol>
                <a:gridCol w="798248">
                  <a:extLst>
                    <a:ext uri="{9D8B030D-6E8A-4147-A177-3AD203B41FA5}">
                      <a16:colId xmlns:a16="http://schemas.microsoft.com/office/drawing/2014/main" val="2055900536"/>
                    </a:ext>
                  </a:extLst>
                </a:gridCol>
                <a:gridCol w="2461268">
                  <a:extLst>
                    <a:ext uri="{9D8B030D-6E8A-4147-A177-3AD203B41FA5}">
                      <a16:colId xmlns:a16="http://schemas.microsoft.com/office/drawing/2014/main" val="4242482457"/>
                    </a:ext>
                  </a:extLst>
                </a:gridCol>
              </a:tblGrid>
              <a:tr h="328612">
                <a:tc gridSpan="2">
                  <a:txBody>
                    <a:bodyPr/>
                    <a:lstStyle/>
                    <a:p>
                      <a:pPr algn="ctr"/>
                      <a:r>
                        <a:rPr lang="en-GB" sz="1200" dirty="0"/>
                        <a:t>Theme/Focus: OPEN GATES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200" dirty="0"/>
                    </a:p>
                  </a:txBody>
                  <a:tcPr marL="68580" marR="68580" marT="34290" marB="34290" anchor="ctr"/>
                </a:tc>
                <a:tc>
                  <a:txBody>
                    <a:bodyPr/>
                    <a:lstStyle/>
                    <a:p>
                      <a:pPr algn="ctr"/>
                      <a:r>
                        <a:rPr lang="en-GB" sz="1200" dirty="0">
                          <a:solidFill>
                            <a:schemeClr val="tx1"/>
                          </a:solidFill>
                        </a:rPr>
                        <a:t>Time</a:t>
                      </a:r>
                    </a:p>
                    <a:p>
                      <a:pPr algn="ctr"/>
                      <a:r>
                        <a:rPr lang="en-GB" sz="1200" dirty="0"/>
                        <a:t>30 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t>Image/Video link/</a:t>
                      </a:r>
                    </a:p>
                    <a:p>
                      <a:pPr algn="ctr"/>
                      <a:r>
                        <a:rPr lang="en-GB" sz="1200" dirty="0"/>
                        <a:t>Parent Link</a:t>
                      </a: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85574">
                <a:tc gridSpan="3">
                  <a:txBody>
                    <a:bodyPr/>
                    <a:lstStyle/>
                    <a:p>
                      <a:pPr marL="0" indent="0">
                        <a:buFont typeface="Arial" panose="020B0604020202020204" pitchFamily="34" charset="0"/>
                        <a:buNone/>
                      </a:pPr>
                      <a:r>
                        <a:rPr lang="en-GB" sz="1100" b="1" kern="1200" dirty="0">
                          <a:solidFill>
                            <a:schemeClr val="tx1"/>
                          </a:solidFill>
                          <a:effectLst/>
                          <a:latin typeface="+mn-lt"/>
                          <a:ea typeface="+mn-ea"/>
                          <a:cs typeface="+mn-cs"/>
                        </a:rPr>
                        <a:t>Set Up: </a:t>
                      </a:r>
                      <a:r>
                        <a:rPr lang="en-GB" sz="1100" b="0" baseline="0" dirty="0"/>
                        <a:t>Pre-set area- divide space for different age groups.</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Lay out two line of cones horizontally in the middle of the space to create a bridge/gate</a:t>
                      </a:r>
                    </a:p>
                    <a:p>
                      <a:pPr marL="0" indent="0">
                        <a:buFont typeface="Arial" panose="020B0604020202020204" pitchFamily="34" charset="0"/>
                        <a:buNone/>
                      </a:pPr>
                      <a:endParaRPr lang="en-GB" sz="1100" kern="1200" dirty="0">
                        <a:solidFill>
                          <a:schemeClr val="tx1"/>
                        </a:solidFill>
                        <a:effectLst/>
                        <a:latin typeface="+mn-lt"/>
                        <a:ea typeface="+mn-ea"/>
                        <a:cs typeface="+mn-cs"/>
                      </a:endParaRPr>
                    </a:p>
                    <a:p>
                      <a:pPr marL="0" indent="0">
                        <a:buFont typeface="Arial" panose="020B0604020202020204" pitchFamily="34" charset="0"/>
                        <a:buNone/>
                      </a:pPr>
                      <a:r>
                        <a:rPr lang="en-GB" sz="1100" b="1" kern="1200" dirty="0">
                          <a:solidFill>
                            <a:schemeClr val="tx1"/>
                          </a:solidFill>
                          <a:effectLst/>
                          <a:latin typeface="+mn-lt"/>
                          <a:ea typeface="+mn-ea"/>
                          <a:cs typeface="+mn-cs"/>
                        </a:rPr>
                        <a:t>How to Play: </a:t>
                      </a:r>
                      <a:endParaRPr lang="en-GB" sz="11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Children start at one end of  the area with a Coach or chosen child in the middle as a security guard</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A Coach will give an ‘IF’ that can be related to age, eye colour, if  they have a certain pet or sibling, what they are wearing etc. For example “IF you are wearing anything </a:t>
                      </a:r>
                      <a:r>
                        <a:rPr lang="en-GB" sz="1100" kern="1200" dirty="0" err="1">
                          <a:solidFill>
                            <a:schemeClr val="tx1"/>
                          </a:solidFill>
                          <a:effectLst/>
                          <a:latin typeface="+mn-lt"/>
                          <a:ea typeface="+mn-ea"/>
                          <a:cs typeface="+mn-cs"/>
                        </a:rPr>
                        <a:t>Halloweeny</a:t>
                      </a:r>
                      <a:r>
                        <a:rPr lang="en-GB" sz="1100" kern="1200" dirty="0">
                          <a:solidFill>
                            <a:schemeClr val="tx1"/>
                          </a:solidFill>
                          <a:effectLst/>
                          <a:latin typeface="+mn-lt"/>
                          <a:ea typeface="+mn-ea"/>
                          <a:cs typeface="+mn-cs"/>
                        </a:rPr>
                        <a:t> you can go through!!”</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Once one group of children have been let through the rest have to try and cross the gate when the Coach says “OPEN GATES” without getting tagged by the security guard who must remain within the cones to tag.</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When down to a small amount of children just say “open gates”. </a:t>
                      </a:r>
                    </a:p>
                    <a:p>
                      <a:pPr marL="0" lvl="0" indent="0">
                        <a:buFont typeface="Arial" panose="020B0604020202020204" pitchFamily="34" charset="0"/>
                        <a:buNone/>
                      </a:pPr>
                      <a:endParaRPr lang="en-GB" sz="1100" kern="1200" dirty="0">
                        <a:solidFill>
                          <a:schemeClr val="tx1"/>
                        </a:solidFill>
                        <a:effectLst/>
                        <a:latin typeface="+mn-lt"/>
                        <a:ea typeface="+mn-ea"/>
                        <a:cs typeface="+mn-cs"/>
                      </a:endParaRPr>
                    </a:p>
                    <a:p>
                      <a:pPr marL="0" marR="0" lvl="0" indent="0" algn="l" defTabSz="1079996"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kern="1200" dirty="0">
                          <a:solidFill>
                            <a:schemeClr val="tx1"/>
                          </a:solidFill>
                          <a:effectLst/>
                          <a:latin typeface="+mn-lt"/>
                          <a:ea typeface="+mn-ea"/>
                          <a:cs typeface="+mn-cs"/>
                        </a:rPr>
                        <a:t>POINTS: </a:t>
                      </a:r>
                      <a:r>
                        <a:rPr lang="en-GB" sz="1100" kern="1200" dirty="0">
                          <a:solidFill>
                            <a:schemeClr val="tx1"/>
                          </a:solidFill>
                          <a:effectLst/>
                          <a:latin typeface="+mn-lt"/>
                          <a:ea typeface="+mn-ea"/>
                          <a:cs typeface="+mn-cs"/>
                        </a:rPr>
                        <a:t>Increase points the longer they stay in the game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98703">
                <a:tc>
                  <a:txBody>
                    <a:bodyPr/>
                    <a:lstStyle/>
                    <a:p>
                      <a:pPr algn="ctr"/>
                      <a:r>
                        <a:rPr lang="en-GB" sz="1200" b="1" i="0" u="sng" kern="1200" baseline="0" dirty="0">
                          <a:solidFill>
                            <a:schemeClr val="tx1"/>
                          </a:solidFill>
                          <a:effectLst/>
                          <a:latin typeface="+mn-lt"/>
                          <a:ea typeface="+mn-ea"/>
                          <a:cs typeface="+mn-cs"/>
                        </a:rPr>
                        <a:t>Coaching/Teacher Tips/Questioning:</a:t>
                      </a: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Remind children to look where they are going so they do not step on cones or run into other children</a:t>
                      </a: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Remind children to tag gently on the arm/back where possible</a:t>
                      </a: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Remind children about good sportsmanship and receiving points for good sportsmanship</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3">
                  <a:txBody>
                    <a:bodyPr/>
                    <a:lstStyle/>
                    <a:p>
                      <a:r>
                        <a:rPr lang="en-GB" sz="1200" b="1" i="0" u="none" kern="1200" baseline="0" dirty="0">
                          <a:solidFill>
                            <a:schemeClr val="tx1"/>
                          </a:solidFill>
                          <a:effectLst/>
                          <a:latin typeface="+mn-lt"/>
                          <a:ea typeface="+mn-ea"/>
                          <a:cs typeface="+mn-cs"/>
                        </a:rPr>
                        <a:t>Differentiation:</a:t>
                      </a:r>
                    </a:p>
                    <a:p>
                      <a:pPr marL="171450" indent="-171450">
                        <a:buFont typeface="Arial" panose="020B0604020202020204" pitchFamily="34" charset="0"/>
                        <a:buChar char="•"/>
                      </a:pPr>
                      <a:r>
                        <a:rPr lang="en-GB" sz="1200" b="0" i="0" u="none" kern="1200" baseline="0" dirty="0">
                          <a:solidFill>
                            <a:schemeClr val="tx1"/>
                          </a:solidFill>
                          <a:effectLst/>
                          <a:latin typeface="+mn-lt"/>
                          <a:ea typeface="+mn-ea"/>
                          <a:cs typeface="+mn-cs"/>
                        </a:rPr>
                        <a:t>You can have a low number of children, you can swap with the person in the middle when tagged and lose a life, rather than joining them in the middle.</a:t>
                      </a:r>
                    </a:p>
                    <a:p>
                      <a:pPr marL="171450" indent="-171450">
                        <a:buFont typeface="Arial" panose="020B0604020202020204" pitchFamily="34" charset="0"/>
                        <a:buChar char="•"/>
                      </a:pPr>
                      <a:r>
                        <a:rPr lang="en-GB" sz="1200" b="0" i="0" u="none" kern="1200" baseline="0" dirty="0">
                          <a:solidFill>
                            <a:schemeClr val="tx1"/>
                          </a:solidFill>
                          <a:effectLst/>
                          <a:latin typeface="+mn-lt"/>
                          <a:ea typeface="+mn-ea"/>
                          <a:cs typeface="+mn-cs"/>
                        </a:rPr>
                        <a:t>If a larger group of children and dependent on space, keep an eye on safeguarding and choose a ‘final’ round. So if you have 6 children left, you might say that whoever makes it across this round are the winners (rather than waiting to get down to the last 1).</a:t>
                      </a:r>
                    </a:p>
                  </a:txBody>
                  <a:tcPr marL="68580" marR="68580" marT="34290" marB="3429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en-US"/>
                    </a:p>
                  </a:txBody>
                  <a:tcPr/>
                </a:tc>
                <a:tc rowSpan="2" hMerge="1">
                  <a:txBody>
                    <a:bodyPr/>
                    <a:lstStyle/>
                    <a:p>
                      <a:endParaRPr lang="en-GB" sz="9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69728269"/>
                  </a:ext>
                </a:extLst>
              </a:tr>
              <a:tr h="1020428">
                <a:tc>
                  <a:txBody>
                    <a:bodyPr/>
                    <a:lstStyle/>
                    <a:p>
                      <a:pPr algn="ctr"/>
                      <a:r>
                        <a:rPr lang="en-GB" sz="1200" b="1" i="0" u="sng" kern="1200" baseline="0" dirty="0">
                          <a:solidFill>
                            <a:schemeClr val="tx1"/>
                          </a:solidFill>
                          <a:effectLst/>
                          <a:latin typeface="+mn-lt"/>
                          <a:ea typeface="+mn-ea"/>
                          <a:cs typeface="+mn-cs"/>
                        </a:rPr>
                        <a:t>Progressions:</a:t>
                      </a: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Ask older children if they have any other tag game suggestions</a:t>
                      </a: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vMerge="1">
                  <a:txBody>
                    <a:bodyPr/>
                    <a:lstStyle/>
                    <a:p>
                      <a:r>
                        <a:rPr lang="en-GB" sz="1200" b="1" i="0" u="sng" kern="1200" baseline="0" dirty="0">
                          <a:solidFill>
                            <a:schemeClr val="tx1"/>
                          </a:solidFill>
                          <a:effectLst/>
                          <a:latin typeface="+mn-lt"/>
                          <a:ea typeface="+mn-ea"/>
                          <a:cs typeface="+mn-cs"/>
                        </a:rPr>
                        <a:t>Differentiation:</a:t>
                      </a:r>
                    </a:p>
                    <a:p>
                      <a:r>
                        <a:rPr lang="en-GB" sz="1200" b="0" i="0" u="none" kern="1200" baseline="0" dirty="0">
                          <a:solidFill>
                            <a:schemeClr val="tx1"/>
                          </a:solidFill>
                          <a:effectLst/>
                          <a:latin typeface="+mn-lt"/>
                          <a:ea typeface="+mn-ea"/>
                          <a:cs typeface="+mn-cs"/>
                        </a:rPr>
                        <a:t>Give children instructions if they are not sure how to move.</a:t>
                      </a:r>
                    </a:p>
                    <a:p>
                      <a:pPr marL="0" indent="0">
                        <a:buFont typeface="Arial" panose="020B0604020202020204" pitchFamily="34" charset="0"/>
                        <a:buNone/>
                      </a:pPr>
                      <a:r>
                        <a:rPr lang="en-GB" sz="1200" b="0" kern="1200" dirty="0">
                          <a:solidFill>
                            <a:schemeClr val="tx1"/>
                          </a:solidFill>
                          <a:effectLst/>
                          <a:latin typeface="+mn-lt"/>
                          <a:ea typeface="+mn-ea"/>
                          <a:cs typeface="+mn-cs"/>
                        </a:rPr>
                        <a:t>Music On Instructions:</a:t>
                      </a:r>
                    </a:p>
                    <a:p>
                      <a:pPr marL="0" indent="0">
                        <a:buFont typeface="Arial" panose="020B0604020202020204" pitchFamily="34" charset="0"/>
                        <a:buNone/>
                      </a:pPr>
                      <a:r>
                        <a:rPr lang="en-GB" sz="1200" b="0" kern="1200" dirty="0">
                          <a:solidFill>
                            <a:schemeClr val="tx1"/>
                          </a:solidFill>
                          <a:effectLst/>
                          <a:latin typeface="+mn-lt"/>
                          <a:ea typeface="+mn-ea"/>
                          <a:cs typeface="+mn-cs"/>
                        </a:rPr>
                        <a:t>1 = Walk</a:t>
                      </a:r>
                    </a:p>
                    <a:p>
                      <a:pPr marL="0" indent="0">
                        <a:buFont typeface="Arial" panose="020B0604020202020204" pitchFamily="34" charset="0"/>
                        <a:buNone/>
                      </a:pPr>
                      <a:r>
                        <a:rPr lang="en-GB" sz="1200" b="0" kern="1200" dirty="0">
                          <a:solidFill>
                            <a:schemeClr val="tx1"/>
                          </a:solidFill>
                          <a:effectLst/>
                          <a:latin typeface="+mn-lt"/>
                          <a:ea typeface="+mn-ea"/>
                          <a:cs typeface="+mn-cs"/>
                        </a:rPr>
                        <a:t>2= Jog</a:t>
                      </a:r>
                    </a:p>
                    <a:p>
                      <a:pPr marL="0" marR="0" lvl="0" indent="0" algn="l" defTabSz="1079996"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kern="1200" dirty="0">
                          <a:solidFill>
                            <a:schemeClr val="tx1"/>
                          </a:solidFill>
                          <a:effectLst/>
                          <a:latin typeface="+mn-lt"/>
                          <a:ea typeface="+mn-ea"/>
                          <a:cs typeface="+mn-cs"/>
                        </a:rPr>
                        <a:t>3= Change direction</a:t>
                      </a:r>
                    </a:p>
                    <a:p>
                      <a:pPr marL="0" marR="0" lvl="0" indent="0" algn="l" defTabSz="1079996"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kern="1200" dirty="0">
                          <a:solidFill>
                            <a:schemeClr val="tx1"/>
                          </a:solidFill>
                          <a:effectLst/>
                          <a:latin typeface="+mn-lt"/>
                          <a:ea typeface="+mn-ea"/>
                          <a:cs typeface="+mn-cs"/>
                        </a:rPr>
                        <a:t>4= skip &amp; wave to the crowd</a:t>
                      </a:r>
                    </a:p>
                    <a:p>
                      <a:pPr marL="171450" marR="0" lvl="0" indent="-171450" algn="l" defTabSz="107999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kern="1200" dirty="0">
                          <a:solidFill>
                            <a:schemeClr val="tx1"/>
                          </a:solidFill>
                          <a:effectLst/>
                          <a:latin typeface="+mn-lt"/>
                          <a:ea typeface="+mn-ea"/>
                          <a:cs typeface="+mn-cs"/>
                        </a:rPr>
                        <a:t>When the music stops the Coach will call out a Country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lang="en-US"/>
                    </a:p>
                  </a:txBody>
                  <a:tcPr/>
                </a:tc>
                <a:tc hMerge="1" vMerge="1">
                  <a:txBody>
                    <a:bodyPr/>
                    <a:lstStyle/>
                    <a:p>
                      <a:r>
                        <a:rPr lang="en-GB" sz="1200" b="1" i="0" u="sng" kern="1200" baseline="0" dirty="0">
                          <a:solidFill>
                            <a:schemeClr val="tx1"/>
                          </a:solidFill>
                          <a:effectLst/>
                          <a:latin typeface="+mn-lt"/>
                          <a:ea typeface="+mn-ea"/>
                          <a:cs typeface="+mn-cs"/>
                        </a:rPr>
                        <a:t>Differentiation:</a:t>
                      </a:r>
                    </a:p>
                    <a:p>
                      <a:endParaRPr lang="en-GB" sz="1200" b="1" i="0" u="sng"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3234"/>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3301330023"/>
              </p:ext>
            </p:extLst>
          </p:nvPr>
        </p:nvGraphicFramePr>
        <p:xfrm>
          <a:off x="263105" y="887763"/>
          <a:ext cx="6331790" cy="1028700"/>
        </p:xfrm>
        <a:graphic>
          <a:graphicData uri="http://schemas.openxmlformats.org/drawingml/2006/table">
            <a:tbl>
              <a:tblPr firstRow="1" bandRow="1">
                <a:tableStyleId>{FABFCF23-3B69-468F-B69F-88F6DE6A72F2}</a:tableStyleId>
              </a:tblPr>
              <a:tblGrid>
                <a:gridCol w="3163438">
                  <a:extLst>
                    <a:ext uri="{9D8B030D-6E8A-4147-A177-3AD203B41FA5}">
                      <a16:colId xmlns:a16="http://schemas.microsoft.com/office/drawing/2014/main" val="937111271"/>
                    </a:ext>
                  </a:extLst>
                </a:gridCol>
                <a:gridCol w="3168352">
                  <a:extLst>
                    <a:ext uri="{9D8B030D-6E8A-4147-A177-3AD203B41FA5}">
                      <a16:colId xmlns:a16="http://schemas.microsoft.com/office/drawing/2014/main" val="2654760134"/>
                    </a:ext>
                  </a:extLst>
                </a:gridCol>
              </a:tblGrid>
              <a:tr h="166199">
                <a:tc>
                  <a:txBody>
                    <a:bodyPr/>
                    <a:lstStyle/>
                    <a:p>
                      <a:r>
                        <a:rPr lang="en-GB" sz="900" dirty="0"/>
                        <a:t>Overall Objectives</a:t>
                      </a:r>
                    </a:p>
                  </a:txBody>
                  <a:tcPr marL="68580" marR="68580" marT="34290" marB="34290"/>
                </a:tc>
                <a:tc>
                  <a:txBody>
                    <a:bodyPr/>
                    <a:lstStyle/>
                    <a:p>
                      <a:r>
                        <a:rPr lang="en-GB" sz="900" dirty="0"/>
                        <a:t>Outcomes/Success Criteria</a:t>
                      </a:r>
                    </a:p>
                  </a:txBody>
                  <a:tcPr marL="68580" marR="68580" marT="34290" marB="34290"/>
                </a:tc>
                <a:extLst>
                  <a:ext uri="{0D108BD9-81ED-4DB2-BD59-A6C34878D82A}">
                    <a16:rowId xmlns:a16="http://schemas.microsoft.com/office/drawing/2014/main" val="901477872"/>
                  </a:ext>
                </a:extLst>
              </a:tr>
              <a:tr h="387798">
                <a:tc>
                  <a:txBody>
                    <a:bodyPr/>
                    <a:lstStyle/>
                    <a:p>
                      <a:pPr marL="228600" indent="-228600">
                        <a:buFont typeface="+mj-lt"/>
                        <a:buAutoNum type="arabicPeriod"/>
                      </a:pPr>
                      <a:r>
                        <a:rPr lang="en-GB" sz="900" b="0" baseline="0" dirty="0"/>
                        <a:t>For children to Warm up &amp; prepare their bodies safely</a:t>
                      </a:r>
                    </a:p>
                    <a:p>
                      <a:pPr marL="228600" indent="-228600">
                        <a:buFont typeface="+mj-lt"/>
                        <a:buAutoNum type="arabicPeriod"/>
                      </a:pPr>
                      <a:r>
                        <a:rPr lang="en-GB" sz="900" b="0" baseline="0" dirty="0"/>
                        <a:t>To move from one side of the space to the other without getting tagged or hurt!</a:t>
                      </a:r>
                    </a:p>
                    <a:p>
                      <a:pPr marL="228600" indent="-228600">
                        <a:buFont typeface="+mj-lt"/>
                        <a:buAutoNum type="arabicPeriod"/>
                      </a:pPr>
                      <a:r>
                        <a:rPr lang="en-GB" sz="900" b="0" baseline="0" dirty="0"/>
                        <a:t>To show good sportsmanship when getting tagged.</a:t>
                      </a:r>
                    </a:p>
                  </a:txBody>
                  <a:tcPr marL="68580" marR="68580" marT="34290" marB="34290"/>
                </a:tc>
                <a:tc>
                  <a:txBody>
                    <a:bodyPr/>
                    <a:lstStyle/>
                    <a:p>
                      <a:pPr marL="228600" indent="-228600">
                        <a:buFont typeface="+mj-lt"/>
                        <a:buAutoNum type="arabicPeriod"/>
                      </a:pPr>
                      <a:r>
                        <a:rPr lang="en-GB" sz="900" b="0" baseline="0" dirty="0"/>
                        <a:t>OC1- </a:t>
                      </a:r>
                    </a:p>
                    <a:p>
                      <a:pPr marL="228600" indent="-228600">
                        <a:buFont typeface="+mj-lt"/>
                        <a:buAutoNum type="arabicPeriod"/>
                      </a:pPr>
                      <a:r>
                        <a:rPr lang="en-GB" sz="900" b="0" baseline="0" dirty="0"/>
                        <a:t>Oc2</a:t>
                      </a:r>
                    </a:p>
                    <a:p>
                      <a:pPr marL="228600" indent="-228600">
                        <a:buFont typeface="+mj-lt"/>
                        <a:buAutoNum type="arabicPeriod"/>
                      </a:pPr>
                      <a:r>
                        <a:rPr lang="en-GB" sz="900" b="0" baseline="0" dirty="0"/>
                        <a:t>Oc3 </a:t>
                      </a:r>
                    </a:p>
                  </a:txBody>
                  <a:tcPr marL="68580" marR="68580" marT="34290" marB="34290"/>
                </a:tc>
                <a:extLst>
                  <a:ext uri="{0D108BD9-81ED-4DB2-BD59-A6C34878D82A}">
                    <a16:rowId xmlns:a16="http://schemas.microsoft.com/office/drawing/2014/main" val="1668819557"/>
                  </a:ext>
                </a:extLst>
              </a:tr>
              <a:tr h="145933">
                <a:tc>
                  <a:txBody>
                    <a:bodyPr/>
                    <a:lstStyle/>
                    <a:p>
                      <a:pPr marL="0" indent="0">
                        <a:buFont typeface="+mj-lt"/>
                        <a:buNone/>
                      </a:pPr>
                      <a:r>
                        <a:rPr lang="en-GB" sz="900" b="1" baseline="0" dirty="0"/>
                        <a:t>Equipment: </a:t>
                      </a:r>
                      <a:r>
                        <a:rPr lang="en-GB" sz="900" b="0" baseline="0" dirty="0"/>
                        <a:t>Cones</a:t>
                      </a:r>
                    </a:p>
                  </a:txBody>
                  <a:tcPr marL="68580" marR="68580" marT="34290" marB="34290"/>
                </a:tc>
                <a:tc>
                  <a:txBody>
                    <a:bodyPr/>
                    <a:lstStyle/>
                    <a:p>
                      <a:pPr marL="0" indent="0">
                        <a:buFont typeface="+mj-lt"/>
                        <a:buNone/>
                      </a:pPr>
                      <a:endParaRPr lang="en-GB" sz="900" b="0" baseline="0" dirty="0"/>
                    </a:p>
                  </a:txBody>
                  <a:tcPr marL="68580" marR="68580" marT="34290" marB="34290"/>
                </a:tc>
                <a:extLst>
                  <a:ext uri="{0D108BD9-81ED-4DB2-BD59-A6C34878D82A}">
                    <a16:rowId xmlns:a16="http://schemas.microsoft.com/office/drawing/2014/main" val="1246591704"/>
                  </a:ext>
                </a:extLst>
              </a:tr>
            </a:tbl>
          </a:graphicData>
        </a:graphic>
      </p:graphicFrame>
    </p:spTree>
    <p:extLst>
      <p:ext uri="{BB962C8B-B14F-4D97-AF65-F5344CB8AC3E}">
        <p14:creationId xmlns:p14="http://schemas.microsoft.com/office/powerpoint/2010/main" val="3821726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6954" y="128464"/>
            <a:ext cx="6331790" cy="400110"/>
          </a:xfrm>
          <a:prstGeom prst="rect">
            <a:avLst/>
          </a:prstGeom>
          <a:noFill/>
        </p:spPr>
        <p:txBody>
          <a:bodyPr wrap="square" lIns="91440" tIns="45720" rIns="91440" bIns="45720" rtlCol="0" anchor="t">
            <a:spAutoFit/>
          </a:bodyPr>
          <a:lstStyle/>
          <a:p>
            <a:pPr algn="ctr"/>
            <a:r>
              <a:rPr lang="en-GB" sz="2000" b="1" dirty="0">
                <a:solidFill>
                  <a:srgbClr val="FF0000"/>
                </a:solidFill>
              </a:rPr>
              <a:t>Camp Session Plans- WARM UP: TAG GAMES</a:t>
            </a:r>
            <a:endParaRPr lang="en-GB" sz="2000" b="1" dirty="0">
              <a:solidFill>
                <a:schemeClr val="tx2">
                  <a:lumMod val="60000"/>
                  <a:lumOff val="40000"/>
                </a:schemeClr>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710798649"/>
              </p:ext>
            </p:extLst>
          </p:nvPr>
        </p:nvGraphicFramePr>
        <p:xfrm>
          <a:off x="253527" y="1937866"/>
          <a:ext cx="6350946" cy="7474568"/>
        </p:xfrm>
        <a:graphic>
          <a:graphicData uri="http://schemas.openxmlformats.org/drawingml/2006/table">
            <a:tbl>
              <a:tblPr firstRow="1" bandRow="1">
                <a:tableStyleId>{5A111915-BE36-4E01-A7E5-04B1672EAD32}</a:tableStyleId>
              </a:tblPr>
              <a:tblGrid>
                <a:gridCol w="3091430">
                  <a:extLst>
                    <a:ext uri="{9D8B030D-6E8A-4147-A177-3AD203B41FA5}">
                      <a16:colId xmlns:a16="http://schemas.microsoft.com/office/drawing/2014/main" val="20000"/>
                    </a:ext>
                  </a:extLst>
                </a:gridCol>
                <a:gridCol w="798248">
                  <a:extLst>
                    <a:ext uri="{9D8B030D-6E8A-4147-A177-3AD203B41FA5}">
                      <a16:colId xmlns:a16="http://schemas.microsoft.com/office/drawing/2014/main" val="2055900536"/>
                    </a:ext>
                  </a:extLst>
                </a:gridCol>
                <a:gridCol w="2461268">
                  <a:extLst>
                    <a:ext uri="{9D8B030D-6E8A-4147-A177-3AD203B41FA5}">
                      <a16:colId xmlns:a16="http://schemas.microsoft.com/office/drawing/2014/main" val="4242482457"/>
                    </a:ext>
                  </a:extLst>
                </a:gridCol>
              </a:tblGrid>
              <a:tr h="328612">
                <a:tc>
                  <a:txBody>
                    <a:bodyPr/>
                    <a:lstStyle/>
                    <a:p>
                      <a:pPr algn="ctr"/>
                      <a:r>
                        <a:rPr lang="en-GB" sz="1200" dirty="0"/>
                        <a:t>Theme/Focus: TIMEBOMB</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solidFill>
                            <a:schemeClr val="tx1"/>
                          </a:solidFill>
                        </a:rPr>
                        <a:t>Time</a:t>
                      </a:r>
                    </a:p>
                    <a:p>
                      <a:pPr algn="ctr"/>
                      <a:r>
                        <a:rPr lang="en-GB" sz="1200" dirty="0"/>
                        <a:t>30 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t>Image/Video link/</a:t>
                      </a:r>
                    </a:p>
                    <a:p>
                      <a:pPr algn="ctr"/>
                      <a:r>
                        <a:rPr lang="en-GB" sz="1200" dirty="0"/>
                        <a:t>Parent Link</a:t>
                      </a: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85574">
                <a:tc gridSpan="2">
                  <a:txBody>
                    <a:bodyPr/>
                    <a:lstStyle/>
                    <a:p>
                      <a:pPr marL="0" indent="0">
                        <a:buFont typeface="Arial" panose="020B0604020202020204" pitchFamily="34" charset="0"/>
                        <a:buNone/>
                      </a:pPr>
                      <a:r>
                        <a:rPr lang="en-GB" sz="1100" b="1" kern="1200" dirty="0">
                          <a:solidFill>
                            <a:schemeClr val="tx1"/>
                          </a:solidFill>
                          <a:effectLst/>
                          <a:latin typeface="+mn-lt"/>
                          <a:ea typeface="+mn-ea"/>
                          <a:cs typeface="+mn-cs"/>
                        </a:rPr>
                        <a:t>Set Up: </a:t>
                      </a:r>
                      <a:r>
                        <a:rPr lang="en-GB" sz="1100" b="0" baseline="0" dirty="0"/>
                        <a:t>Pre-set area- divide space for different age groups.</a:t>
                      </a:r>
                    </a:p>
                    <a:p>
                      <a:pPr marL="171450" marR="0" lvl="0" indent="-171450" algn="l" defTabSz="107999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kern="1200" dirty="0">
                          <a:solidFill>
                            <a:schemeClr val="tx1"/>
                          </a:solidFill>
                          <a:effectLst/>
                          <a:latin typeface="+mn-lt"/>
                          <a:ea typeface="+mn-ea"/>
                          <a:cs typeface="+mn-cs"/>
                        </a:rPr>
                        <a:t>Stand children in a large circle and one person holding a ball</a:t>
                      </a:r>
                      <a:endParaRPr lang="en-GB" sz="1100" b="0" baseline="0" dirty="0"/>
                    </a:p>
                    <a:p>
                      <a:pPr marL="0" indent="0">
                        <a:buFont typeface="Arial" panose="020B0604020202020204" pitchFamily="34" charset="0"/>
                        <a:buNone/>
                      </a:pPr>
                      <a:endParaRPr lang="en-GB" sz="1100" kern="1200" dirty="0">
                        <a:solidFill>
                          <a:schemeClr val="tx1"/>
                        </a:solidFill>
                        <a:effectLst/>
                        <a:latin typeface="+mn-lt"/>
                        <a:ea typeface="+mn-ea"/>
                        <a:cs typeface="+mn-cs"/>
                      </a:endParaRPr>
                    </a:p>
                    <a:p>
                      <a:pPr marL="0" indent="0">
                        <a:buFont typeface="Arial" panose="020B0604020202020204" pitchFamily="34" charset="0"/>
                        <a:buNone/>
                      </a:pPr>
                      <a:r>
                        <a:rPr lang="en-GB" sz="1100" b="1" kern="1200" dirty="0">
                          <a:solidFill>
                            <a:schemeClr val="tx1"/>
                          </a:solidFill>
                          <a:effectLst/>
                          <a:latin typeface="+mn-lt"/>
                          <a:ea typeface="+mn-ea"/>
                          <a:cs typeface="+mn-cs"/>
                        </a:rPr>
                        <a:t>How to Play: </a:t>
                      </a:r>
                      <a:endParaRPr lang="en-GB" sz="11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The ball is a bomb and when the bomb drops it begins the 10 second countdown before it ‘explodes’</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Children pass the ball around/across the circle, throwing to different people</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When someone drops the ball/it bounces the Coach will start counting down from 10 and all children have to spread around the space to avoid getting hit by the ball</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In this time, the person that activated the time bomb must try to throw it to hit somebody else</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If it hits somebody else, with or without a bounce, that person has to then get the ball and throw it to hit somebody else before the timer runs out</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Whoever is left holding the ball/in activation of the ball when the timer finishes is out</a:t>
                      </a:r>
                    </a:p>
                    <a:p>
                      <a:pPr marL="0" lvl="0" indent="0">
                        <a:buFont typeface="Arial" panose="020B0604020202020204" pitchFamily="34" charset="0"/>
                        <a:buNone/>
                      </a:pPr>
                      <a:endParaRPr lang="en-GB" sz="1100" kern="1200" dirty="0">
                        <a:solidFill>
                          <a:schemeClr val="tx1"/>
                        </a:solidFill>
                        <a:effectLst/>
                        <a:latin typeface="+mn-lt"/>
                        <a:ea typeface="+mn-ea"/>
                        <a:cs typeface="+mn-cs"/>
                      </a:endParaRPr>
                    </a:p>
                    <a:p>
                      <a:pPr marL="0" marR="0" lvl="0" indent="0" algn="l" defTabSz="1079996"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kern="1200" dirty="0">
                          <a:solidFill>
                            <a:schemeClr val="tx1"/>
                          </a:solidFill>
                          <a:effectLst/>
                          <a:latin typeface="+mn-lt"/>
                          <a:ea typeface="+mn-ea"/>
                          <a:cs typeface="+mn-cs"/>
                        </a:rPr>
                        <a:t>POINTS: </a:t>
                      </a:r>
                      <a:r>
                        <a:rPr lang="en-GB" sz="1100" kern="1200" dirty="0">
                          <a:solidFill>
                            <a:schemeClr val="tx1"/>
                          </a:solidFill>
                          <a:effectLst/>
                          <a:latin typeface="+mn-lt"/>
                          <a:ea typeface="+mn-ea"/>
                          <a:cs typeface="+mn-cs"/>
                        </a:rPr>
                        <a:t>Increase points the longer they stay in the game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98703">
                <a:tc gridSpan="2">
                  <a:txBody>
                    <a:bodyPr/>
                    <a:lstStyle/>
                    <a:p>
                      <a:pPr algn="ctr"/>
                      <a:r>
                        <a:rPr lang="en-GB" sz="1200" b="1" i="0" u="sng" kern="1200" baseline="0" dirty="0">
                          <a:solidFill>
                            <a:schemeClr val="tx1"/>
                          </a:solidFill>
                          <a:effectLst/>
                          <a:latin typeface="+mn-lt"/>
                          <a:ea typeface="+mn-ea"/>
                          <a:cs typeface="+mn-cs"/>
                        </a:rPr>
                        <a:t>Coaching/Teacher Tips/Questioning:</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To avoid children sit out for too long you can play this as a 5 lives game</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Whoever has the bomb at the end of the time will lose a live rather than being out. Lives can then be multiplied by 100 at the end of the game to receive points. </a:t>
                      </a:r>
                      <a:r>
                        <a:rPr lang="en-GB" sz="1100" kern="1200" dirty="0" err="1">
                          <a:solidFill>
                            <a:schemeClr val="tx1"/>
                          </a:solidFill>
                          <a:effectLst/>
                          <a:latin typeface="+mn-lt"/>
                          <a:ea typeface="+mn-ea"/>
                          <a:cs typeface="+mn-cs"/>
                        </a:rPr>
                        <a:t>Ie</a:t>
                      </a:r>
                      <a:r>
                        <a:rPr lang="en-GB" sz="1100" kern="1200" dirty="0">
                          <a:solidFill>
                            <a:schemeClr val="tx1"/>
                          </a:solidFill>
                          <a:effectLst/>
                          <a:latin typeface="+mn-lt"/>
                          <a:ea typeface="+mn-ea"/>
                          <a:cs typeface="+mn-cs"/>
                        </a:rPr>
                        <a:t>. 5 lives=500 points.</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You can start the children in a small close circle and every time the ball is thrown the group have to step back to make it harder for them to catch the ball</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If someone does a really bad throw and it doesn’t reach someone or goes too far the person who threw it is the one that starts with the Time bomb.</a:t>
                      </a: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Remind children about good sportsmanship and receiving points for good sportsmanship (not getting upset if they lose a life/get tagged/out).</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rowSpan="2">
                  <a:txBody>
                    <a:bodyPr/>
                    <a:lstStyle/>
                    <a:p>
                      <a:r>
                        <a:rPr lang="en-GB" sz="1200" b="1" i="0" u="none" kern="1200" baseline="0" dirty="0">
                          <a:solidFill>
                            <a:schemeClr val="tx1"/>
                          </a:solidFill>
                          <a:effectLst/>
                          <a:latin typeface="+mn-lt"/>
                          <a:ea typeface="+mn-ea"/>
                          <a:cs typeface="+mn-cs"/>
                        </a:rPr>
                        <a:t>Differentiation:</a:t>
                      </a:r>
                    </a:p>
                  </a:txBody>
                  <a:tcPr marL="68580" marR="68580" marT="34290" marB="3429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9728269"/>
                  </a:ext>
                </a:extLst>
              </a:tr>
              <a:tr h="1020428">
                <a:tc gridSpan="2">
                  <a:txBody>
                    <a:bodyPr/>
                    <a:lstStyle/>
                    <a:p>
                      <a:pPr algn="ctr"/>
                      <a:r>
                        <a:rPr lang="en-GB" sz="1200" b="1" i="0" u="sng" kern="1200" baseline="0" dirty="0">
                          <a:solidFill>
                            <a:schemeClr val="tx1"/>
                          </a:solidFill>
                          <a:effectLst/>
                          <a:latin typeface="+mn-lt"/>
                          <a:ea typeface="+mn-ea"/>
                          <a:cs typeface="+mn-cs"/>
                        </a:rPr>
                        <a:t>Progressions:</a:t>
                      </a: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Have more than one ball in the game</a:t>
                      </a: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vMerge="1">
                  <a:txBody>
                    <a:bodyPr/>
                    <a:lstStyle/>
                    <a:p>
                      <a:r>
                        <a:rPr lang="en-GB" sz="1200" b="1" i="0" u="sng" kern="1200" baseline="0" dirty="0">
                          <a:solidFill>
                            <a:schemeClr val="tx1"/>
                          </a:solidFill>
                          <a:effectLst/>
                          <a:latin typeface="+mn-lt"/>
                          <a:ea typeface="+mn-ea"/>
                          <a:cs typeface="+mn-cs"/>
                        </a:rPr>
                        <a:t>Differentiation:</a:t>
                      </a:r>
                    </a:p>
                    <a:p>
                      <a:endParaRPr lang="en-GB" sz="1200" b="1" i="0" u="sng"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3234"/>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3278111203"/>
              </p:ext>
            </p:extLst>
          </p:nvPr>
        </p:nvGraphicFramePr>
        <p:xfrm>
          <a:off x="263105" y="887763"/>
          <a:ext cx="6331790" cy="891540"/>
        </p:xfrm>
        <a:graphic>
          <a:graphicData uri="http://schemas.openxmlformats.org/drawingml/2006/table">
            <a:tbl>
              <a:tblPr firstRow="1" bandRow="1">
                <a:tableStyleId>{FABFCF23-3B69-468F-B69F-88F6DE6A72F2}</a:tableStyleId>
              </a:tblPr>
              <a:tblGrid>
                <a:gridCol w="3163438">
                  <a:extLst>
                    <a:ext uri="{9D8B030D-6E8A-4147-A177-3AD203B41FA5}">
                      <a16:colId xmlns:a16="http://schemas.microsoft.com/office/drawing/2014/main" val="937111271"/>
                    </a:ext>
                  </a:extLst>
                </a:gridCol>
                <a:gridCol w="3168352">
                  <a:extLst>
                    <a:ext uri="{9D8B030D-6E8A-4147-A177-3AD203B41FA5}">
                      <a16:colId xmlns:a16="http://schemas.microsoft.com/office/drawing/2014/main" val="2654760134"/>
                    </a:ext>
                  </a:extLst>
                </a:gridCol>
              </a:tblGrid>
              <a:tr h="166199">
                <a:tc>
                  <a:txBody>
                    <a:bodyPr/>
                    <a:lstStyle/>
                    <a:p>
                      <a:r>
                        <a:rPr lang="en-GB" sz="900" dirty="0"/>
                        <a:t>Overall Objectives</a:t>
                      </a:r>
                    </a:p>
                  </a:txBody>
                  <a:tcPr marL="68580" marR="68580" marT="34290" marB="34290"/>
                </a:tc>
                <a:tc>
                  <a:txBody>
                    <a:bodyPr/>
                    <a:lstStyle/>
                    <a:p>
                      <a:r>
                        <a:rPr lang="en-GB" sz="900" dirty="0"/>
                        <a:t>Outcomes/Success Criteria</a:t>
                      </a:r>
                    </a:p>
                  </a:txBody>
                  <a:tcPr marL="68580" marR="68580" marT="34290" marB="34290"/>
                </a:tc>
                <a:extLst>
                  <a:ext uri="{0D108BD9-81ED-4DB2-BD59-A6C34878D82A}">
                    <a16:rowId xmlns:a16="http://schemas.microsoft.com/office/drawing/2014/main" val="901477872"/>
                  </a:ext>
                </a:extLst>
              </a:tr>
              <a:tr h="387798">
                <a:tc>
                  <a:txBody>
                    <a:bodyPr/>
                    <a:lstStyle/>
                    <a:p>
                      <a:pPr marL="228600" indent="-228600">
                        <a:buFont typeface="+mj-lt"/>
                        <a:buAutoNum type="arabicPeriod"/>
                      </a:pPr>
                      <a:r>
                        <a:rPr lang="en-GB" sz="900" b="0" baseline="0" dirty="0"/>
                        <a:t>For children to Warm up &amp; prepare their bodies safely</a:t>
                      </a:r>
                    </a:p>
                    <a:p>
                      <a:pPr marL="228600" indent="-228600">
                        <a:buFont typeface="+mj-lt"/>
                        <a:buAutoNum type="arabicPeriod"/>
                      </a:pPr>
                      <a:r>
                        <a:rPr lang="en-GB" sz="900" b="0" baseline="0" dirty="0"/>
                        <a:t>To avoid being tagged by the ball</a:t>
                      </a:r>
                    </a:p>
                    <a:p>
                      <a:pPr marL="228600" indent="-228600">
                        <a:buFont typeface="+mj-lt"/>
                        <a:buAutoNum type="arabicPeriod"/>
                      </a:pPr>
                      <a:r>
                        <a:rPr lang="en-GB" sz="900" b="0" baseline="0" dirty="0"/>
                        <a:t>To show good sportsmanship when getting tagged.</a:t>
                      </a:r>
                    </a:p>
                  </a:txBody>
                  <a:tcPr marL="68580" marR="68580" marT="34290" marB="34290"/>
                </a:tc>
                <a:tc>
                  <a:txBody>
                    <a:bodyPr/>
                    <a:lstStyle/>
                    <a:p>
                      <a:pPr marL="228600" indent="-228600">
                        <a:buFont typeface="+mj-lt"/>
                        <a:buAutoNum type="arabicPeriod"/>
                      </a:pPr>
                      <a:r>
                        <a:rPr lang="en-GB" sz="900" b="0" baseline="0" dirty="0"/>
                        <a:t>OC1- </a:t>
                      </a:r>
                    </a:p>
                    <a:p>
                      <a:pPr marL="228600" indent="-228600">
                        <a:buFont typeface="+mj-lt"/>
                        <a:buAutoNum type="arabicPeriod"/>
                      </a:pPr>
                      <a:r>
                        <a:rPr lang="en-GB" sz="900" b="0" baseline="0" dirty="0"/>
                        <a:t>Oc2</a:t>
                      </a:r>
                    </a:p>
                    <a:p>
                      <a:pPr marL="228600" indent="-228600">
                        <a:buFont typeface="+mj-lt"/>
                        <a:buAutoNum type="arabicPeriod"/>
                      </a:pPr>
                      <a:r>
                        <a:rPr lang="en-GB" sz="900" b="0" baseline="0" dirty="0"/>
                        <a:t>Oc3 </a:t>
                      </a:r>
                    </a:p>
                  </a:txBody>
                  <a:tcPr marL="68580" marR="68580" marT="34290" marB="34290"/>
                </a:tc>
                <a:extLst>
                  <a:ext uri="{0D108BD9-81ED-4DB2-BD59-A6C34878D82A}">
                    <a16:rowId xmlns:a16="http://schemas.microsoft.com/office/drawing/2014/main" val="1668819557"/>
                  </a:ext>
                </a:extLst>
              </a:tr>
              <a:tr h="145933">
                <a:tc>
                  <a:txBody>
                    <a:bodyPr/>
                    <a:lstStyle/>
                    <a:p>
                      <a:pPr marL="0" indent="0">
                        <a:buFont typeface="+mj-lt"/>
                        <a:buNone/>
                      </a:pPr>
                      <a:r>
                        <a:rPr lang="en-GB" sz="900" b="1" baseline="0" dirty="0"/>
                        <a:t>Equipment: </a:t>
                      </a:r>
                      <a:r>
                        <a:rPr lang="en-GB" sz="900" b="0" baseline="0" dirty="0"/>
                        <a:t>Cones</a:t>
                      </a:r>
                    </a:p>
                  </a:txBody>
                  <a:tcPr marL="68580" marR="68580" marT="34290" marB="34290"/>
                </a:tc>
                <a:tc>
                  <a:txBody>
                    <a:bodyPr/>
                    <a:lstStyle/>
                    <a:p>
                      <a:pPr marL="0" indent="0">
                        <a:buFont typeface="+mj-lt"/>
                        <a:buNone/>
                      </a:pPr>
                      <a:endParaRPr lang="en-GB" sz="900" b="0" baseline="0" dirty="0"/>
                    </a:p>
                  </a:txBody>
                  <a:tcPr marL="68580" marR="68580" marT="34290" marB="34290"/>
                </a:tc>
                <a:extLst>
                  <a:ext uri="{0D108BD9-81ED-4DB2-BD59-A6C34878D82A}">
                    <a16:rowId xmlns:a16="http://schemas.microsoft.com/office/drawing/2014/main" val="1246591704"/>
                  </a:ext>
                </a:extLst>
              </a:tr>
            </a:tbl>
          </a:graphicData>
        </a:graphic>
      </p:graphicFrame>
    </p:spTree>
    <p:extLst>
      <p:ext uri="{BB962C8B-B14F-4D97-AF65-F5344CB8AC3E}">
        <p14:creationId xmlns:p14="http://schemas.microsoft.com/office/powerpoint/2010/main" val="2392994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6954" y="128464"/>
            <a:ext cx="6331790" cy="400110"/>
          </a:xfrm>
          <a:prstGeom prst="rect">
            <a:avLst/>
          </a:prstGeom>
          <a:noFill/>
        </p:spPr>
        <p:txBody>
          <a:bodyPr wrap="square" lIns="91440" tIns="45720" rIns="91440" bIns="45720" rtlCol="0" anchor="t">
            <a:spAutoFit/>
          </a:bodyPr>
          <a:lstStyle/>
          <a:p>
            <a:pPr algn="ctr"/>
            <a:r>
              <a:rPr lang="en-GB" sz="2000" b="1" dirty="0">
                <a:solidFill>
                  <a:srgbClr val="FF0000"/>
                </a:solidFill>
              </a:rPr>
              <a:t>Camp Session Plans- WARM UP: TAG GAMES</a:t>
            </a:r>
            <a:endParaRPr lang="en-GB" sz="2000" b="1" dirty="0">
              <a:solidFill>
                <a:schemeClr val="tx2">
                  <a:lumMod val="60000"/>
                  <a:lumOff val="40000"/>
                </a:schemeClr>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2913502730"/>
              </p:ext>
            </p:extLst>
          </p:nvPr>
        </p:nvGraphicFramePr>
        <p:xfrm>
          <a:off x="253527" y="1937866"/>
          <a:ext cx="6350946" cy="6468728"/>
        </p:xfrm>
        <a:graphic>
          <a:graphicData uri="http://schemas.openxmlformats.org/drawingml/2006/table">
            <a:tbl>
              <a:tblPr firstRow="1" bandRow="1">
                <a:tableStyleId>{5A111915-BE36-4E01-A7E5-04B1672EAD32}</a:tableStyleId>
              </a:tblPr>
              <a:tblGrid>
                <a:gridCol w="3091430">
                  <a:extLst>
                    <a:ext uri="{9D8B030D-6E8A-4147-A177-3AD203B41FA5}">
                      <a16:colId xmlns:a16="http://schemas.microsoft.com/office/drawing/2014/main" val="20000"/>
                    </a:ext>
                  </a:extLst>
                </a:gridCol>
                <a:gridCol w="798248">
                  <a:extLst>
                    <a:ext uri="{9D8B030D-6E8A-4147-A177-3AD203B41FA5}">
                      <a16:colId xmlns:a16="http://schemas.microsoft.com/office/drawing/2014/main" val="2055900536"/>
                    </a:ext>
                  </a:extLst>
                </a:gridCol>
                <a:gridCol w="2461268">
                  <a:extLst>
                    <a:ext uri="{9D8B030D-6E8A-4147-A177-3AD203B41FA5}">
                      <a16:colId xmlns:a16="http://schemas.microsoft.com/office/drawing/2014/main" val="4242482457"/>
                    </a:ext>
                  </a:extLst>
                </a:gridCol>
              </a:tblGrid>
              <a:tr h="328612">
                <a:tc>
                  <a:txBody>
                    <a:bodyPr/>
                    <a:lstStyle/>
                    <a:p>
                      <a:pPr algn="ctr"/>
                      <a:r>
                        <a:rPr lang="en-GB" sz="1200" dirty="0"/>
                        <a:t>Theme/Focus: ULTIMATE TAG</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solidFill>
                            <a:schemeClr val="tx1"/>
                          </a:solidFill>
                        </a:rPr>
                        <a:t>Time</a:t>
                      </a:r>
                    </a:p>
                    <a:p>
                      <a:pPr algn="ctr"/>
                      <a:r>
                        <a:rPr lang="en-GB" sz="1200" dirty="0"/>
                        <a:t>30 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t>Image/Video link/</a:t>
                      </a:r>
                    </a:p>
                    <a:p>
                      <a:pPr algn="ctr"/>
                      <a:r>
                        <a:rPr lang="en-GB" sz="1200" dirty="0"/>
                        <a:t>Parent Link</a:t>
                      </a: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85574">
                <a:tc gridSpan="2">
                  <a:txBody>
                    <a:bodyPr/>
                    <a:lstStyle/>
                    <a:p>
                      <a:pPr marL="0" indent="0">
                        <a:buFont typeface="Arial" panose="020B0604020202020204" pitchFamily="34" charset="0"/>
                        <a:buNone/>
                      </a:pPr>
                      <a:r>
                        <a:rPr lang="en-GB" sz="1100" b="1" kern="1200" dirty="0">
                          <a:solidFill>
                            <a:schemeClr val="tx1"/>
                          </a:solidFill>
                          <a:effectLst/>
                          <a:latin typeface="+mn-lt"/>
                          <a:ea typeface="+mn-ea"/>
                          <a:cs typeface="+mn-cs"/>
                        </a:rPr>
                        <a:t>Set Up: </a:t>
                      </a:r>
                      <a:r>
                        <a:rPr lang="en-GB" sz="1100" b="0" baseline="0" dirty="0"/>
                        <a:t>Pre-set area- divide space for different age groups.</a:t>
                      </a:r>
                    </a:p>
                    <a:p>
                      <a:pPr marL="0" indent="0">
                        <a:buFont typeface="Arial" panose="020B0604020202020204" pitchFamily="34" charset="0"/>
                        <a:buNone/>
                      </a:pPr>
                      <a:endParaRPr lang="en-GB" sz="1100" kern="1200" dirty="0">
                        <a:solidFill>
                          <a:schemeClr val="tx1"/>
                        </a:solidFill>
                        <a:effectLst/>
                        <a:latin typeface="+mn-lt"/>
                        <a:ea typeface="+mn-ea"/>
                        <a:cs typeface="+mn-cs"/>
                      </a:endParaRPr>
                    </a:p>
                    <a:p>
                      <a:pPr marL="0" indent="0">
                        <a:buFont typeface="Arial" panose="020B0604020202020204" pitchFamily="34" charset="0"/>
                        <a:buNone/>
                      </a:pPr>
                      <a:r>
                        <a:rPr lang="en-GB" sz="1100" b="1" kern="1200" dirty="0">
                          <a:solidFill>
                            <a:schemeClr val="tx1"/>
                          </a:solidFill>
                          <a:effectLst/>
                          <a:latin typeface="+mn-lt"/>
                          <a:ea typeface="+mn-ea"/>
                          <a:cs typeface="+mn-cs"/>
                        </a:rPr>
                        <a:t>How to Play: </a:t>
                      </a:r>
                      <a:endParaRPr lang="en-GB" sz="11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All vs All game of tag with a twist</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Everyone moves around in a way instructed by a Coach (running, side stepping, skipping etc.)</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Children try to tag someone. If they do successfully the child they tag crouches down</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The only way to get back into the game is if the person that tagged you gets tagged (you then stand up and join in)</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If two children happen to tag each other at the same time they must do rock paper scissors!! “rock, paper scissor shoot (reveal your chosen gesture on “shoot”). The person that loses crouches down.</a:t>
                      </a:r>
                    </a:p>
                    <a:p>
                      <a:pPr marL="0" indent="0">
                        <a:buFont typeface="Arial" panose="020B0604020202020204" pitchFamily="34" charset="0"/>
                        <a:buNone/>
                      </a:pPr>
                      <a:endParaRPr lang="en-GB" sz="1100" kern="1200" dirty="0">
                        <a:solidFill>
                          <a:schemeClr val="tx1"/>
                        </a:solidFill>
                        <a:effectLst/>
                        <a:latin typeface="+mn-lt"/>
                        <a:ea typeface="+mn-ea"/>
                        <a:cs typeface="+mn-cs"/>
                      </a:endParaRPr>
                    </a:p>
                    <a:p>
                      <a:pPr marL="171450" lvl="0" indent="-171450">
                        <a:buFont typeface="Wingdings" panose="05000000000000000000" pitchFamily="2" charset="2"/>
                        <a:buChar char="ü"/>
                      </a:pPr>
                      <a:r>
                        <a:rPr lang="en-GB" sz="1100" kern="1200" dirty="0">
                          <a:solidFill>
                            <a:schemeClr val="tx1"/>
                          </a:solidFill>
                          <a:effectLst/>
                          <a:latin typeface="+mn-lt"/>
                          <a:ea typeface="+mn-ea"/>
                          <a:cs typeface="+mn-cs"/>
                        </a:rPr>
                        <a:t>Rock crushes scissors</a:t>
                      </a:r>
                    </a:p>
                    <a:p>
                      <a:pPr marL="171450" lvl="0" indent="-171450">
                        <a:buFont typeface="Wingdings" panose="05000000000000000000" pitchFamily="2" charset="2"/>
                        <a:buChar char="ü"/>
                      </a:pPr>
                      <a:r>
                        <a:rPr lang="en-GB" sz="1100" kern="1200" dirty="0">
                          <a:solidFill>
                            <a:schemeClr val="tx1"/>
                          </a:solidFill>
                          <a:effectLst/>
                          <a:latin typeface="+mn-lt"/>
                          <a:ea typeface="+mn-ea"/>
                          <a:cs typeface="+mn-cs"/>
                        </a:rPr>
                        <a:t>Scissors cuts paper</a:t>
                      </a:r>
                    </a:p>
                    <a:p>
                      <a:pPr marL="171450" lvl="0" indent="-171450">
                        <a:buFont typeface="Wingdings" panose="05000000000000000000" pitchFamily="2" charset="2"/>
                        <a:buChar char="ü"/>
                      </a:pPr>
                      <a:r>
                        <a:rPr lang="en-GB" sz="1100" kern="1200" dirty="0">
                          <a:solidFill>
                            <a:schemeClr val="tx1"/>
                          </a:solidFill>
                          <a:effectLst/>
                          <a:latin typeface="+mn-lt"/>
                          <a:ea typeface="+mn-ea"/>
                          <a:cs typeface="+mn-cs"/>
                        </a:rPr>
                        <a:t>Paper covers stone</a:t>
                      </a:r>
                    </a:p>
                    <a:p>
                      <a:pPr marL="0" lvl="0" indent="0">
                        <a:buFont typeface="Arial" panose="020B0604020202020204" pitchFamily="34" charset="0"/>
                        <a:buNone/>
                      </a:pPr>
                      <a:endParaRPr lang="en-GB" sz="1100" kern="1200" dirty="0">
                        <a:solidFill>
                          <a:schemeClr val="tx1"/>
                        </a:solidFill>
                        <a:effectLst/>
                        <a:latin typeface="+mn-lt"/>
                        <a:ea typeface="+mn-ea"/>
                        <a:cs typeface="+mn-cs"/>
                      </a:endParaRPr>
                    </a:p>
                    <a:p>
                      <a:r>
                        <a:rPr lang="en-GB" sz="1100" b="1" u="sng" kern="1200" dirty="0">
                          <a:solidFill>
                            <a:schemeClr val="tx1"/>
                          </a:solidFill>
                          <a:effectLst/>
                          <a:latin typeface="+mn-lt"/>
                          <a:ea typeface="+mn-ea"/>
                          <a:cs typeface="+mn-cs"/>
                        </a:rPr>
                        <a:t>Points:</a:t>
                      </a:r>
                      <a:endParaRPr lang="en-GB" sz="11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Award points for good sportsmanship</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You can also award points to children that are not tagged whenever you blow the whistle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98703">
                <a:tc gridSpan="2">
                  <a:txBody>
                    <a:bodyPr/>
                    <a:lstStyle/>
                    <a:p>
                      <a:pPr marL="0" indent="0" algn="ctr">
                        <a:buFont typeface="Arial" panose="020B0604020202020204" pitchFamily="34" charset="0"/>
                        <a:buNone/>
                      </a:pPr>
                      <a:r>
                        <a:rPr lang="en-GB" sz="1200" b="1" i="0" u="sng" kern="1200" baseline="0" dirty="0">
                          <a:solidFill>
                            <a:schemeClr val="tx1"/>
                          </a:solidFill>
                          <a:effectLst/>
                          <a:latin typeface="+mn-lt"/>
                          <a:ea typeface="+mn-ea"/>
                          <a:cs typeface="+mn-cs"/>
                        </a:rPr>
                        <a:t>Coaching/Teacher Tips/Questioning:</a:t>
                      </a:r>
                    </a:p>
                    <a:p>
                      <a:pPr marL="171450" lvl="0" indent="-171450">
                        <a:buFont typeface="Arial" panose="020B0604020202020204" pitchFamily="34" charset="0"/>
                        <a:buChar char="•"/>
                      </a:pPr>
                      <a:r>
                        <a:rPr lang="en-GB" sz="1100" kern="1200" dirty="0" err="1">
                          <a:solidFill>
                            <a:schemeClr val="tx1"/>
                          </a:solidFill>
                          <a:effectLst/>
                          <a:latin typeface="+mn-lt"/>
                          <a:ea typeface="+mn-ea"/>
                          <a:cs typeface="+mn-cs"/>
                        </a:rPr>
                        <a:t>Saftey</a:t>
                      </a:r>
                      <a:r>
                        <a:rPr lang="en-GB" sz="1100" kern="1200" dirty="0">
                          <a:solidFill>
                            <a:schemeClr val="tx1"/>
                          </a:solidFill>
                          <a:effectLst/>
                          <a:latin typeface="+mn-lt"/>
                          <a:ea typeface="+mn-ea"/>
                          <a:cs typeface="+mn-cs"/>
                        </a:rPr>
                        <a:t> when tagging (gentle)	</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No cheating/unfair play</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No pulling or pushing</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Only travelling in the way that the Coach specifies</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No arguing- if unsure who tagged first do rock paper scissors!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rowSpan="2">
                  <a:txBody>
                    <a:bodyPr/>
                    <a:lstStyle/>
                    <a:p>
                      <a:r>
                        <a:rPr lang="en-GB" sz="1200" b="1" i="0" u="none" kern="1200" baseline="0" dirty="0">
                          <a:solidFill>
                            <a:schemeClr val="tx1"/>
                          </a:solidFill>
                          <a:effectLst/>
                          <a:latin typeface="+mn-lt"/>
                          <a:ea typeface="+mn-ea"/>
                          <a:cs typeface="+mn-cs"/>
                        </a:rPr>
                        <a:t>Differentiation:</a:t>
                      </a:r>
                    </a:p>
                  </a:txBody>
                  <a:tcPr marL="68580" marR="68580" marT="34290" marB="3429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9728269"/>
                  </a:ext>
                </a:extLst>
              </a:tr>
              <a:tr h="1020428">
                <a:tc gridSpan="2">
                  <a:txBody>
                    <a:bodyPr/>
                    <a:lstStyle/>
                    <a:p>
                      <a:pPr algn="ctr"/>
                      <a:r>
                        <a:rPr lang="en-GB" sz="1200" b="1" i="0" u="sng" kern="1200" baseline="0" dirty="0">
                          <a:solidFill>
                            <a:schemeClr val="tx1"/>
                          </a:solidFill>
                          <a:effectLst/>
                          <a:latin typeface="+mn-lt"/>
                          <a:ea typeface="+mn-ea"/>
                          <a:cs typeface="+mn-cs"/>
                        </a:rPr>
                        <a:t>Progressions:</a:t>
                      </a: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Ask children to move in different ways i.e. instead of running to tag  someone, they have to skip, jump, side step etc.</a:t>
                      </a: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vMerge="1">
                  <a:txBody>
                    <a:bodyPr/>
                    <a:lstStyle/>
                    <a:p>
                      <a:r>
                        <a:rPr lang="en-GB" sz="1200" b="1" i="0" u="sng" kern="1200" baseline="0" dirty="0">
                          <a:solidFill>
                            <a:schemeClr val="tx1"/>
                          </a:solidFill>
                          <a:effectLst/>
                          <a:latin typeface="+mn-lt"/>
                          <a:ea typeface="+mn-ea"/>
                          <a:cs typeface="+mn-cs"/>
                        </a:rPr>
                        <a:t>Differentiation:</a:t>
                      </a:r>
                    </a:p>
                    <a:p>
                      <a:endParaRPr lang="en-GB" sz="1200" b="1" i="0" u="sng"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3234"/>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2330715352"/>
              </p:ext>
            </p:extLst>
          </p:nvPr>
        </p:nvGraphicFramePr>
        <p:xfrm>
          <a:off x="263105" y="887763"/>
          <a:ext cx="6331790" cy="891540"/>
        </p:xfrm>
        <a:graphic>
          <a:graphicData uri="http://schemas.openxmlformats.org/drawingml/2006/table">
            <a:tbl>
              <a:tblPr firstRow="1" bandRow="1">
                <a:tableStyleId>{FABFCF23-3B69-468F-B69F-88F6DE6A72F2}</a:tableStyleId>
              </a:tblPr>
              <a:tblGrid>
                <a:gridCol w="3163438">
                  <a:extLst>
                    <a:ext uri="{9D8B030D-6E8A-4147-A177-3AD203B41FA5}">
                      <a16:colId xmlns:a16="http://schemas.microsoft.com/office/drawing/2014/main" val="937111271"/>
                    </a:ext>
                  </a:extLst>
                </a:gridCol>
                <a:gridCol w="3168352">
                  <a:extLst>
                    <a:ext uri="{9D8B030D-6E8A-4147-A177-3AD203B41FA5}">
                      <a16:colId xmlns:a16="http://schemas.microsoft.com/office/drawing/2014/main" val="2654760134"/>
                    </a:ext>
                  </a:extLst>
                </a:gridCol>
              </a:tblGrid>
              <a:tr h="166199">
                <a:tc>
                  <a:txBody>
                    <a:bodyPr/>
                    <a:lstStyle/>
                    <a:p>
                      <a:r>
                        <a:rPr lang="en-GB" sz="900" dirty="0"/>
                        <a:t>Overall Objectives</a:t>
                      </a:r>
                    </a:p>
                  </a:txBody>
                  <a:tcPr marL="68580" marR="68580" marT="34290" marB="34290"/>
                </a:tc>
                <a:tc>
                  <a:txBody>
                    <a:bodyPr/>
                    <a:lstStyle/>
                    <a:p>
                      <a:r>
                        <a:rPr lang="en-GB" sz="900" dirty="0"/>
                        <a:t>Outcomes/Success Criteria</a:t>
                      </a:r>
                    </a:p>
                  </a:txBody>
                  <a:tcPr marL="68580" marR="68580" marT="34290" marB="34290"/>
                </a:tc>
                <a:extLst>
                  <a:ext uri="{0D108BD9-81ED-4DB2-BD59-A6C34878D82A}">
                    <a16:rowId xmlns:a16="http://schemas.microsoft.com/office/drawing/2014/main" val="901477872"/>
                  </a:ext>
                </a:extLst>
              </a:tr>
              <a:tr h="387798">
                <a:tc>
                  <a:txBody>
                    <a:bodyPr/>
                    <a:lstStyle/>
                    <a:p>
                      <a:pPr marL="228600" indent="-228600">
                        <a:buFont typeface="+mj-lt"/>
                        <a:buAutoNum type="arabicPeriod"/>
                      </a:pPr>
                      <a:r>
                        <a:rPr lang="en-GB" sz="900" b="0" baseline="0" dirty="0"/>
                        <a:t>For children to Warm up &amp; prepare their bodies safely</a:t>
                      </a:r>
                    </a:p>
                    <a:p>
                      <a:pPr marL="228600" indent="-228600">
                        <a:buFont typeface="+mj-lt"/>
                        <a:buAutoNum type="arabicPeriod"/>
                      </a:pPr>
                      <a:r>
                        <a:rPr lang="en-GB" sz="900" b="0" baseline="0" dirty="0"/>
                        <a:t>To be spatially aware and avoid  getting tagged</a:t>
                      </a:r>
                    </a:p>
                    <a:p>
                      <a:pPr marL="228600" indent="-228600">
                        <a:buFont typeface="+mj-lt"/>
                        <a:buAutoNum type="arabicPeriod"/>
                      </a:pPr>
                      <a:r>
                        <a:rPr lang="en-GB" sz="900" b="0" baseline="0" dirty="0"/>
                        <a:t>To be aware of who is getting tagged</a:t>
                      </a:r>
                    </a:p>
                  </a:txBody>
                  <a:tcPr marL="68580" marR="68580" marT="34290" marB="34290"/>
                </a:tc>
                <a:tc>
                  <a:txBody>
                    <a:bodyPr/>
                    <a:lstStyle/>
                    <a:p>
                      <a:pPr marL="228600" indent="-228600">
                        <a:buFont typeface="+mj-lt"/>
                        <a:buAutoNum type="arabicPeriod"/>
                      </a:pPr>
                      <a:r>
                        <a:rPr lang="en-GB" sz="900" b="0" baseline="0" dirty="0"/>
                        <a:t>OC1- </a:t>
                      </a:r>
                    </a:p>
                    <a:p>
                      <a:pPr marL="228600" indent="-228600">
                        <a:buFont typeface="+mj-lt"/>
                        <a:buAutoNum type="arabicPeriod"/>
                      </a:pPr>
                      <a:r>
                        <a:rPr lang="en-GB" sz="900" b="0" baseline="0" dirty="0"/>
                        <a:t>Oc2</a:t>
                      </a:r>
                    </a:p>
                    <a:p>
                      <a:pPr marL="228600" indent="-228600">
                        <a:buFont typeface="+mj-lt"/>
                        <a:buAutoNum type="arabicPeriod"/>
                      </a:pPr>
                      <a:r>
                        <a:rPr lang="en-GB" sz="900" b="0" baseline="0" dirty="0"/>
                        <a:t>Oc3 </a:t>
                      </a:r>
                    </a:p>
                  </a:txBody>
                  <a:tcPr marL="68580" marR="68580" marT="34290" marB="34290"/>
                </a:tc>
                <a:extLst>
                  <a:ext uri="{0D108BD9-81ED-4DB2-BD59-A6C34878D82A}">
                    <a16:rowId xmlns:a16="http://schemas.microsoft.com/office/drawing/2014/main" val="1668819557"/>
                  </a:ext>
                </a:extLst>
              </a:tr>
              <a:tr h="145933">
                <a:tc>
                  <a:txBody>
                    <a:bodyPr/>
                    <a:lstStyle/>
                    <a:p>
                      <a:pPr marL="0" indent="0">
                        <a:buFont typeface="+mj-lt"/>
                        <a:buNone/>
                      </a:pPr>
                      <a:r>
                        <a:rPr lang="en-GB" sz="900" b="1" baseline="0" dirty="0"/>
                        <a:t>Equipment: </a:t>
                      </a:r>
                      <a:r>
                        <a:rPr lang="en-GB" sz="900" b="0" baseline="0" dirty="0"/>
                        <a:t>Cones</a:t>
                      </a:r>
                    </a:p>
                  </a:txBody>
                  <a:tcPr marL="68580" marR="68580" marT="34290" marB="34290"/>
                </a:tc>
                <a:tc>
                  <a:txBody>
                    <a:bodyPr/>
                    <a:lstStyle/>
                    <a:p>
                      <a:pPr marL="0" indent="0">
                        <a:buFont typeface="+mj-lt"/>
                        <a:buNone/>
                      </a:pPr>
                      <a:endParaRPr lang="en-GB" sz="900" b="0" baseline="0" dirty="0"/>
                    </a:p>
                  </a:txBody>
                  <a:tcPr marL="68580" marR="68580" marT="34290" marB="34290"/>
                </a:tc>
                <a:extLst>
                  <a:ext uri="{0D108BD9-81ED-4DB2-BD59-A6C34878D82A}">
                    <a16:rowId xmlns:a16="http://schemas.microsoft.com/office/drawing/2014/main" val="1246591704"/>
                  </a:ext>
                </a:extLst>
              </a:tr>
            </a:tbl>
          </a:graphicData>
        </a:graphic>
      </p:graphicFrame>
    </p:spTree>
    <p:extLst>
      <p:ext uri="{BB962C8B-B14F-4D97-AF65-F5344CB8AC3E}">
        <p14:creationId xmlns:p14="http://schemas.microsoft.com/office/powerpoint/2010/main" val="31965289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54909</TotalTime>
  <Words>1318</Words>
  <Application>Microsoft Office PowerPoint</Application>
  <PresentationFormat>A4 Paper (210x297 mm)</PresentationFormat>
  <Paragraphs>147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Wingdings</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Marie and Mike Willoughby Lynch</cp:lastModifiedBy>
  <cp:revision>790</cp:revision>
  <cp:lastPrinted>2019-03-03T09:41:19Z</cp:lastPrinted>
  <dcterms:created xsi:type="dcterms:W3CDTF">2014-03-03T15:39:30Z</dcterms:created>
  <dcterms:modified xsi:type="dcterms:W3CDTF">2021-07-16T16:59:09Z</dcterms:modified>
</cp:coreProperties>
</file>