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8" r:id="rId2"/>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36617-FEC1-4913-ABB9-2091EB1EED1E}" v="795" dt="2020-10-20T13:38:14.183"/>
    <p1510:client id="{469B4DAF-74B9-4340-B27E-624FD4366DB5}" v="44" dt="2020-10-20T12:20:23.0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115" d="100"/>
          <a:sy n="115" d="100"/>
        </p:scale>
        <p:origin x="1314" y="-4434"/>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3/28/2021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28/03/2021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28/03/2021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28/03/2021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28/03/2021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28/03/2021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28/03/2021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28/03/2021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28/03/2021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28/03/2021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28/03/2021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28/03/2021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28/03/2021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NERF TARGETS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2839087958"/>
              </p:ext>
            </p:extLst>
          </p:nvPr>
        </p:nvGraphicFramePr>
        <p:xfrm>
          <a:off x="193554" y="1612435"/>
          <a:ext cx="6350946" cy="7101840"/>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val="20000"/>
                    </a:ext>
                  </a:extLst>
                </a:gridCol>
                <a:gridCol w="144016">
                  <a:extLst>
                    <a:ext uri="{9D8B030D-6E8A-4147-A177-3AD203B41FA5}">
                      <a16:colId xmlns:a16="http://schemas.microsoft.com/office/drawing/2014/main" val="281824311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gridSpan="2">
                  <a:txBody>
                    <a:bodyPr/>
                    <a:lstStyle/>
                    <a:p>
                      <a:pPr algn="ctr"/>
                      <a:r>
                        <a:rPr lang="en-GB" sz="1200" dirty="0"/>
                        <a:t>Theme/Focus: (EASTER) NERF TARGETS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3">
                  <a:txBody>
                    <a:bodyPr/>
                    <a:lstStyle/>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28588" indent="-128588">
                        <a:buFont typeface="Arial" panose="020B0604020202020204" pitchFamily="34" charset="0"/>
                        <a:buChar char="•"/>
                      </a:pPr>
                      <a:r>
                        <a:rPr lang="en-GB" sz="1100" dirty="0"/>
                        <a:t>Give children time to create their own Easter themed targets</a:t>
                      </a:r>
                    </a:p>
                    <a:p>
                      <a:pPr marL="128588" indent="-128588">
                        <a:buFont typeface="Arial" panose="020B0604020202020204" pitchFamily="34" charset="0"/>
                        <a:buChar char="•"/>
                      </a:pPr>
                      <a:r>
                        <a:rPr lang="en-GB" sz="1100" dirty="0"/>
                        <a:t>Target can just be drawn characters on paper or drawing Targets with an Easter twist or making targets with equipment.</a:t>
                      </a:r>
                    </a:p>
                    <a:p>
                      <a:pPr marL="0" indent="0">
                        <a:buFont typeface="Arial" panose="020B0604020202020204" pitchFamily="34" charset="0"/>
                        <a:buNone/>
                      </a:pPr>
                      <a:endParaRPr lang="en-GB" sz="1100" dirty="0"/>
                    </a:p>
                    <a:p>
                      <a:pPr marL="128588" indent="-128588">
                        <a:buFont typeface="Arial" panose="020B0604020202020204" pitchFamily="34" charset="0"/>
                        <a:buChar char="•"/>
                      </a:pPr>
                      <a:r>
                        <a:rPr lang="en-GB" sz="1100" dirty="0"/>
                        <a:t>Place Targets around the space</a:t>
                      </a:r>
                    </a:p>
                    <a:p>
                      <a:pPr marL="128588" indent="-128588">
                        <a:buFont typeface="Arial" panose="020B0604020202020204" pitchFamily="34" charset="0"/>
                        <a:buChar char="•"/>
                      </a:pPr>
                      <a:r>
                        <a:rPr lang="en-GB" sz="1100" dirty="0"/>
                        <a:t>Explain to the children that when you (the Coach) shouts any words that have “EGG” in, then they can all shoot at each other but must then stop on the whistle.</a:t>
                      </a:r>
                    </a:p>
                    <a:p>
                      <a:pPr marL="128588" indent="-128588">
                        <a:buFont typeface="Arial" panose="020B0604020202020204" pitchFamily="34" charset="0"/>
                        <a:buChar char="•"/>
                      </a:pPr>
                      <a:r>
                        <a:rPr lang="en-GB" sz="1100" dirty="0"/>
                        <a:t>Egg-samples: “Egg-</a:t>
                      </a:r>
                      <a:r>
                        <a:rPr lang="en-GB" sz="1100" dirty="0" err="1"/>
                        <a:t>celent</a:t>
                      </a:r>
                      <a:r>
                        <a:rPr lang="en-GB" sz="1100" dirty="0"/>
                        <a:t>”, “egg-citing”, “egg-</a:t>
                      </a:r>
                      <a:r>
                        <a:rPr lang="en-GB" sz="1100" dirty="0" err="1"/>
                        <a:t>stravaganza</a:t>
                      </a:r>
                      <a:r>
                        <a:rPr lang="en-GB" sz="1100" dirty="0"/>
                        <a:t>” “egg-</a:t>
                      </a:r>
                      <a:r>
                        <a:rPr lang="en-GB" sz="1100" dirty="0" err="1"/>
                        <a:t>cuses</a:t>
                      </a:r>
                      <a:r>
                        <a:rPr lang="en-GB" sz="1100" dirty="0"/>
                        <a:t>”.</a:t>
                      </a:r>
                    </a:p>
                    <a:p>
                      <a:pPr marL="128588" indent="-128588">
                        <a:buFont typeface="Arial" panose="020B0604020202020204" pitchFamily="34" charset="0"/>
                        <a:buChar char="•"/>
                      </a:pPr>
                      <a:r>
                        <a:rPr lang="en-GB" sz="1100" dirty="0"/>
                        <a:t>Children can choose their own point system and children try shooting at the different targets to test out their aim</a:t>
                      </a:r>
                    </a:p>
                    <a:p>
                      <a:pPr marL="0" indent="0">
                        <a:buFont typeface="Arial" panose="020B0604020202020204" pitchFamily="34" charset="0"/>
                        <a:buNone/>
                      </a:pPr>
                      <a:endParaRPr lang="en-GB" sz="1100" dirty="0"/>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a:t>
                      </a:r>
                    </a:p>
                    <a:p>
                      <a:pPr marL="128270" indent="-128270">
                        <a:buFont typeface="Arial" panose="020B0604020202020204" pitchFamily="34" charset="0"/>
                        <a:buChar char="•"/>
                      </a:pPr>
                      <a:r>
                        <a:rPr lang="en-GB" sz="1100" dirty="0"/>
                        <a:t>Have arts and crafts supplies and tables ready in the space</a:t>
                      </a:r>
                    </a:p>
                    <a:p>
                      <a:pPr marL="128270" indent="-128270">
                        <a:buFont typeface="Arial" panose="020B0604020202020204" pitchFamily="34" charset="0"/>
                        <a:buChar char="•"/>
                      </a:pPr>
                      <a:r>
                        <a:rPr lang="en-GB" sz="1100" dirty="0"/>
                        <a:t>Set a time they have to create their targets</a:t>
                      </a:r>
                    </a:p>
                    <a:p>
                      <a:pPr marL="128270" indent="-128270">
                        <a:buFont typeface="Arial" panose="020B0604020202020204" pitchFamily="34" charset="0"/>
                        <a:buChar char="•"/>
                      </a:pPr>
                      <a:r>
                        <a:rPr lang="en-GB" sz="1100" dirty="0"/>
                        <a:t>When children are using the NERF guns, they MUST have protective glasses</a:t>
                      </a:r>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a:txBody>
                    <a:bodyPr/>
                    <a:lstStyle/>
                    <a:p>
                      <a:pPr algn="ctr"/>
                      <a:r>
                        <a:rPr lang="en-GB" sz="1100" b="1" i="0" u="sng" kern="1200" baseline="0" dirty="0">
                          <a:solidFill>
                            <a:schemeClr val="tx1"/>
                          </a:solidFill>
                          <a:effectLst/>
                          <a:latin typeface="+mn-lt"/>
                          <a:ea typeface="+mn-ea"/>
                          <a:cs typeface="+mn-cs"/>
                        </a:rPr>
                        <a:t>Coaching/Teacher Tips/Questioning:</a:t>
                      </a:r>
                    </a:p>
                    <a:p>
                      <a:pPr algn="ctr"/>
                      <a:endParaRPr lang="en-GB" sz="1100" b="1" i="0" u="sng" kern="1200" baseline="0" dirty="0">
                        <a:solidFill>
                          <a:schemeClr val="tx1"/>
                        </a:solidFill>
                        <a:effectLst/>
                        <a:latin typeface="+mn-lt"/>
                        <a:ea typeface="+mn-ea"/>
                        <a:cs typeface="+mn-cs"/>
                      </a:endParaRP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After children have made their targets, make sure you go over the rules of using the NERF guns…</a:t>
                      </a:r>
                    </a:p>
                    <a:p>
                      <a:pPr marL="171450" indent="-171450" algn="l">
                        <a:buFontTx/>
                        <a:buChar char="-"/>
                      </a:pPr>
                      <a:r>
                        <a:rPr lang="en-GB" sz="1100" b="0" i="0" u="none" kern="1200" baseline="0" dirty="0">
                          <a:solidFill>
                            <a:schemeClr val="tx1"/>
                          </a:solidFill>
                          <a:effectLst/>
                          <a:latin typeface="+mn-lt"/>
                          <a:ea typeface="+mn-ea"/>
                          <a:cs typeface="+mn-cs"/>
                        </a:rPr>
                        <a:t>They must ALWAYS wear protective glasses</a:t>
                      </a:r>
                    </a:p>
                    <a:p>
                      <a:pPr marL="171450" indent="-171450" algn="l">
                        <a:buFontTx/>
                        <a:buChar char="-"/>
                      </a:pPr>
                      <a:r>
                        <a:rPr lang="en-GB" sz="1100" b="0" i="0" u="none" kern="1200" baseline="0" dirty="0">
                          <a:solidFill>
                            <a:schemeClr val="tx1"/>
                          </a:solidFill>
                          <a:effectLst/>
                          <a:latin typeface="+mn-lt"/>
                          <a:ea typeface="+mn-ea"/>
                          <a:cs typeface="+mn-cs"/>
                        </a:rPr>
                        <a:t>Do not shoot at a close distance</a:t>
                      </a:r>
                    </a:p>
                    <a:p>
                      <a:pPr marL="171450" indent="-171450" algn="l">
                        <a:buFontTx/>
                        <a:buChar char="-"/>
                      </a:pPr>
                      <a:r>
                        <a:rPr lang="en-GB" sz="1100" b="0" i="0" u="none" kern="1200" baseline="0" dirty="0">
                          <a:solidFill>
                            <a:schemeClr val="tx1"/>
                          </a:solidFill>
                          <a:effectLst/>
                          <a:latin typeface="+mn-lt"/>
                          <a:ea typeface="+mn-ea"/>
                          <a:cs typeface="+mn-cs"/>
                        </a:rPr>
                        <a:t>Do not aim at anyone’s head</a:t>
                      </a:r>
                    </a:p>
                    <a:p>
                      <a:pPr marL="171450" indent="-171450" algn="l">
                        <a:buFontTx/>
                        <a:buChar char="-"/>
                      </a:pPr>
                      <a:r>
                        <a:rPr lang="en-GB" sz="1100" b="0" i="0" u="none" kern="1200" baseline="0" dirty="0">
                          <a:solidFill>
                            <a:schemeClr val="tx1"/>
                          </a:solidFill>
                          <a:effectLst/>
                          <a:latin typeface="+mn-lt"/>
                          <a:ea typeface="+mn-ea"/>
                          <a:cs typeface="+mn-cs"/>
                        </a:rPr>
                        <a:t>Never look down the barrel of the gun when loading (or shooting!)</a:t>
                      </a:r>
                    </a:p>
                    <a:p>
                      <a:pPr marL="171450" indent="-171450" algn="l">
                        <a:buFontTx/>
                        <a:buChar char="-"/>
                      </a:pPr>
                      <a:r>
                        <a:rPr lang="en-GB" sz="1100" b="0" i="0" u="none" kern="1200" baseline="0" dirty="0">
                          <a:solidFill>
                            <a:schemeClr val="tx1"/>
                          </a:solidFill>
                          <a:effectLst/>
                          <a:latin typeface="+mn-lt"/>
                          <a:ea typeface="+mn-ea"/>
                          <a:cs typeface="+mn-cs"/>
                        </a:rPr>
                        <a:t>We only shoot at each other when I say something with EGG in such as….(give egg-samples!)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lang="en-GB" sz="1100" b="1" i="0" u="sng" kern="1200" baseline="0" dirty="0">
                          <a:solidFill>
                            <a:schemeClr val="tx1"/>
                          </a:solidFill>
                          <a:effectLst/>
                          <a:latin typeface="+mn-lt"/>
                          <a:ea typeface="+mn-ea"/>
                          <a:cs typeface="+mn-cs"/>
                        </a:rPr>
                        <a:t>Phrase Perfect Script</a:t>
                      </a:r>
                    </a:p>
                    <a:p>
                      <a:pPr marL="171450" lvl="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“It is time to create our own Easter Targets. We can just draw an Easter picture or a target board on paper/cardboard OR we can create targets with different equipment”</a:t>
                      </a:r>
                    </a:p>
                    <a:p>
                      <a:pPr marL="171450" lvl="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“You have 10minutes to create these targets and then </a:t>
                      </a:r>
                      <a:r>
                        <a:rPr lang="en-GB" sz="1100" b="0" i="0" u="none" kern="1200" baseline="0">
                          <a:solidFill>
                            <a:schemeClr val="tx1"/>
                          </a:solidFill>
                          <a:effectLst/>
                          <a:latin typeface="+mn-lt"/>
                          <a:ea typeface="+mn-ea"/>
                          <a:cs typeface="+mn-cs"/>
                        </a:rPr>
                        <a:t>the fun </a:t>
                      </a:r>
                      <a:r>
                        <a:rPr lang="en-GB" sz="1100" b="0" i="0" u="none" kern="1200" baseline="0" dirty="0">
                          <a:solidFill>
                            <a:schemeClr val="tx1"/>
                          </a:solidFill>
                          <a:effectLst/>
                          <a:latin typeface="+mn-lt"/>
                          <a:ea typeface="+mn-ea"/>
                          <a:cs typeface="+mn-cs"/>
                        </a:rPr>
                        <a:t>really begins as we get our NERF guns!”</a:t>
                      </a:r>
                    </a:p>
                    <a:p>
                      <a:pPr marL="0" lvl="0" indent="0" algn="l">
                        <a:buFont typeface="Arial" panose="020B0604020202020204" pitchFamily="34" charset="0"/>
                        <a:buNone/>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69728269"/>
                  </a:ext>
                </a:extLst>
              </a:tr>
              <a:tr h="1020428">
                <a:tc gridSpan="3">
                  <a:txBody>
                    <a:bodyPr/>
                    <a:lstStyle/>
                    <a:p>
                      <a:pPr algn="ctr"/>
                      <a:r>
                        <a:rPr lang="en-GB" sz="1200" b="1" i="0" u="sng" kern="1200" baseline="0" dirty="0">
                          <a:solidFill>
                            <a:schemeClr val="tx1"/>
                          </a:solidFill>
                          <a:effectLst/>
                          <a:latin typeface="+mn-lt"/>
                          <a:ea typeface="+mn-ea"/>
                          <a:cs typeface="+mn-cs"/>
                        </a:rPr>
                        <a:t>Progressions: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a:solidFill>
                            <a:schemeClr val="tx1"/>
                          </a:solidFill>
                          <a:effectLst/>
                          <a:latin typeface="+mn-lt"/>
                          <a:ea typeface="+mn-ea"/>
                          <a:cs typeface="+mn-cs"/>
                        </a:rPr>
                        <a:t>Differentiation</a:t>
                      </a:r>
                    </a:p>
                    <a:p>
                      <a:r>
                        <a:rPr lang="en-GB" sz="1200" b="0" i="0" u="none" kern="1200" baseline="0" dirty="0">
                          <a:solidFill>
                            <a:schemeClr val="tx1"/>
                          </a:solidFill>
                          <a:effectLst/>
                          <a:latin typeface="+mn-lt"/>
                          <a:ea typeface="+mn-ea"/>
                          <a:cs typeface="+mn-cs"/>
                        </a:rPr>
                        <a:t>If there are any children that just want to create target and not join in the actual NERF shooting, they must still wear protective glasses in the space when others are shooting</a:t>
                      </a:r>
                      <a:endParaRPr lang="en-US"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319612492"/>
              </p:ext>
            </p:extLst>
          </p:nvPr>
        </p:nvGraphicFramePr>
        <p:xfrm>
          <a:off x="193554" y="574824"/>
          <a:ext cx="6331790" cy="1028700"/>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Create Targets to aim at</a:t>
                      </a:r>
                    </a:p>
                    <a:p>
                      <a:pPr marL="228600" indent="-228600">
                        <a:buFont typeface="+mj-lt"/>
                        <a:buAutoNum type="arabicPeriod"/>
                      </a:pPr>
                      <a:r>
                        <a:rPr lang="en-GB" sz="900" b="0" baseline="0" dirty="0"/>
                        <a:t>Practice Aim</a:t>
                      </a:r>
                    </a:p>
                    <a:p>
                      <a:pPr marL="228600" indent="-228600">
                        <a:buFont typeface="+mj-lt"/>
                        <a:buAutoNum type="arabicPeriod"/>
                      </a:pPr>
                      <a:r>
                        <a:rPr lang="en-GB" sz="900" b="0" baseline="0" dirty="0"/>
                        <a:t>HAVE FUN!!</a:t>
                      </a:r>
                    </a:p>
                  </a:txBody>
                  <a:tcPr marL="68580" marR="68580" marT="34290" marB="34290"/>
                </a:tc>
                <a:tc>
                  <a:txBody>
                    <a:bodyPr/>
                    <a:lstStyle/>
                    <a:p>
                      <a:pPr marL="228600" indent="-228600">
                        <a:buFont typeface="+mj-lt"/>
                        <a:buAutoNum type="arabicPeriod"/>
                      </a:pPr>
                      <a:r>
                        <a:rPr lang="en-GB" sz="900" b="0" baseline="0" dirty="0"/>
                        <a:t>OC1</a:t>
                      </a:r>
                    </a:p>
                    <a:p>
                      <a:pPr marL="228600" indent="-228600">
                        <a:buFont typeface="+mj-lt"/>
                        <a:buAutoNum type="arabicPeriod"/>
                      </a:pPr>
                      <a:r>
                        <a:rPr lang="en-GB" sz="900" b="0" baseline="0" dirty="0"/>
                        <a:t>Oc2</a:t>
                      </a:r>
                    </a:p>
                    <a:p>
                      <a:pPr marL="228600" indent="-228600">
                        <a:buFont typeface="+mj-lt"/>
                        <a:buAutoNum type="arabicPeriod"/>
                      </a:pPr>
                      <a:r>
                        <a:rPr lang="en-GB" sz="900" b="0" baseline="0" dirty="0"/>
                        <a:t>Oc3 </a:t>
                      </a:r>
                    </a:p>
                  </a:txBody>
                  <a:tcPr marL="68580" marR="68580" marT="34290" marB="34290"/>
                </a:tc>
                <a:extLst>
                  <a:ext uri="{0D108BD9-81ED-4DB2-BD59-A6C34878D82A}">
                    <a16:rowId xmlns:a16="http://schemas.microsoft.com/office/drawing/2014/main" val="1668819557"/>
                  </a:ext>
                </a:extLst>
              </a:tr>
              <a:tr h="308000">
                <a:tc gridSpan="2">
                  <a:txBody>
                    <a:bodyPr/>
                    <a:lstStyle/>
                    <a:p>
                      <a:pPr marL="0" indent="0">
                        <a:buFont typeface="+mj-lt"/>
                        <a:buNone/>
                      </a:pPr>
                      <a:r>
                        <a:rPr lang="en-GB" sz="900" b="1" baseline="0" dirty="0"/>
                        <a:t>Equipment: </a:t>
                      </a:r>
                      <a:r>
                        <a:rPr lang="en-GB" sz="900" b="0" baseline="0" dirty="0"/>
                        <a:t>Tables, Arts &amp; Crafts- paper, pens etc, Nerf guns, Nerf bullets, Nerf glasses, and any equipment children would like to use to create targets,</a:t>
                      </a:r>
                    </a:p>
                  </a:txBody>
                  <a:tcPr marL="68580" marR="68580" marT="34290" marB="34290"/>
                </a:tc>
                <a:tc hMerge="1">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54791</TotalTime>
  <Words>395</Words>
  <Application>Microsoft Office PowerPoint</Application>
  <PresentationFormat>A4 Paper (210x297 mm)</PresentationFormat>
  <Paragraphs>42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Marie and Mike Willoughby Lynch</cp:lastModifiedBy>
  <cp:revision>773</cp:revision>
  <cp:lastPrinted>2019-03-03T09:41:19Z</cp:lastPrinted>
  <dcterms:created xsi:type="dcterms:W3CDTF">2014-03-03T15:39:30Z</dcterms:created>
  <dcterms:modified xsi:type="dcterms:W3CDTF">2021-03-28T20:17:51Z</dcterms:modified>
</cp:coreProperties>
</file>