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8" r:id="rId2"/>
    <p:sldId id="279" r:id="rId3"/>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90" d="100"/>
          <a:sy n="90" d="100"/>
        </p:scale>
        <p:origin x="1854" y="-103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8/16/2021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16/08/2021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16/08/2021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16/08/2021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16/08/2021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16/08/2021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16/08/2021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World </a:t>
            </a:r>
            <a:r>
              <a:rPr lang="en-GB" sz="2000" b="1" dirty="0" smtClean="0"/>
              <a:t>Dance Party</a:t>
            </a:r>
            <a:r>
              <a:rPr lang="en-GB" sz="2000" b="1" dirty="0"/>
              <a:t> </a:t>
            </a:r>
          </a:p>
        </p:txBody>
      </p:sp>
      <p:graphicFrame>
        <p:nvGraphicFramePr>
          <p:cNvPr id="13" name="Table 12"/>
          <p:cNvGraphicFramePr>
            <a:graphicFrameLocks noGrp="1"/>
          </p:cNvGraphicFramePr>
          <p:nvPr>
            <p:extLst>
              <p:ext uri="{D42A27DB-BD31-4B8C-83A1-F6EECF244321}">
                <p14:modId xmlns:p14="http://schemas.microsoft.com/office/powerpoint/2010/main" val="1245152412"/>
              </p:ext>
            </p:extLst>
          </p:nvPr>
        </p:nvGraphicFramePr>
        <p:xfrm>
          <a:off x="183976" y="929074"/>
          <a:ext cx="6350946" cy="6035040"/>
        </p:xfrm>
        <a:graphic>
          <a:graphicData uri="http://schemas.openxmlformats.org/drawingml/2006/table">
            <a:tbl>
              <a:tblPr firstRow="1" bandRow="1">
                <a:tableStyleId>{5A111915-BE36-4E01-A7E5-04B1672EAD32}</a:tableStyleId>
              </a:tblPr>
              <a:tblGrid>
                <a:gridCol w="3091430">
                  <a:extLst>
                    <a:ext uri="{9D8B030D-6E8A-4147-A177-3AD203B41FA5}">
                      <a16:colId xmlns="" xmlns:a16="http://schemas.microsoft.com/office/drawing/2014/main" val="2000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328612">
                <a:tc>
                  <a:txBody>
                    <a:bodyPr/>
                    <a:lstStyle/>
                    <a:p>
                      <a:pPr algn="ctr"/>
                      <a:r>
                        <a:rPr lang="en-GB" sz="1200" dirty="0" smtClean="0"/>
                        <a:t>Rise</a:t>
                      </a:r>
                      <a:r>
                        <a:rPr lang="en-GB" sz="1200" baseline="0" dirty="0" smtClean="0"/>
                        <a:t> and Energise</a:t>
                      </a:r>
                      <a:r>
                        <a:rPr lang="en-GB" sz="1200" dirty="0" smtClean="0"/>
                        <a:t>: Dance</a:t>
                      </a:r>
                      <a:r>
                        <a:rPr lang="en-GB" sz="1200" baseline="0" dirty="0" smtClean="0"/>
                        <a:t> Party </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1</a:t>
                      </a:r>
                      <a:r>
                        <a:rPr lang="en-GB" sz="1200" dirty="0" smtClean="0"/>
                        <a:t>5 </a:t>
                      </a:r>
                      <a:r>
                        <a:rPr lang="en-GB" sz="1200" dirty="0"/>
                        <a:t>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85574">
                <a:tc gridSpan="3">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Char char="•"/>
                      </a:pPr>
                      <a:r>
                        <a:rPr lang="en-GB" sz="1100" b="1" dirty="0" smtClean="0">
                          <a:solidFill>
                            <a:schemeClr val="tx1"/>
                          </a:solidFill>
                        </a:rPr>
                        <a:t>Country</a:t>
                      </a:r>
                      <a:r>
                        <a:rPr lang="en-GB" sz="1100" b="1" baseline="0" dirty="0" smtClean="0">
                          <a:solidFill>
                            <a:schemeClr val="tx1"/>
                          </a:solidFill>
                        </a:rPr>
                        <a:t> </a:t>
                      </a:r>
                      <a:r>
                        <a:rPr lang="en-GB" sz="1100" b="1" dirty="0" smtClean="0">
                          <a:solidFill>
                            <a:schemeClr val="tx1"/>
                          </a:solidFill>
                        </a:rPr>
                        <a:t>statues  </a:t>
                      </a:r>
                      <a:endParaRPr lang="en-GB" sz="1100" b="1" dirty="0" smtClean="0">
                        <a:solidFill>
                          <a:schemeClr val="tx1"/>
                        </a:solidFill>
                      </a:endParaRPr>
                    </a:p>
                    <a:p>
                      <a:pPr marL="0" indent="0">
                        <a:buFont typeface="Arial" panose="020B0604020202020204" pitchFamily="34" charset="0"/>
                        <a:buNone/>
                      </a:pPr>
                      <a:r>
                        <a:rPr lang="en-GB" sz="1100" b="0" dirty="0" smtClean="0">
                          <a:solidFill>
                            <a:schemeClr val="tx1"/>
                          </a:solidFill>
                        </a:rPr>
                        <a:t>When the music is on the children must show off their best dance moves. When the music stops</a:t>
                      </a:r>
                      <a:r>
                        <a:rPr lang="en-GB" sz="1100" b="0" baseline="0" dirty="0" smtClean="0">
                          <a:solidFill>
                            <a:schemeClr val="tx1"/>
                          </a:solidFill>
                        </a:rPr>
                        <a:t> they</a:t>
                      </a:r>
                      <a:r>
                        <a:rPr lang="en-GB" sz="1100" b="0" dirty="0" smtClean="0">
                          <a:solidFill>
                            <a:schemeClr val="tx1"/>
                          </a:solidFill>
                        </a:rPr>
                        <a:t> must freeze,</a:t>
                      </a:r>
                      <a:r>
                        <a:rPr lang="en-GB" sz="1100" b="0" baseline="0" dirty="0" smtClean="0">
                          <a:solidFill>
                            <a:schemeClr val="tx1"/>
                          </a:solidFill>
                        </a:rPr>
                        <a:t> still like a statue. You can get children to freeze in different poses </a:t>
                      </a:r>
                      <a:r>
                        <a:rPr lang="en-GB" sz="1100" b="0" baseline="0" dirty="0" smtClean="0">
                          <a:solidFill>
                            <a:schemeClr val="tx1"/>
                          </a:solidFill>
                        </a:rPr>
                        <a:t>like they are from different countries e.g. England can celebrate a goal, Spain hold a flamenco pose, France pretend to be the Eifel tower, Italy lean like the leaning Tower of Pisa. </a:t>
                      </a:r>
                      <a:endParaRPr lang="en-GB" sz="1100" b="0" baseline="0" dirty="0" smtClean="0">
                        <a:solidFill>
                          <a:schemeClr val="tx1"/>
                        </a:solidFill>
                      </a:endParaRPr>
                    </a:p>
                    <a:p>
                      <a:pPr marL="0" indent="0">
                        <a:buFont typeface="Arial" panose="020B0604020202020204" pitchFamily="34" charset="0"/>
                        <a:buNone/>
                      </a:pPr>
                      <a:r>
                        <a:rPr lang="en-GB" sz="1100" b="0" baseline="0" dirty="0" smtClean="0">
                          <a:solidFill>
                            <a:schemeClr val="tx1"/>
                          </a:solidFill>
                        </a:rPr>
                        <a:t>Award children points for the best dance moves and poses. You do not have to get anyone out. </a:t>
                      </a:r>
                    </a:p>
                    <a:p>
                      <a:pPr marL="171450" indent="-171450">
                        <a:buFont typeface="Arial" panose="020B0604020202020204" pitchFamily="34" charset="0"/>
                        <a:buChar char="•"/>
                      </a:pPr>
                      <a:r>
                        <a:rPr lang="en-GB" sz="1100" b="1" baseline="0" dirty="0" smtClean="0">
                          <a:solidFill>
                            <a:schemeClr val="tx1"/>
                          </a:solidFill>
                        </a:rPr>
                        <a:t>Musical </a:t>
                      </a:r>
                      <a:r>
                        <a:rPr lang="en-GB" sz="1100" b="1" baseline="0" dirty="0" smtClean="0">
                          <a:solidFill>
                            <a:schemeClr val="tx1"/>
                          </a:solidFill>
                        </a:rPr>
                        <a:t>bumps</a:t>
                      </a:r>
                    </a:p>
                    <a:p>
                      <a:pPr marL="0" indent="0">
                        <a:buFont typeface="Arial" panose="020B0604020202020204" pitchFamily="34" charset="0"/>
                        <a:buNone/>
                      </a:pPr>
                      <a:r>
                        <a:rPr lang="en-GB" sz="1100" b="0" baseline="0" dirty="0" smtClean="0">
                          <a:solidFill>
                            <a:schemeClr val="tx1"/>
                          </a:solidFill>
                        </a:rPr>
                        <a:t>When the music is playing children dance around. When the music stops children have to sit down as fast as they can with their legs crossed. Again give points to children who are showing great dance  moves and sitting down the quickest. </a:t>
                      </a:r>
                      <a:endParaRPr lang="en-GB" sz="1100" b="0" baseline="0" dirty="0" smtClean="0">
                        <a:solidFill>
                          <a:schemeClr val="tx1"/>
                        </a:solidFill>
                      </a:endParaRPr>
                    </a:p>
                    <a:p>
                      <a:pPr marL="0" indent="0">
                        <a:buFont typeface="Arial" panose="020B0604020202020204" pitchFamily="34" charset="0"/>
                        <a:buNone/>
                      </a:pPr>
                      <a:r>
                        <a:rPr lang="en-GB" sz="1100" b="0" baseline="0" dirty="0" smtClean="0">
                          <a:solidFill>
                            <a:schemeClr val="tx1"/>
                          </a:solidFill>
                        </a:rPr>
                        <a:t>Play different songs from around the world for children to dance to e.g. can </a:t>
                      </a:r>
                      <a:r>
                        <a:rPr lang="en-GB" sz="1100" b="0" baseline="0" dirty="0" err="1" smtClean="0">
                          <a:solidFill>
                            <a:schemeClr val="tx1"/>
                          </a:solidFill>
                        </a:rPr>
                        <a:t>can</a:t>
                      </a:r>
                      <a:r>
                        <a:rPr lang="en-GB" sz="1100" b="0" baseline="0" dirty="0" smtClean="0">
                          <a:solidFill>
                            <a:schemeClr val="tx1"/>
                          </a:solidFill>
                        </a:rPr>
                        <a:t>, ballet music, tango, digeridoo etc</a:t>
                      </a:r>
                      <a:endParaRPr lang="en-GB" sz="1100" b="0" baseline="0" dirty="0" smtClean="0">
                        <a:solidFill>
                          <a:schemeClr val="tx1"/>
                        </a:solidFill>
                      </a:endParaRPr>
                    </a:p>
                    <a:p>
                      <a:pPr marL="171450" indent="-171450">
                        <a:buFont typeface="Arial" panose="020B0604020202020204" pitchFamily="34" charset="0"/>
                        <a:buChar char="•"/>
                      </a:pPr>
                      <a:r>
                        <a:rPr lang="en-GB" sz="1100" b="1" dirty="0" smtClean="0">
                          <a:solidFill>
                            <a:schemeClr val="tx1"/>
                          </a:solidFill>
                        </a:rPr>
                        <a:t>Country pass the parcel</a:t>
                      </a:r>
                      <a:endParaRPr lang="en-GB" sz="1100" b="1" baseline="0" dirty="0" smtClean="0">
                        <a:solidFill>
                          <a:schemeClr val="tx1"/>
                        </a:solidFill>
                      </a:endParaRPr>
                    </a:p>
                    <a:p>
                      <a:pPr marL="0" indent="0">
                        <a:buFont typeface="Arial" panose="020B0604020202020204" pitchFamily="34" charset="0"/>
                        <a:buNone/>
                      </a:pPr>
                      <a:r>
                        <a:rPr lang="en-GB" sz="1100" b="0" baseline="0" dirty="0" smtClean="0">
                          <a:solidFill>
                            <a:schemeClr val="tx1"/>
                          </a:solidFill>
                        </a:rPr>
                        <a:t>The children stand or sit in a circle. When the music is on they pass the crown around the circle. When the music stops whoever is left holding the parcel has to do a forfeit. This could be star jumps, a silly pose or move for example. After a few go’s children can pick the forfeit. </a:t>
                      </a:r>
                    </a:p>
                    <a:p>
                      <a:pPr marL="171450" indent="-171450">
                        <a:buFont typeface="Arial" panose="020B0604020202020204" pitchFamily="34" charset="0"/>
                        <a:buChar char="•"/>
                      </a:pPr>
                      <a:r>
                        <a:rPr lang="en-GB" sz="1100" b="1" baseline="0" dirty="0" smtClean="0">
                          <a:solidFill>
                            <a:schemeClr val="tx1"/>
                          </a:solidFill>
                        </a:rPr>
                        <a:t>World Country Thrones</a:t>
                      </a:r>
                      <a:endParaRPr lang="en-GB" sz="1100" b="1" baseline="0" dirty="0" smtClean="0">
                        <a:solidFill>
                          <a:schemeClr val="tx1"/>
                        </a:solidFill>
                      </a:endParaRPr>
                    </a:p>
                    <a:p>
                      <a:pPr marL="0" indent="0">
                        <a:buFont typeface="Arial" panose="020B0604020202020204" pitchFamily="34" charset="0"/>
                        <a:buNone/>
                      </a:pPr>
                      <a:r>
                        <a:rPr lang="en-GB" sz="1100" b="0" dirty="0" smtClean="0">
                          <a:solidFill>
                            <a:schemeClr val="tx1"/>
                          </a:solidFill>
                        </a:rPr>
                        <a:t>Arrange</a:t>
                      </a:r>
                      <a:r>
                        <a:rPr lang="en-GB" sz="1100" b="0" baseline="0" dirty="0" smtClean="0">
                          <a:solidFill>
                            <a:schemeClr val="tx1"/>
                          </a:solidFill>
                        </a:rPr>
                        <a:t> chairs in a circle so there is one throne (chair per child). Each child puts something on or under the chair to know where they have to sit. When the music on children have to move around the </a:t>
                      </a:r>
                      <a:r>
                        <a:rPr lang="en-GB" sz="1100" b="0" baseline="0" dirty="0" smtClean="0">
                          <a:solidFill>
                            <a:schemeClr val="tx1"/>
                          </a:solidFill>
                        </a:rPr>
                        <a:t>thrones </a:t>
                      </a:r>
                      <a:r>
                        <a:rPr lang="en-GB" sz="1100" b="0" baseline="0" dirty="0" smtClean="0">
                          <a:solidFill>
                            <a:schemeClr val="tx1"/>
                          </a:solidFill>
                        </a:rPr>
                        <a:t>in a big circle, if this is proving tricky children can dance in assigned box in the room. When the music stops children have to go back to their chair and sit down. </a:t>
                      </a:r>
                    </a:p>
                    <a:p>
                      <a:pPr marL="0" indent="0">
                        <a:buFont typeface="Arial" panose="020B0604020202020204" pitchFamily="34" charset="0"/>
                        <a:buNone/>
                      </a:pPr>
                      <a:r>
                        <a:rPr lang="en-GB" sz="1100" b="0" baseline="0" dirty="0" smtClean="0">
                          <a:solidFill>
                            <a:schemeClr val="tx1"/>
                          </a:solidFill>
                        </a:rPr>
                        <a:t>Depending on your children you can give them 3 lives or have children out for that round. </a:t>
                      </a:r>
                    </a:p>
                    <a:p>
                      <a:pPr marL="171450" indent="-171450">
                        <a:buFont typeface="Arial" panose="020B0604020202020204" pitchFamily="34" charset="0"/>
                        <a:buChar char="•"/>
                      </a:pPr>
                      <a:r>
                        <a:rPr lang="en-GB" sz="1100" b="1" baseline="0" dirty="0" smtClean="0">
                          <a:solidFill>
                            <a:schemeClr val="tx1"/>
                          </a:solidFill>
                        </a:rPr>
                        <a:t>World celebration Marching </a:t>
                      </a:r>
                      <a:r>
                        <a:rPr lang="en-GB" sz="1100" b="1" baseline="0" dirty="0" smtClean="0">
                          <a:solidFill>
                            <a:schemeClr val="tx1"/>
                          </a:solidFill>
                        </a:rPr>
                        <a:t>Band </a:t>
                      </a:r>
                    </a:p>
                    <a:p>
                      <a:pPr marL="0" indent="0">
                        <a:buFont typeface="Arial" panose="020B0604020202020204" pitchFamily="34" charset="0"/>
                        <a:buNone/>
                      </a:pPr>
                      <a:r>
                        <a:rPr lang="en-GB" sz="1100" b="0" dirty="0" smtClean="0"/>
                        <a:t>Each child picks a music instrument (currently nothing that goes in mouth) if you do not</a:t>
                      </a:r>
                      <a:r>
                        <a:rPr lang="en-GB" sz="1100" b="0" baseline="0" dirty="0" smtClean="0"/>
                        <a:t> have instruments you can clap hands, stomp feet and make vocal noises. </a:t>
                      </a:r>
                      <a:br>
                        <a:rPr lang="en-GB" sz="1100" b="0" baseline="0" dirty="0" smtClean="0"/>
                      </a:br>
                      <a:r>
                        <a:rPr lang="en-GB" sz="1100" b="0" baseline="0" dirty="0" smtClean="0"/>
                        <a:t>Children follow each other in a line like a marching band playing their instruments to make some music. Children take turns at the front of the lines leading the marching band. </a:t>
                      </a:r>
                    </a:p>
                    <a:p>
                      <a:pPr marL="0" indent="0">
                        <a:buFont typeface="Arial" panose="020B0604020202020204" pitchFamily="34" charset="0"/>
                        <a:buNone/>
                      </a:pPr>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270" indent="-128270">
                        <a:buFont typeface="Arial" panose="020B0604020202020204" pitchFamily="34" charset="0"/>
                        <a:buChar char="•"/>
                      </a:pPr>
                      <a:r>
                        <a:rPr lang="en-GB" sz="1100" dirty="0" smtClean="0"/>
                        <a:t>Set</a:t>
                      </a:r>
                      <a:r>
                        <a:rPr lang="en-GB" sz="1100" baseline="0" dirty="0" smtClean="0"/>
                        <a:t> up a box for children to move and dance around in. You will need a speaker and a kids playlist on the camp tablet. </a:t>
                      </a:r>
                    </a:p>
                    <a:p>
                      <a:pPr marL="128270" indent="-128270">
                        <a:buFont typeface="Arial" panose="020B0604020202020204" pitchFamily="34" charset="0"/>
                        <a:buChar char="•"/>
                      </a:pPr>
                      <a:r>
                        <a:rPr lang="en-GB" sz="1100" baseline="0" dirty="0" smtClean="0"/>
                        <a:t>Use chairs or floor spots for bumps and to help children have their own space to dance. </a:t>
                      </a: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756494844"/>
              </p:ext>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1100" b="1" baseline="0" dirty="0"/>
                        <a:t>Equipment</a:t>
                      </a:r>
                      <a:r>
                        <a:rPr lang="en-GB" sz="1100" b="1" baseline="0" dirty="0" smtClean="0"/>
                        <a:t>: Speaker, tablet with kids playlist</a:t>
                      </a:r>
                      <a:endParaRPr lang="en-GB" sz="900" b="0" baseline="0" dirty="0"/>
                    </a:p>
                  </a:txBody>
                  <a:tcPr marL="68580" marR="68580" marT="34290" marB="34290"/>
                </a:tc>
                <a:extLst>
                  <a:ext uri="{0D108BD9-81ED-4DB2-BD59-A6C34878D82A}">
                    <a16:rowId xmlns=""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42127117"/>
              </p:ext>
            </p:extLst>
          </p:nvPr>
        </p:nvGraphicFramePr>
        <p:xfrm>
          <a:off x="260648" y="200472"/>
          <a:ext cx="6368004" cy="4746608"/>
        </p:xfrm>
        <a:graphic>
          <a:graphicData uri="http://schemas.openxmlformats.org/drawingml/2006/table">
            <a:tbl>
              <a:tblPr firstRow="1" bandRow="1">
                <a:tableStyleId>{5A111915-BE36-4E01-A7E5-04B1672EAD32}</a:tableStyleId>
              </a:tblPr>
              <a:tblGrid>
                <a:gridCol w="3312368"/>
                <a:gridCol w="3055636"/>
              </a:tblGrid>
              <a:tr h="698703">
                <a:tc>
                  <a:txBody>
                    <a:bodyPr/>
                    <a:lstStyle/>
                    <a:p>
                      <a:pPr algn="ctr"/>
                      <a:r>
                        <a:rPr lang="en-GB" sz="1200" b="1" i="0" u="sng" kern="1200" baseline="0" dirty="0" smtClean="0">
                          <a:solidFill>
                            <a:schemeClr val="tx1"/>
                          </a:solidFill>
                          <a:effectLst/>
                          <a:latin typeface="+mn-lt"/>
                          <a:ea typeface="+mn-ea"/>
                          <a:cs typeface="+mn-cs"/>
                        </a:rPr>
                        <a:t>Coaching Tips and Questions:</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Give lots of praise to children who are showing great movements and are confident. </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If children are shy give them different moves each round they can do e.g. jumping, hopping, skipping etc </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See if children can help you to explain the rules of the game. Be silly and say them in the wrong order. For example when the music is on we freeze and when it stops we dance.</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Watch how children are performing different movements and how they manage to move around the space within the other children. </a:t>
                      </a:r>
                    </a:p>
                    <a:p>
                      <a:pPr algn="ctr"/>
                      <a:endParaRPr lang="en-GB" sz="1200" b="0" i="0" u="none" kern="1200" baseline="0" dirty="0" smtClean="0">
                        <a:solidFill>
                          <a:schemeClr val="tx1"/>
                        </a:solidFill>
                        <a:effectLst/>
                        <a:latin typeface="+mn-lt"/>
                        <a:ea typeface="+mn-ea"/>
                        <a:cs typeface="+mn-cs"/>
                      </a:endParaRPr>
                    </a:p>
                    <a:p>
                      <a:pPr algn="ctr"/>
                      <a:r>
                        <a:rPr lang="en-GB" sz="1200" b="0" i="0" u="none" kern="1200" baseline="0" dirty="0" smtClean="0">
                          <a:solidFill>
                            <a:schemeClr val="tx1"/>
                          </a:solidFill>
                          <a:effectLst/>
                          <a:latin typeface="+mn-lt"/>
                          <a:ea typeface="+mn-ea"/>
                          <a:cs typeface="+mn-cs"/>
                        </a:rPr>
                        <a:t>It may be easier to give children a spot or space to move in so they do not bump into each other.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b="1" i="0" u="sng" kern="1200" baseline="0" dirty="0">
                          <a:solidFill>
                            <a:schemeClr val="tx1"/>
                          </a:solidFill>
                          <a:effectLst/>
                          <a:latin typeface="+mn-lt"/>
                          <a:ea typeface="+mn-ea"/>
                          <a:cs typeface="+mn-cs"/>
                        </a:rPr>
                        <a:t>Phrase Perfect </a:t>
                      </a:r>
                      <a:r>
                        <a:rPr lang="en-GB" sz="1200" b="1" i="0" u="sng" kern="1200" baseline="0" dirty="0" smtClean="0">
                          <a:solidFill>
                            <a:schemeClr val="tx1"/>
                          </a:solidFill>
                          <a:effectLst/>
                          <a:latin typeface="+mn-lt"/>
                          <a:ea typeface="+mn-ea"/>
                          <a:cs typeface="+mn-cs"/>
                        </a:rPr>
                        <a:t>Script</a:t>
                      </a:r>
                    </a:p>
                    <a:p>
                      <a:pPr algn="ctr"/>
                      <a:r>
                        <a:rPr lang="en-GB" sz="1200" b="0" i="0" u="none" kern="1200" baseline="0" dirty="0" smtClean="0">
                          <a:solidFill>
                            <a:schemeClr val="tx1"/>
                          </a:solidFill>
                          <a:effectLst/>
                          <a:latin typeface="+mn-lt"/>
                          <a:ea typeface="+mn-ea"/>
                          <a:cs typeface="+mn-cs"/>
                        </a:rPr>
                        <a:t>It’s time for a </a:t>
                      </a:r>
                      <a:r>
                        <a:rPr lang="en-GB" sz="1200" b="0" i="0" u="none" kern="1200" baseline="0" dirty="0" smtClean="0">
                          <a:solidFill>
                            <a:schemeClr val="tx1"/>
                          </a:solidFill>
                          <a:effectLst/>
                          <a:latin typeface="+mn-lt"/>
                          <a:ea typeface="+mn-ea"/>
                          <a:cs typeface="+mn-cs"/>
                        </a:rPr>
                        <a:t>world </a:t>
                      </a:r>
                      <a:r>
                        <a:rPr lang="en-GB" sz="1200" b="0" i="0" u="none" kern="1200" baseline="0" dirty="0" smtClean="0">
                          <a:solidFill>
                            <a:schemeClr val="tx1"/>
                          </a:solidFill>
                          <a:effectLst/>
                          <a:latin typeface="+mn-lt"/>
                          <a:ea typeface="+mn-ea"/>
                          <a:cs typeface="+mn-cs"/>
                        </a:rPr>
                        <a:t>dance </a:t>
                      </a:r>
                      <a:r>
                        <a:rPr lang="en-GB" sz="1200" b="0" i="0" u="none" kern="1200" baseline="0" dirty="0" smtClean="0">
                          <a:solidFill>
                            <a:schemeClr val="tx1"/>
                          </a:solidFill>
                          <a:effectLst/>
                          <a:latin typeface="+mn-lt"/>
                          <a:ea typeface="+mn-ea"/>
                          <a:cs typeface="+mn-cs"/>
                        </a:rPr>
                        <a:t>party. To celebrate all the fun and different countries we have visited this week. Who </a:t>
                      </a:r>
                      <a:r>
                        <a:rPr lang="en-GB" sz="1200" b="0" i="0" u="none" kern="1200" baseline="0" dirty="0" smtClean="0">
                          <a:solidFill>
                            <a:schemeClr val="tx1"/>
                          </a:solidFill>
                          <a:effectLst/>
                          <a:latin typeface="+mn-lt"/>
                          <a:ea typeface="+mn-ea"/>
                          <a:cs typeface="+mn-cs"/>
                        </a:rPr>
                        <a:t>is ready to show me their best dance moves? I don’t think anyone can beat my dance moves though, I am the best dancer in the whole world. </a:t>
                      </a:r>
                    </a:p>
                    <a:p>
                      <a:pPr algn="ctr"/>
                      <a:r>
                        <a:rPr lang="en-GB" sz="1200" b="0" i="0" u="none" kern="1200" baseline="0" dirty="0" smtClean="0">
                          <a:solidFill>
                            <a:schemeClr val="tx1"/>
                          </a:solidFill>
                          <a:effectLst/>
                          <a:latin typeface="+mn-lt"/>
                          <a:ea typeface="+mn-ea"/>
                          <a:cs typeface="+mn-cs"/>
                        </a:rPr>
                        <a:t>We have got lots of different musical games we can play today so have a listen and then we will vote for which game we play first.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0428">
                <a:tc>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p>
                    <a:p>
                      <a:pPr algn="ctr"/>
                      <a:r>
                        <a:rPr lang="en-GB" sz="1200" b="0" i="0" u="none" kern="1200" baseline="0" dirty="0" smtClean="0">
                          <a:solidFill>
                            <a:schemeClr val="tx1"/>
                          </a:solidFill>
                          <a:effectLst/>
                          <a:latin typeface="+mn-lt"/>
                          <a:ea typeface="+mn-ea"/>
                          <a:cs typeface="+mn-cs"/>
                        </a:rPr>
                        <a:t>Let children choose the different ways to move around each time the music restarts.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b="1" i="0" u="sng" kern="1200" baseline="0" dirty="0" smtClean="0">
                          <a:solidFill>
                            <a:schemeClr val="tx1"/>
                          </a:solidFill>
                          <a:effectLst/>
                          <a:latin typeface="+mn-lt"/>
                          <a:ea typeface="+mn-ea"/>
                          <a:cs typeface="+mn-cs"/>
                        </a:rPr>
                        <a:t>Differentiation</a:t>
                      </a:r>
                    </a:p>
                    <a:p>
                      <a:r>
                        <a:rPr lang="en-GB" sz="1200" b="0" i="0" u="none" kern="1200" baseline="0" dirty="0" smtClean="0">
                          <a:solidFill>
                            <a:schemeClr val="tx1"/>
                          </a:solidFill>
                          <a:effectLst/>
                          <a:latin typeface="+mn-lt"/>
                          <a:ea typeface="+mn-ea"/>
                          <a:cs typeface="+mn-cs"/>
                        </a:rPr>
                        <a:t>Easier – children can be given lives to loose instead of being out straight away. </a:t>
                      </a:r>
                    </a:p>
                    <a:p>
                      <a:endParaRPr lang="en-US" sz="1100" b="0" u="none" dirty="0">
                        <a:effectLst>
                          <a:outerShdw blurRad="38100" dist="38100" dir="2700000" algn="tl">
                            <a:srgbClr val="000000">
                              <a:alpha val="43137"/>
                            </a:srgbClr>
                          </a:outerShdw>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78600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54840</TotalTime>
  <Words>639</Words>
  <Application>Microsoft Office PowerPoint</Application>
  <PresentationFormat>A4 Paper (210x297 mm)</PresentationFormat>
  <Paragraphs>40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784</cp:revision>
  <cp:lastPrinted>2019-03-03T09:41:19Z</cp:lastPrinted>
  <dcterms:created xsi:type="dcterms:W3CDTF">2014-03-03T15:39:30Z</dcterms:created>
  <dcterms:modified xsi:type="dcterms:W3CDTF">2021-08-16T10:20:25Z</dcterms:modified>
</cp:coreProperties>
</file>