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8" r:id="rId2"/>
    <p:sldId id="279" r:id="rId3"/>
    <p:sldId id="280" r:id="rId4"/>
    <p:sldId id="281" r:id="rId5"/>
    <p:sldId id="282" r:id="rId6"/>
    <p:sldId id="283" r:id="rId7"/>
    <p:sldId id="284" r:id="rId8"/>
    <p:sldId id="285" r:id="rId9"/>
    <p:sldId id="286" r:id="rId10"/>
    <p:sldId id="287" r:id="rId11"/>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36617-FEC1-4913-ABB9-2091EB1EED1E}" v="795" dt="2020-10-20T13:38:14.183"/>
    <p1510:client id="{469B4DAF-74B9-4340-B27E-624FD4366DB5}" v="44" dt="2020-10-20T12:20:23.0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86382" autoAdjust="0"/>
  </p:normalViewPr>
  <p:slideViewPr>
    <p:cSldViewPr>
      <p:cViewPr varScale="1">
        <p:scale>
          <a:sx n="45" d="100"/>
          <a:sy n="45" d="100"/>
        </p:scale>
        <p:origin x="2820" y="48"/>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quiries - S4K" userId="JsnxHV8xOHpGZ6cjnCDor2ws4PqckA3bKxhC77vcfDc=" providerId="None" clId="Web-{469B4DAF-74B9-4340-B27E-624FD4366DB5}"/>
    <pc:docChg chg="modSld">
      <pc:chgData name="Enquiries - S4K" userId="JsnxHV8xOHpGZ6cjnCDor2ws4PqckA3bKxhC77vcfDc=" providerId="None" clId="Web-{469B4DAF-74B9-4340-B27E-624FD4366DB5}" dt="2020-10-20T12:20:23.054" v="41"/>
      <pc:docMkLst>
        <pc:docMk/>
      </pc:docMkLst>
      <pc:sldChg chg="addSp delSp modSp">
        <pc:chgData name="Enquiries - S4K" userId="JsnxHV8xOHpGZ6cjnCDor2ws4PqckA3bKxhC77vcfDc=" providerId="None" clId="Web-{469B4DAF-74B9-4340-B27E-624FD4366DB5}" dt="2020-10-20T12:20:23.054" v="41"/>
        <pc:sldMkLst>
          <pc:docMk/>
          <pc:sldMk cId="2583726741" sldId="278"/>
        </pc:sldMkLst>
        <pc:spChg chg="mod">
          <ac:chgData name="Enquiries - S4K" userId="JsnxHV8xOHpGZ6cjnCDor2ws4PqckA3bKxhC77vcfDc=" providerId="None" clId="Web-{469B4DAF-74B9-4340-B27E-624FD4366DB5}" dt="2020-10-20T12:12:57.786" v="10" actId="20577"/>
          <ac:spMkLst>
            <pc:docMk/>
            <pc:sldMk cId="2583726741" sldId="278"/>
            <ac:spMk id="9" creationId="{00000000-0000-0000-0000-000000000000}"/>
          </ac:spMkLst>
        </pc:spChg>
        <pc:graphicFrameChg chg="mod modGraphic">
          <ac:chgData name="Enquiries - S4K" userId="JsnxHV8xOHpGZ6cjnCDor2ws4PqckA3bKxhC77vcfDc=" providerId="None" clId="Web-{469B4DAF-74B9-4340-B27E-624FD4366DB5}" dt="2020-10-20T12:20:23.054" v="41"/>
          <ac:graphicFrameMkLst>
            <pc:docMk/>
            <pc:sldMk cId="2583726741" sldId="278"/>
            <ac:graphicFrameMk id="13" creationId="{00000000-0000-0000-0000-000000000000}"/>
          </ac:graphicFrameMkLst>
        </pc:graphicFrameChg>
        <pc:picChg chg="add del mod">
          <ac:chgData name="Enquiries - S4K" userId="JsnxHV8xOHpGZ6cjnCDor2ws4PqckA3bKxhC77vcfDc=" providerId="None" clId="Web-{469B4DAF-74B9-4340-B27E-624FD4366DB5}" dt="2020-10-20T12:13:08.395" v="13"/>
          <ac:picMkLst>
            <pc:docMk/>
            <pc:sldMk cId="2583726741" sldId="278"/>
            <ac:picMk id="2" creationId="{A1E85FBE-401E-438C-A2ED-7105996A9B91}"/>
          </ac:picMkLst>
        </pc:picChg>
        <pc:picChg chg="add mod modCrop">
          <ac:chgData name="Enquiries - S4K" userId="JsnxHV8xOHpGZ6cjnCDor2ws4PqckA3bKxhC77vcfDc=" providerId="None" clId="Web-{469B4DAF-74B9-4340-B27E-624FD4366DB5}" dt="2020-10-20T12:13:46.114" v="19" actId="1076"/>
          <ac:picMkLst>
            <pc:docMk/>
            <pc:sldMk cId="2583726741" sldId="278"/>
            <ac:picMk id="3" creationId="{B5827292-C6F5-4937-ACA9-7B02577BDB13}"/>
          </ac:picMkLst>
        </pc:picChg>
      </pc:sldChg>
    </pc:docChg>
  </pc:docChgLst>
  <pc:docChgLst>
    <pc:chgData name="Enquiries - S4K" userId="JsnxHV8xOHpGZ6cjnCDor2ws4PqckA3bKxhC77vcfDc=" providerId="None" clId="Web-{37536617-FEC1-4913-ABB9-2091EB1EED1E}"/>
    <pc:docChg chg="modSld">
      <pc:chgData name="Enquiries - S4K" userId="JsnxHV8xOHpGZ6cjnCDor2ws4PqckA3bKxhC77vcfDc=" providerId="None" clId="Web-{37536617-FEC1-4913-ABB9-2091EB1EED1E}" dt="2020-10-20T13:38:14.183" v="792"/>
      <pc:docMkLst>
        <pc:docMk/>
      </pc:docMkLst>
      <pc:sldChg chg="modSp">
        <pc:chgData name="Enquiries - S4K" userId="JsnxHV8xOHpGZ6cjnCDor2ws4PqckA3bKxhC77vcfDc=" providerId="None" clId="Web-{37536617-FEC1-4913-ABB9-2091EB1EED1E}" dt="2020-10-20T13:38:14.183" v="792"/>
        <pc:sldMkLst>
          <pc:docMk/>
          <pc:sldMk cId="2583726741" sldId="278"/>
        </pc:sldMkLst>
        <pc:graphicFrameChg chg="mod modGraphic">
          <ac:chgData name="Enquiries - S4K" userId="JsnxHV8xOHpGZ6cjnCDor2ws4PqckA3bKxhC77vcfDc=" providerId="None" clId="Web-{37536617-FEC1-4913-ABB9-2091EB1EED1E}" dt="2020-10-20T13:38:14.183" v="792"/>
          <ac:graphicFrameMkLst>
            <pc:docMk/>
            <pc:sldMk cId="2583726741" sldId="278"/>
            <ac:graphicFrameMk id="13" creationId="{00000000-0000-0000-0000-000000000000}"/>
          </ac:graphicFrameMkLst>
        </pc:graphicFrameChg>
        <pc:picChg chg="mod">
          <ac:chgData name="Enquiries - S4K" userId="JsnxHV8xOHpGZ6cjnCDor2ws4PqckA3bKxhC77vcfDc=" providerId="None" clId="Web-{37536617-FEC1-4913-ABB9-2091EB1EED1E}" dt="2020-10-20T12:41:46.242" v="4" actId="14100"/>
          <ac:picMkLst>
            <pc:docMk/>
            <pc:sldMk cId="2583726741" sldId="278"/>
            <ac:picMk id="3" creationId="{B5827292-C6F5-4937-ACA9-7B02577BDB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pPr/>
              <a:t>8/12/2021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pPr/>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12/08/2021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pPr/>
              <a:t>12/08/2021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pPr/>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Plans- </a:t>
            </a:r>
            <a:r>
              <a:rPr lang="en-GB" sz="2000" b="1" dirty="0" smtClean="0"/>
              <a:t>Clown’s Silly Relay Races </a:t>
            </a:r>
            <a:r>
              <a:rPr lang="en-GB" sz="2000" b="1" dirty="0">
                <a:solidFill>
                  <a:srgbClr val="FF0000"/>
                </a:solidFill>
              </a:rPr>
              <a:t> </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4266306621"/>
              </p:ext>
            </p:extLst>
          </p:nvPr>
        </p:nvGraphicFramePr>
        <p:xfrm>
          <a:off x="166863" y="1136576"/>
          <a:ext cx="6350946" cy="8145911"/>
        </p:xfrm>
        <a:graphic>
          <a:graphicData uri="http://schemas.openxmlformats.org/drawingml/2006/table">
            <a:tbl>
              <a:tblPr firstRow="1" bandRow="1">
                <a:tableStyleId>{5A111915-BE36-4E01-A7E5-04B1672EAD32}</a:tableStyleId>
              </a:tblPr>
              <a:tblGrid>
                <a:gridCol w="2947414">
                  <a:extLst>
                    <a:ext uri="{9D8B030D-6E8A-4147-A177-3AD203B41FA5}">
                      <a16:colId xmlns="" xmlns:a16="http://schemas.microsoft.com/office/drawing/2014/main" val="20000"/>
                    </a:ext>
                  </a:extLst>
                </a:gridCol>
                <a:gridCol w="144016">
                  <a:extLst>
                    <a:ext uri="{9D8B030D-6E8A-4147-A177-3AD203B41FA5}">
                      <a16:colId xmlns="" xmlns:a16="http://schemas.microsoft.com/office/drawing/2014/main" val="2818243110"/>
                    </a:ext>
                  </a:extLst>
                </a:gridCol>
                <a:gridCol w="798248">
                  <a:extLst>
                    <a:ext uri="{9D8B030D-6E8A-4147-A177-3AD203B41FA5}">
                      <a16:colId xmlns="" xmlns:a16="http://schemas.microsoft.com/office/drawing/2014/main" val="2055900536"/>
                    </a:ext>
                  </a:extLst>
                </a:gridCol>
                <a:gridCol w="2461268">
                  <a:extLst>
                    <a:ext uri="{9D8B030D-6E8A-4147-A177-3AD203B41FA5}">
                      <a16:colId xmlns="" xmlns:a16="http://schemas.microsoft.com/office/drawing/2014/main" val="4242482457"/>
                    </a:ext>
                  </a:extLst>
                </a:gridCol>
              </a:tblGrid>
              <a:tr h="427136">
                <a:tc gridSpan="2">
                  <a:txBody>
                    <a:bodyPr/>
                    <a:lstStyle/>
                    <a:p>
                      <a:pPr algn="ctr"/>
                      <a:r>
                        <a:rPr lang="en-GB" sz="1200" dirty="0" smtClean="0"/>
                        <a:t>Rise and Energise;</a:t>
                      </a:r>
                      <a:r>
                        <a:rPr lang="en-GB" sz="1200" baseline="0" dirty="0" smtClean="0"/>
                        <a:t> Relay Races</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4174172">
                <a:tc gridSpan="4">
                  <a:txBody>
                    <a:bodyPr/>
                    <a:lstStyle/>
                    <a:p>
                      <a:pPr lvl="0"/>
                      <a:r>
                        <a:rPr lang="en-GB" sz="105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a:t>
                      </a:r>
                      <a:r>
                        <a:rPr lang="en-GB" sz="105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Play</a:t>
                      </a:r>
                    </a:p>
                    <a:p>
                      <a:pPr lvl="0"/>
                      <a:r>
                        <a:rPr lang="en-GB" sz="10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Clown off </a:t>
                      </a:r>
                      <a:r>
                        <a:rPr lang="en-GB" sz="1000" b="1"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races</a:t>
                      </a:r>
                      <a:endParaRPr lang="en-GB" sz="10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28270" indent="-128270">
                        <a:buFont typeface="Arial" panose="020B0604020202020204" pitchFamily="34" charset="0"/>
                        <a:buChar char="•"/>
                      </a:pPr>
                      <a:r>
                        <a:rPr lang="en-GB" sz="1000" dirty="0" smtClean="0"/>
                        <a:t>Split</a:t>
                      </a:r>
                      <a:r>
                        <a:rPr lang="en-GB" sz="1000" baseline="0" dirty="0" smtClean="0"/>
                        <a:t> the children into teams of 4.  </a:t>
                      </a:r>
                    </a:p>
                    <a:p>
                      <a:pPr marL="128270" indent="-128270">
                        <a:buFont typeface="Arial" panose="020B0604020202020204" pitchFamily="34" charset="0"/>
                        <a:buChar char="•"/>
                      </a:pPr>
                      <a:r>
                        <a:rPr lang="en-GB" sz="1000" baseline="0" dirty="0" smtClean="0"/>
                        <a:t>They all stand behind the firs</a:t>
                      </a:r>
                      <a:r>
                        <a:rPr lang="en-GB" sz="1000" dirty="0" smtClean="0"/>
                        <a:t>t cone</a:t>
                      </a:r>
                      <a:r>
                        <a:rPr lang="en-GB" sz="1000" baseline="0" dirty="0" smtClean="0"/>
                        <a:t> and number them 1-4 in each team. Give each team a coloured bib to wear so everyone knows what team they are on. </a:t>
                      </a:r>
                    </a:p>
                    <a:p>
                      <a:pPr marL="128270" indent="-128270">
                        <a:buFont typeface="Arial" panose="020B0604020202020204" pitchFamily="34" charset="0"/>
                        <a:buChar char="•"/>
                      </a:pPr>
                      <a:r>
                        <a:rPr lang="en-GB" sz="1000" baseline="0" dirty="0" smtClean="0"/>
                        <a:t>Number 1 runs around the square once  and grabs number 2.  </a:t>
                      </a:r>
                    </a:p>
                    <a:p>
                      <a:pPr marL="128270" indent="-128270">
                        <a:buFont typeface="Arial" panose="020B0604020202020204" pitchFamily="34" charset="0"/>
                        <a:buChar char="•"/>
                      </a:pPr>
                      <a:r>
                        <a:rPr lang="en-GB" sz="1000" baseline="0" dirty="0" smtClean="0"/>
                        <a:t>They hold hands and run round the square and grabs number 3.  Repeat this till number 4 is collected.  </a:t>
                      </a:r>
                    </a:p>
                    <a:p>
                      <a:pPr marL="128270" indent="-128270">
                        <a:buFont typeface="Arial" panose="020B0604020202020204" pitchFamily="34" charset="0"/>
                        <a:buChar char="•"/>
                      </a:pPr>
                      <a:r>
                        <a:rPr lang="en-GB" sz="1000" baseline="0" dirty="0" smtClean="0"/>
                        <a:t>The first team to have all 4 players back to the start and sat down win the race.  </a:t>
                      </a:r>
                    </a:p>
                    <a:p>
                      <a:pPr marL="128270" indent="-128270">
                        <a:buFont typeface="Arial" panose="020B0604020202020204" pitchFamily="34" charset="0"/>
                        <a:buChar char="•"/>
                      </a:pPr>
                      <a:r>
                        <a:rPr lang="en-GB" sz="1000" baseline="0" dirty="0" smtClean="0"/>
                        <a:t>The next time around have them go around the square through different movement e.g. Running, jumping, skipping, backwards, balancing a bean bag on their head.  Once the child is back the next person goes.  They do not go together this time.  </a:t>
                      </a:r>
                      <a:endParaRPr lang="en-GB" sz="1000" dirty="0"/>
                    </a:p>
                    <a:p>
                      <a:pPr marL="128588" indent="-128588">
                        <a:buFont typeface="Arial" panose="020B0604020202020204" pitchFamily="34" charset="0"/>
                        <a:buChar char="•"/>
                      </a:pPr>
                      <a:r>
                        <a:rPr lang="en-GB" sz="1000" dirty="0" smtClean="0"/>
                        <a:t>Place</a:t>
                      </a:r>
                      <a:r>
                        <a:rPr lang="en-GB" sz="1000" baseline="0" dirty="0" smtClean="0"/>
                        <a:t> a cone on top of the teams coloured cone if they win the race.  Whichever team has the most cones at the end wins.  </a:t>
                      </a:r>
                    </a:p>
                    <a:p>
                      <a:pPr marL="128588" indent="-128588">
                        <a:buFont typeface="Arial" panose="020B0604020202020204" pitchFamily="34" charset="0"/>
                        <a:buChar char="•"/>
                      </a:pPr>
                      <a:r>
                        <a:rPr lang="en-GB" sz="1000" baseline="0" dirty="0" smtClean="0"/>
                        <a:t>If you have small numbers of children they can race and be timed, then see if they can beat their time. </a:t>
                      </a:r>
                    </a:p>
                    <a:p>
                      <a:pPr rtl="0" fontAlgn="base"/>
                      <a:r>
                        <a:rPr lang="en-GB" sz="1000" b="1" i="0" kern="1200" dirty="0" smtClean="0">
                          <a:solidFill>
                            <a:schemeClr val="tx1"/>
                          </a:solidFill>
                          <a:latin typeface="+mn-lt"/>
                          <a:ea typeface="+mn-ea"/>
                          <a:cs typeface="+mn-cs"/>
                        </a:rPr>
                        <a:t>Clown Under and Over relays - </a:t>
                      </a:r>
                      <a:r>
                        <a:rPr lang="en-US" sz="1000" b="0" i="0" kern="1200" dirty="0" smtClean="0">
                          <a:solidFill>
                            <a:schemeClr val="tx1"/>
                          </a:solidFill>
                          <a:latin typeface="+mn-lt"/>
                          <a:ea typeface="+mn-ea"/>
                          <a:cs typeface="+mn-cs"/>
                        </a:rPr>
                        <a:t>​</a:t>
                      </a:r>
                    </a:p>
                    <a:p>
                      <a:pPr marL="171450" indent="-171450" rtl="0" fontAlgn="base">
                        <a:buFont typeface="Arial" panose="020B0604020202020204" pitchFamily="34" charset="0"/>
                        <a:buChar char="•"/>
                      </a:pPr>
                      <a:r>
                        <a:rPr lang="en-US" sz="1000" b="0" i="0" kern="1200" dirty="0" smtClean="0">
                          <a:solidFill>
                            <a:schemeClr val="tx1"/>
                          </a:solidFill>
                          <a:latin typeface="+mn-lt"/>
                          <a:ea typeface="+mn-ea"/>
                          <a:cs typeface="+mn-cs"/>
                        </a:rPr>
                        <a:t>Put children into teams,</a:t>
                      </a:r>
                      <a:r>
                        <a:rPr lang="en-US" sz="1000" b="0" i="0" kern="1200" baseline="0" dirty="0" smtClean="0">
                          <a:solidFill>
                            <a:schemeClr val="tx1"/>
                          </a:solidFill>
                          <a:latin typeface="+mn-lt"/>
                          <a:ea typeface="+mn-ea"/>
                          <a:cs typeface="+mn-cs"/>
                        </a:rPr>
                        <a:t> </a:t>
                      </a:r>
                      <a:r>
                        <a:rPr lang="en-GB" sz="1000" b="0" i="0" kern="1200" dirty="0" smtClean="0">
                          <a:solidFill>
                            <a:schemeClr val="tx1"/>
                          </a:solidFill>
                          <a:latin typeface="+mn-lt"/>
                          <a:ea typeface="+mn-ea"/>
                          <a:cs typeface="+mn-cs"/>
                        </a:rPr>
                        <a:t>make a line and person at the front has a ball</a:t>
                      </a:r>
                      <a:r>
                        <a:rPr lang="en-US" sz="1000" b="0" i="0" kern="1200" dirty="0" smtClean="0">
                          <a:solidFill>
                            <a:schemeClr val="tx1"/>
                          </a:solidFill>
                          <a:latin typeface="+mn-lt"/>
                          <a:ea typeface="+mn-ea"/>
                          <a:cs typeface="+mn-cs"/>
                        </a:rPr>
                        <a:t>​</a:t>
                      </a:r>
                    </a:p>
                    <a:p>
                      <a:pPr marL="171450" indent="-171450" rtl="0" fontAlgn="base">
                        <a:buFont typeface="Arial" panose="020B0604020202020204" pitchFamily="34" charset="0"/>
                        <a:buChar char="•"/>
                      </a:pPr>
                      <a:r>
                        <a:rPr lang="en-GB" sz="1000" b="0" i="0" kern="1200" dirty="0" smtClean="0">
                          <a:solidFill>
                            <a:schemeClr val="tx1"/>
                          </a:solidFill>
                          <a:latin typeface="+mn-lt"/>
                          <a:ea typeface="+mn-ea"/>
                          <a:cs typeface="+mn-cs"/>
                        </a:rPr>
                        <a:t>Pass the ball, through the children’s legs, over their heads or over then under to the back of the line </a:t>
                      </a:r>
                      <a:r>
                        <a:rPr lang="en-US" sz="1000" b="0" i="0" kern="1200" dirty="0" smtClean="0">
                          <a:solidFill>
                            <a:schemeClr val="tx1"/>
                          </a:solidFill>
                          <a:latin typeface="+mn-lt"/>
                          <a:ea typeface="+mn-ea"/>
                          <a:cs typeface="+mn-cs"/>
                        </a:rPr>
                        <a:t>​</a:t>
                      </a:r>
                    </a:p>
                    <a:p>
                      <a:pPr marL="171450" indent="-171450" rtl="0" fontAlgn="base">
                        <a:buFont typeface="Arial" panose="020B0604020202020204" pitchFamily="34" charset="0"/>
                        <a:buChar char="•"/>
                      </a:pPr>
                      <a:r>
                        <a:rPr lang="en-GB" sz="1000" b="0" i="0" kern="1200" dirty="0" smtClean="0">
                          <a:solidFill>
                            <a:schemeClr val="tx1"/>
                          </a:solidFill>
                          <a:latin typeface="+mn-lt"/>
                          <a:ea typeface="+mn-ea"/>
                          <a:cs typeface="+mn-cs"/>
                        </a:rPr>
                        <a:t>Child at the back gets the ball and runs to the front </a:t>
                      </a:r>
                      <a:r>
                        <a:rPr lang="en-US" sz="1000" b="0" i="0" kern="1200" dirty="0" smtClean="0">
                          <a:solidFill>
                            <a:schemeClr val="tx1"/>
                          </a:solidFill>
                          <a:latin typeface="+mn-lt"/>
                          <a:ea typeface="+mn-ea"/>
                          <a:cs typeface="+mn-cs"/>
                        </a:rPr>
                        <a:t>​</a:t>
                      </a:r>
                    </a:p>
                    <a:p>
                      <a:pPr marL="171450" indent="-171450" rtl="0" fontAlgn="base">
                        <a:buFont typeface="Arial" panose="020B0604020202020204" pitchFamily="34" charset="0"/>
                        <a:buChar char="•"/>
                      </a:pPr>
                      <a:r>
                        <a:rPr lang="en-GB" sz="1000" b="0" i="0" kern="1200" dirty="0" smtClean="0">
                          <a:solidFill>
                            <a:schemeClr val="tx1"/>
                          </a:solidFill>
                          <a:latin typeface="+mn-lt"/>
                          <a:ea typeface="+mn-ea"/>
                          <a:cs typeface="+mn-cs"/>
                        </a:rPr>
                        <a:t>Keep going until the first person is back at the front and team sit down.</a:t>
                      </a:r>
                      <a:r>
                        <a:rPr lang="en-US" sz="1000" b="0" i="0" kern="1200" dirty="0" smtClean="0">
                          <a:solidFill>
                            <a:schemeClr val="tx1"/>
                          </a:solidFill>
                          <a:latin typeface="+mn-lt"/>
                          <a:ea typeface="+mn-ea"/>
                          <a:cs typeface="+mn-cs"/>
                        </a:rPr>
                        <a:t>​</a:t>
                      </a:r>
                    </a:p>
                    <a:p>
                      <a:pPr marL="0" indent="0" rtl="0" fontAlgn="base">
                        <a:buFont typeface="Arial" panose="020B0604020202020204" pitchFamily="34" charset="0"/>
                        <a:buNone/>
                      </a:pPr>
                      <a:r>
                        <a:rPr lang="en-GB" sz="1000" b="1" i="0" kern="1200" dirty="0" smtClean="0">
                          <a:solidFill>
                            <a:schemeClr val="tx1"/>
                          </a:solidFill>
                          <a:latin typeface="+mn-lt"/>
                          <a:ea typeface="+mn-ea"/>
                          <a:cs typeface="+mn-cs"/>
                        </a:rPr>
                        <a:t>Through the</a:t>
                      </a:r>
                      <a:r>
                        <a:rPr lang="en-GB" sz="1000" b="1" i="0" kern="1200" baseline="0" dirty="0" smtClean="0">
                          <a:solidFill>
                            <a:schemeClr val="tx1"/>
                          </a:solidFill>
                          <a:latin typeface="+mn-lt"/>
                          <a:ea typeface="+mn-ea"/>
                          <a:cs typeface="+mn-cs"/>
                        </a:rPr>
                        <a:t> h</a:t>
                      </a:r>
                      <a:r>
                        <a:rPr lang="en-GB" sz="1000" b="1" i="0" kern="1200" dirty="0" smtClean="0">
                          <a:solidFill>
                            <a:schemeClr val="tx1"/>
                          </a:solidFill>
                          <a:latin typeface="+mn-lt"/>
                          <a:ea typeface="+mn-ea"/>
                          <a:cs typeface="+mn-cs"/>
                        </a:rPr>
                        <a:t>oop relays</a:t>
                      </a:r>
                      <a:r>
                        <a:rPr lang="en-US" sz="1000" b="0" i="0" kern="1200" dirty="0" smtClean="0">
                          <a:solidFill>
                            <a:schemeClr val="tx1"/>
                          </a:solidFill>
                          <a:latin typeface="+mn-lt"/>
                          <a:ea typeface="+mn-ea"/>
                          <a:cs typeface="+mn-cs"/>
                        </a:rPr>
                        <a:t>​ - </a:t>
                      </a:r>
                    </a:p>
                    <a:p>
                      <a:pPr marL="171450" indent="-171450" rtl="0" fontAlgn="base">
                        <a:buFont typeface="Arial" panose="020B0604020202020204" pitchFamily="34" charset="0"/>
                        <a:buChar char="•"/>
                      </a:pPr>
                      <a:r>
                        <a:rPr lang="en-GB" sz="1000" b="0" i="0" kern="1200" dirty="0" smtClean="0">
                          <a:solidFill>
                            <a:schemeClr val="tx1"/>
                          </a:solidFill>
                          <a:latin typeface="+mn-lt"/>
                          <a:ea typeface="+mn-ea"/>
                          <a:cs typeface="+mn-cs"/>
                        </a:rPr>
                        <a:t>Children hold hands in a circle, with hoop over arms. </a:t>
                      </a:r>
                      <a:r>
                        <a:rPr lang="en-US" sz="1000" b="0" i="0" kern="1200" dirty="0" smtClean="0">
                          <a:solidFill>
                            <a:schemeClr val="tx1"/>
                          </a:solidFill>
                          <a:latin typeface="+mn-lt"/>
                          <a:ea typeface="+mn-ea"/>
                          <a:cs typeface="+mn-cs"/>
                        </a:rPr>
                        <a:t>​</a:t>
                      </a:r>
                    </a:p>
                    <a:p>
                      <a:pPr marL="171450" indent="-171450" rtl="0" fontAlgn="base">
                        <a:buFont typeface="Arial" panose="020B0604020202020204" pitchFamily="34" charset="0"/>
                        <a:buChar char="•"/>
                      </a:pPr>
                      <a:r>
                        <a:rPr lang="en-GB" sz="1000" b="0" i="0" kern="1200" dirty="0" smtClean="0">
                          <a:solidFill>
                            <a:schemeClr val="tx1"/>
                          </a:solidFill>
                          <a:latin typeface="+mn-lt"/>
                          <a:ea typeface="+mn-ea"/>
                          <a:cs typeface="+mn-cs"/>
                        </a:rPr>
                        <a:t>Children have to pass the hoop around without letting go of hands till it gets back to the start</a:t>
                      </a:r>
                      <a:r>
                        <a:rPr lang="en-US" sz="1000" b="0" i="0" kern="1200" dirty="0" smtClean="0">
                          <a:solidFill>
                            <a:schemeClr val="tx1"/>
                          </a:solidFill>
                          <a:latin typeface="+mn-lt"/>
                          <a:ea typeface="+mn-ea"/>
                          <a:cs typeface="+mn-cs"/>
                        </a:rPr>
                        <a:t>​</a:t>
                      </a:r>
                    </a:p>
                    <a:p>
                      <a:pPr rtl="0" fontAlgn="base"/>
                      <a:r>
                        <a:rPr lang="en-GB" sz="1000" b="1" i="0" kern="1200" dirty="0" smtClean="0">
                          <a:solidFill>
                            <a:schemeClr val="tx1"/>
                          </a:solidFill>
                          <a:latin typeface="+mn-lt"/>
                          <a:ea typeface="+mn-ea"/>
                          <a:cs typeface="+mn-cs"/>
                        </a:rPr>
                        <a:t>Clown Balance </a:t>
                      </a:r>
                      <a:r>
                        <a:rPr lang="en-US" sz="1000" b="0" i="0" kern="1200" dirty="0" smtClean="0">
                          <a:solidFill>
                            <a:schemeClr val="tx1"/>
                          </a:solidFill>
                          <a:latin typeface="+mn-lt"/>
                          <a:ea typeface="+mn-ea"/>
                          <a:cs typeface="+mn-cs"/>
                        </a:rPr>
                        <a:t>​</a:t>
                      </a:r>
                    </a:p>
                    <a:p>
                      <a:pPr marL="171450" indent="-171450" rtl="0" fontAlgn="base">
                        <a:buFont typeface="Arial" panose="020B0604020202020204" pitchFamily="34" charset="0"/>
                        <a:buChar char="•"/>
                      </a:pPr>
                      <a:r>
                        <a:rPr lang="en-GB" sz="1000" b="0" i="0" kern="1200" dirty="0" smtClean="0">
                          <a:solidFill>
                            <a:schemeClr val="tx1"/>
                          </a:solidFill>
                          <a:latin typeface="+mn-lt"/>
                          <a:ea typeface="+mn-ea"/>
                          <a:cs typeface="+mn-cs"/>
                        </a:rPr>
                        <a:t>Each team has a beanbag and take turns one at a time </a:t>
                      </a:r>
                      <a:r>
                        <a:rPr lang="en-US" sz="1000" b="0" i="0" kern="1200" dirty="0" smtClean="0">
                          <a:solidFill>
                            <a:schemeClr val="tx1"/>
                          </a:solidFill>
                          <a:latin typeface="+mn-lt"/>
                          <a:ea typeface="+mn-ea"/>
                          <a:cs typeface="+mn-cs"/>
                        </a:rPr>
                        <a:t>​</a:t>
                      </a:r>
                    </a:p>
                    <a:p>
                      <a:pPr marL="171450" indent="-171450" rtl="0" fontAlgn="base">
                        <a:buFont typeface="Arial" panose="020B0604020202020204" pitchFamily="34" charset="0"/>
                        <a:buChar char="•"/>
                      </a:pPr>
                      <a:r>
                        <a:rPr lang="en-GB" sz="1000" b="0" i="0" kern="1200" dirty="0" smtClean="0">
                          <a:solidFill>
                            <a:schemeClr val="tx1"/>
                          </a:solidFill>
                          <a:latin typeface="+mn-lt"/>
                          <a:ea typeface="+mn-ea"/>
                          <a:cs typeface="+mn-cs"/>
                        </a:rPr>
                        <a:t>They must balance the beanbag on their head all the way to the end and back </a:t>
                      </a:r>
                      <a:r>
                        <a:rPr lang="en-US" sz="1000" b="0" i="0" kern="1200" dirty="0" smtClean="0">
                          <a:solidFill>
                            <a:schemeClr val="tx1"/>
                          </a:solidFill>
                          <a:latin typeface="+mn-lt"/>
                          <a:ea typeface="+mn-ea"/>
                          <a:cs typeface="+mn-cs"/>
                        </a:rPr>
                        <a:t>​</a:t>
                      </a:r>
                    </a:p>
                    <a:p>
                      <a:pPr marL="171450" indent="-171450" rtl="0" fontAlgn="base">
                        <a:buFont typeface="Arial" panose="020B0604020202020204" pitchFamily="34" charset="0"/>
                        <a:buChar char="•"/>
                      </a:pPr>
                      <a:r>
                        <a:rPr lang="en-GB" sz="1000" b="0" i="0" kern="1200" dirty="0" smtClean="0">
                          <a:solidFill>
                            <a:schemeClr val="tx1"/>
                          </a:solidFill>
                          <a:latin typeface="+mn-lt"/>
                          <a:ea typeface="+mn-ea"/>
                          <a:cs typeface="+mn-cs"/>
                        </a:rPr>
                        <a:t>If it falls off they have to stop, pick up and put it on their head before they move again </a:t>
                      </a:r>
                    </a:p>
                    <a:p>
                      <a:pPr lvl="0"/>
                      <a:r>
                        <a:rPr lang="en-GB" sz="105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Set </a:t>
                      </a:r>
                      <a:r>
                        <a:rPr lang="en-GB" sz="105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up</a:t>
                      </a:r>
                    </a:p>
                    <a:p>
                      <a:pPr marL="128270" indent="-128270">
                        <a:buFont typeface="Arial" panose="020B0604020202020204" pitchFamily="34" charset="0"/>
                        <a:buChar char="•"/>
                      </a:pPr>
                      <a:r>
                        <a:rPr lang="en-GB" sz="1050" dirty="0" smtClean="0"/>
                        <a:t>Make</a:t>
                      </a:r>
                      <a:r>
                        <a:rPr lang="en-GB" sz="1050" baseline="0" dirty="0" smtClean="0"/>
                        <a:t> a big square with 4 cones.  Where the first cones are have 2 (or more if there is more than 2 teams) different coloured cones beside it so they can clearly see where they have to sit.</a:t>
                      </a:r>
                      <a:endParaRPr lang="en-GB" sz="105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1671078">
                <a:tc>
                  <a:txBody>
                    <a:bodyPr/>
                    <a:lstStyle/>
                    <a:p>
                      <a:pPr algn="ctr"/>
                      <a:r>
                        <a:rPr lang="en-GB" sz="1200" b="1" i="0" u="sng" kern="1200" baseline="0" dirty="0" smtClean="0">
                          <a:solidFill>
                            <a:schemeClr val="tx1"/>
                          </a:solidFill>
                          <a:effectLst/>
                          <a:latin typeface="+mn-lt"/>
                          <a:ea typeface="+mn-ea"/>
                          <a:cs typeface="+mn-cs"/>
                        </a:rPr>
                        <a:t>Coaching Tips &amp; Questions:</a:t>
                      </a:r>
                    </a:p>
                    <a:p>
                      <a:pPr rtl="0" fontAlgn="base"/>
                      <a:r>
                        <a:rPr lang="en-GB" sz="1050" b="0" i="0" u="none" strike="noStrike" kern="1200" dirty="0" smtClean="0">
                          <a:solidFill>
                            <a:schemeClr val="tx1"/>
                          </a:solidFill>
                          <a:latin typeface="+mn-lt"/>
                          <a:ea typeface="+mn-ea"/>
                          <a:cs typeface="+mn-cs"/>
                        </a:rPr>
                        <a:t>Watch how children are moving during races, if they are struggling change the movements. If it looks easy make it harder. </a:t>
                      </a:r>
                      <a:br>
                        <a:rPr lang="en-GB" sz="1050" b="0" i="0" u="none" strike="noStrike" kern="1200" dirty="0" smtClean="0">
                          <a:solidFill>
                            <a:schemeClr val="tx1"/>
                          </a:solidFill>
                          <a:latin typeface="+mn-lt"/>
                          <a:ea typeface="+mn-ea"/>
                          <a:cs typeface="+mn-cs"/>
                        </a:rPr>
                      </a:br>
                      <a:r>
                        <a:rPr lang="en-GB" sz="1050" b="0" i="0" u="none" strike="noStrike" kern="1200" dirty="0" smtClean="0">
                          <a:solidFill>
                            <a:schemeClr val="tx1"/>
                          </a:solidFill>
                          <a:latin typeface="+mn-lt"/>
                          <a:ea typeface="+mn-ea"/>
                          <a:cs typeface="+mn-cs"/>
                        </a:rPr>
                        <a:t>Can the children think of ideas for relay races</a:t>
                      </a:r>
                      <a:r>
                        <a:rPr lang="en-US" sz="1050" b="0" i="0" kern="1200" dirty="0" smtClean="0">
                          <a:solidFill>
                            <a:schemeClr val="tx1"/>
                          </a:solidFill>
                          <a:latin typeface="+mn-lt"/>
                          <a:ea typeface="+mn-ea"/>
                          <a:cs typeface="+mn-cs"/>
                        </a:rPr>
                        <a:t>​.  </a:t>
                      </a:r>
                    </a:p>
                    <a:p>
                      <a:pPr rtl="0" fontAlgn="base"/>
                      <a:r>
                        <a:rPr lang="en-GB" sz="1050" b="0" i="0" u="none" strike="noStrike" kern="1200" dirty="0" smtClean="0">
                          <a:solidFill>
                            <a:schemeClr val="tx1"/>
                          </a:solidFill>
                          <a:latin typeface="+mn-lt"/>
                          <a:ea typeface="+mn-ea"/>
                          <a:cs typeface="+mn-cs"/>
                        </a:rPr>
                        <a:t>Get children to keep track of their scores using cones if possible, they can count after a few races to see who is in the lead.</a:t>
                      </a:r>
                      <a:r>
                        <a:rPr lang="en-US" sz="1050" b="0" i="0" kern="1200" dirty="0" smtClean="0">
                          <a:solidFill>
                            <a:schemeClr val="tx1"/>
                          </a:solidFill>
                          <a:latin typeface="+mn-lt"/>
                          <a:ea typeface="+mn-ea"/>
                          <a:cs typeface="+mn-cs"/>
                        </a:rPr>
                        <a:t>​</a:t>
                      </a:r>
                      <a:r>
                        <a:rPr lang="en-US" sz="1050" b="0" i="0" kern="1200" baseline="0" dirty="0" smtClean="0">
                          <a:solidFill>
                            <a:schemeClr val="tx1"/>
                          </a:solidFill>
                          <a:latin typeface="+mn-lt"/>
                          <a:ea typeface="+mn-ea"/>
                          <a:cs typeface="+mn-cs"/>
                        </a:rPr>
                        <a:t> </a:t>
                      </a:r>
                    </a:p>
                    <a:p>
                      <a:pPr rtl="0" fontAlgn="base"/>
                      <a:r>
                        <a:rPr lang="en-GB" sz="1050" b="0" i="0" u="none" strike="noStrike" kern="1200" dirty="0" smtClean="0">
                          <a:solidFill>
                            <a:schemeClr val="tx1"/>
                          </a:solidFill>
                          <a:latin typeface="+mn-lt"/>
                          <a:ea typeface="+mn-ea"/>
                          <a:cs typeface="+mn-cs"/>
                        </a:rPr>
                        <a:t>Make this lots of fun and it doesn’t matter if they are first or second. </a:t>
                      </a:r>
                    </a:p>
                    <a:p>
                      <a:pPr rtl="0" fontAlgn="base"/>
                      <a:r>
                        <a:rPr lang="en-GB" sz="1050" b="0" i="0" u="none" strike="noStrike" kern="1200" dirty="0" smtClean="0">
                          <a:solidFill>
                            <a:schemeClr val="tx1"/>
                          </a:solidFill>
                          <a:latin typeface="+mn-lt"/>
                          <a:ea typeface="+mn-ea"/>
                          <a:cs typeface="+mn-cs"/>
                        </a:rPr>
                        <a:t>If you have small numbers children can be in one</a:t>
                      </a:r>
                      <a:r>
                        <a:rPr lang="en-GB" sz="1050" b="0" i="0" u="none" strike="noStrike" kern="1200" baseline="0" dirty="0" smtClean="0">
                          <a:solidFill>
                            <a:schemeClr val="tx1"/>
                          </a:solidFill>
                          <a:latin typeface="+mn-lt"/>
                          <a:ea typeface="+mn-ea"/>
                          <a:cs typeface="+mn-cs"/>
                        </a:rPr>
                        <a:t> team or battles against a coach going </a:t>
                      </a:r>
                      <a:r>
                        <a:rPr lang="en-GB" sz="1050" b="0" i="0" u="none" strike="noStrike" kern="1200" baseline="0" smtClean="0">
                          <a:solidFill>
                            <a:schemeClr val="tx1"/>
                          </a:solidFill>
                          <a:latin typeface="+mn-lt"/>
                          <a:ea typeface="+mn-ea"/>
                          <a:cs typeface="+mn-cs"/>
                        </a:rPr>
                        <a:t>multiple times. </a:t>
                      </a:r>
                      <a:endParaRPr lang="en-GB" sz="1050" b="0" i="0" kern="1200" dirty="0" smtClean="0">
                        <a:solidFill>
                          <a:schemeClr val="tx1"/>
                        </a:solidFill>
                        <a:latin typeface="+mn-lt"/>
                        <a:ea typeface="+mn-ea"/>
                        <a:cs typeface="+mn-cs"/>
                      </a:endParaRPr>
                    </a:p>
                    <a:p>
                      <a:pPr algn="ctr"/>
                      <a:endParaRPr lang="en-GB" sz="5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Script</a:t>
                      </a:r>
                    </a:p>
                    <a:p>
                      <a:pPr lvl="0" algn="ctr">
                        <a:buNone/>
                      </a:pPr>
                      <a:r>
                        <a:rPr lang="en-GB" sz="1100" b="0" i="0" u="none" kern="1200" baseline="0" dirty="0" smtClean="0">
                          <a:solidFill>
                            <a:schemeClr val="tx1"/>
                          </a:solidFill>
                          <a:effectLst/>
                          <a:latin typeface="+mn-lt"/>
                          <a:ea typeface="+mn-ea"/>
                          <a:cs typeface="+mn-cs"/>
                        </a:rPr>
                        <a:t>Today we get to be like the silly clowns at the circus. Has anyone seen or met a clown before? What do they look like? Are they silly? </a:t>
                      </a:r>
                    </a:p>
                    <a:p>
                      <a:pPr lvl="0" algn="ctr">
                        <a:buNone/>
                      </a:pPr>
                      <a:r>
                        <a:rPr lang="en-GB" sz="1100" b="0" i="0" u="none" kern="1200" baseline="0" dirty="0" smtClean="0">
                          <a:solidFill>
                            <a:schemeClr val="tx1"/>
                          </a:solidFill>
                          <a:effectLst/>
                          <a:latin typeface="+mn-lt"/>
                          <a:ea typeface="+mn-ea"/>
                          <a:cs typeface="+mn-cs"/>
                        </a:rPr>
                        <a:t>We are going to do some relays races with all our clown friends today to get us warmed up and ready for our day at the circus. </a:t>
                      </a: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669728269"/>
                  </a:ext>
                </a:extLst>
              </a:tr>
              <a:tr h="945011">
                <a:tc gridSpan="3">
                  <a:txBody>
                    <a:bodyPr/>
                    <a:lstStyle/>
                    <a:p>
                      <a:pPr algn="ctr"/>
                      <a:r>
                        <a:rPr lang="en-GB" sz="1200" b="1" i="0" u="sng" kern="1200" baseline="0" dirty="0">
                          <a:solidFill>
                            <a:schemeClr val="tx1"/>
                          </a:solidFill>
                          <a:effectLst/>
                          <a:latin typeface="+mn-lt"/>
                          <a:ea typeface="+mn-ea"/>
                          <a:cs typeface="+mn-cs"/>
                        </a:rPr>
                        <a:t>Progressions</a:t>
                      </a:r>
                      <a:r>
                        <a:rPr lang="en-GB" sz="1200" b="1" i="0" u="sng" kern="1200" baseline="0" dirty="0" smtClean="0">
                          <a:solidFill>
                            <a:schemeClr val="tx1"/>
                          </a:solidFill>
                          <a:effectLst/>
                          <a:latin typeface="+mn-lt"/>
                          <a:ea typeface="+mn-ea"/>
                          <a:cs typeface="+mn-cs"/>
                        </a:rPr>
                        <a:t>:</a:t>
                      </a:r>
                    </a:p>
                    <a:p>
                      <a:pPr algn="ctr"/>
                      <a:r>
                        <a:rPr lang="en-GB" sz="1100" b="0" i="0" u="none" kern="1200" baseline="0" dirty="0" smtClean="0">
                          <a:solidFill>
                            <a:schemeClr val="tx1"/>
                          </a:solidFill>
                          <a:effectLst/>
                          <a:latin typeface="+mn-lt"/>
                          <a:ea typeface="+mn-ea"/>
                          <a:cs typeface="+mn-cs"/>
                        </a:rPr>
                        <a:t>Have the children move in harder ways e.g. hopping or each time a team wins they have to wait 3 seconds before they start next time as they did so well </a:t>
                      </a: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smtClean="0">
                          <a:solidFill>
                            <a:schemeClr val="tx1"/>
                          </a:solidFill>
                          <a:effectLst/>
                          <a:latin typeface="+mn-lt"/>
                          <a:ea typeface="+mn-ea"/>
                          <a:cs typeface="+mn-cs"/>
                        </a:rPr>
                        <a:t>Differentiation</a:t>
                      </a:r>
                    </a:p>
                    <a:p>
                      <a:r>
                        <a:rPr lang="en-GB" sz="1100" b="0" i="0" u="none" kern="1200" baseline="0" dirty="0" smtClean="0">
                          <a:solidFill>
                            <a:schemeClr val="tx1"/>
                          </a:solidFill>
                          <a:effectLst/>
                          <a:latin typeface="+mn-lt"/>
                          <a:ea typeface="+mn-ea"/>
                          <a:cs typeface="+mn-cs"/>
                        </a:rPr>
                        <a:t>Differentiate the moves that you ask them to do e.g. Hopping instead of running.  </a:t>
                      </a:r>
                      <a:endParaRPr lang="en-US" sz="1200"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891047198"/>
              </p:ext>
            </p:extLst>
          </p:nvPr>
        </p:nvGraphicFramePr>
        <p:xfrm>
          <a:off x="193554" y="574824"/>
          <a:ext cx="6331790" cy="308000"/>
        </p:xfrm>
        <a:graphic>
          <a:graphicData uri="http://schemas.openxmlformats.org/drawingml/2006/table">
            <a:tbl>
              <a:tblPr firstRow="1" bandRow="1">
                <a:tableStyleId>{FABFCF23-3B69-468F-B69F-88F6DE6A72F2}</a:tableStyleId>
              </a:tblPr>
              <a:tblGrid>
                <a:gridCol w="6331790">
                  <a:extLst>
                    <a:ext uri="{9D8B030D-6E8A-4147-A177-3AD203B41FA5}">
                      <a16:colId xmlns="" xmlns:a16="http://schemas.microsoft.com/office/drawing/2014/main" val="937111271"/>
                    </a:ext>
                  </a:extLst>
                </a:gridCol>
              </a:tblGrid>
              <a:tr h="308000">
                <a:tc>
                  <a:txBody>
                    <a:bodyPr/>
                    <a:lstStyle/>
                    <a:p>
                      <a:pPr marL="0" indent="0">
                        <a:buFont typeface="+mj-lt"/>
                        <a:buNone/>
                      </a:pPr>
                      <a:r>
                        <a:rPr lang="en-GB" sz="900" b="1" baseline="0" dirty="0"/>
                        <a:t>Equipment</a:t>
                      </a:r>
                      <a:r>
                        <a:rPr lang="en-GB" sz="900" b="1" baseline="0" dirty="0" smtClean="0"/>
                        <a:t>: Cones, bean bags, hoop, balls</a:t>
                      </a:r>
                      <a:endParaRPr lang="en-GB" sz="1050" b="0" baseline="0" dirty="0"/>
                    </a:p>
                  </a:txBody>
                  <a:tcPr marL="68580" marR="68580" marT="34290" marB="34290"/>
                </a:tc>
                <a:extLst>
                  <a:ext uri="{0D108BD9-81ED-4DB2-BD59-A6C34878D82A}">
                    <a16:rowId xmlns="" xmlns:a16="http://schemas.microsoft.com/office/drawing/2014/main"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16632" y="200472"/>
          <a:ext cx="6574414" cy="3002280"/>
        </p:xfrm>
        <a:graphic>
          <a:graphicData uri="http://schemas.openxmlformats.org/drawingml/2006/table">
            <a:tbl>
              <a:tblPr firstRow="1" bandRow="1">
                <a:tableStyleId>{5A111915-BE36-4E01-A7E5-04B1672EAD32}</a:tableStyleId>
              </a:tblPr>
              <a:tblGrid>
                <a:gridCol w="1918274"/>
                <a:gridCol w="1703812"/>
                <a:gridCol w="2952328"/>
              </a:tblGrid>
              <a:tr h="1229236">
                <a:tc gridSpan="2">
                  <a:txBody>
                    <a:bodyPr/>
                    <a:lstStyle/>
                    <a:p>
                      <a:pPr algn="ctr"/>
                      <a:r>
                        <a:rPr lang="en-GB" sz="1200" b="1" i="0" u="sng" kern="1200" baseline="0" dirty="0" smtClean="0">
                          <a:solidFill>
                            <a:schemeClr val="tx1"/>
                          </a:solidFill>
                          <a:effectLst/>
                          <a:latin typeface="+mn-lt"/>
                          <a:ea typeface="+mn-ea"/>
                          <a:cs typeface="+mn-cs"/>
                        </a:rPr>
                        <a:t>Coach Tips and Questions:</a:t>
                      </a:r>
                      <a:br>
                        <a:rPr lang="en-GB" sz="1200" b="1" i="0" u="sng" kern="1200" baseline="0" dirty="0" smtClean="0">
                          <a:solidFill>
                            <a:schemeClr val="tx1"/>
                          </a:solidFill>
                          <a:effectLst/>
                          <a:latin typeface="+mn-lt"/>
                          <a:ea typeface="+mn-ea"/>
                          <a:cs typeface="+mn-cs"/>
                        </a:rPr>
                      </a:br>
                      <a:r>
                        <a:rPr lang="en-GB" sz="1100" b="0" i="0" u="none" kern="1200" baseline="0" dirty="0" smtClean="0">
                          <a:solidFill>
                            <a:schemeClr val="tx1"/>
                          </a:solidFill>
                          <a:effectLst/>
                          <a:latin typeface="+mn-lt"/>
                          <a:ea typeface="+mn-ea"/>
                          <a:cs typeface="+mn-cs"/>
                        </a:rPr>
                        <a:t>This is time for the children to calm down and sit for a period. We do  not want them running around and making lots of noise. </a:t>
                      </a:r>
                    </a:p>
                    <a:p>
                      <a:pPr algn="ctr"/>
                      <a:endParaRPr lang="en-GB" sz="1100" b="0" i="0" u="none" kern="1200" baseline="0" dirty="0" smtClean="0">
                        <a:solidFill>
                          <a:schemeClr val="tx1"/>
                        </a:solidFill>
                        <a:effectLst/>
                        <a:latin typeface="+mn-lt"/>
                        <a:ea typeface="+mn-ea"/>
                        <a:cs typeface="+mn-cs"/>
                      </a:endParaRPr>
                    </a:p>
                    <a:p>
                      <a:pPr algn="ctr"/>
                      <a:r>
                        <a:rPr lang="en-GB" sz="1100" b="0" i="0" u="none" kern="1200" baseline="0" dirty="0" smtClean="0">
                          <a:solidFill>
                            <a:schemeClr val="tx1"/>
                          </a:solidFill>
                          <a:effectLst/>
                          <a:latin typeface="+mn-lt"/>
                          <a:ea typeface="+mn-ea"/>
                          <a:cs typeface="+mn-cs"/>
                        </a:rPr>
                        <a:t>Don’t be afraid to make the story silly or worry if it doesn’t make much sense. Creativity and imagination is what we want to see. </a:t>
                      </a:r>
                    </a:p>
                    <a:p>
                      <a:pPr algn="ctr"/>
                      <a:endParaRPr lang="en-GB" sz="1100" b="0" i="0" u="none" kern="1200" baseline="0" dirty="0" smtClean="0">
                        <a:solidFill>
                          <a:schemeClr val="tx1"/>
                        </a:solidFill>
                        <a:effectLst/>
                        <a:latin typeface="+mn-lt"/>
                        <a:ea typeface="+mn-ea"/>
                        <a:cs typeface="+mn-cs"/>
                      </a:endParaRPr>
                    </a:p>
                    <a:p>
                      <a:pPr algn="ctr"/>
                      <a:r>
                        <a:rPr lang="en-GB" sz="1100" b="0" i="0" u="none" kern="1200" baseline="0" dirty="0" smtClean="0">
                          <a:solidFill>
                            <a:schemeClr val="tx1"/>
                          </a:solidFill>
                          <a:effectLst/>
                          <a:latin typeface="+mn-lt"/>
                          <a:ea typeface="+mn-ea"/>
                          <a:cs typeface="+mn-cs"/>
                        </a:rPr>
                        <a:t>Don’t worry if you struggle with a pose, do you best and tell children how well they are doing and point out people in good positions.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i="0" u="sng" kern="1200" baseline="0" dirty="0" smtClean="0">
                          <a:solidFill>
                            <a:schemeClr val="tx1"/>
                          </a:solidFill>
                          <a:effectLst/>
                          <a:latin typeface="+mn-lt"/>
                          <a:ea typeface="+mn-ea"/>
                          <a:cs typeface="+mn-cs"/>
                        </a:rPr>
                        <a:t>Phrase </a:t>
                      </a:r>
                      <a:r>
                        <a:rPr lang="en-GB" sz="1100" b="1" i="0" u="sng" kern="1200" baseline="0" dirty="0">
                          <a:solidFill>
                            <a:schemeClr val="tx1"/>
                          </a:solidFill>
                          <a:effectLst/>
                          <a:latin typeface="+mn-lt"/>
                          <a:ea typeface="+mn-ea"/>
                          <a:cs typeface="+mn-cs"/>
                        </a:rPr>
                        <a:t>Perfect </a:t>
                      </a:r>
                      <a:r>
                        <a:rPr lang="en-GB" sz="1100" b="1" i="0" u="sng" kern="1200" baseline="0" dirty="0" smtClean="0">
                          <a:solidFill>
                            <a:schemeClr val="tx1"/>
                          </a:solidFill>
                          <a:effectLst/>
                          <a:latin typeface="+mn-lt"/>
                          <a:ea typeface="+mn-ea"/>
                          <a:cs typeface="+mn-cs"/>
                        </a:rPr>
                        <a:t>Script</a:t>
                      </a:r>
                    </a:p>
                    <a:p>
                      <a:pPr marL="0" marR="0" lvl="0" indent="0" algn="ctr" defTabSz="1079996" rtl="0" eaLnBrk="1" fontAlgn="auto" latinLnBrk="0" hangingPunct="1">
                        <a:lnSpc>
                          <a:spcPct val="100000"/>
                        </a:lnSpc>
                        <a:spcBef>
                          <a:spcPts val="0"/>
                        </a:spcBef>
                        <a:spcAft>
                          <a:spcPts val="0"/>
                        </a:spcAft>
                        <a:buClrTx/>
                        <a:buSzTx/>
                        <a:buFontTx/>
                        <a:buNone/>
                        <a:tabLst/>
                        <a:defRPr/>
                      </a:pPr>
                      <a:r>
                        <a:rPr lang="en-GB" sz="1100" b="0" i="0" u="none" kern="1200" baseline="0" dirty="0" smtClean="0">
                          <a:solidFill>
                            <a:schemeClr val="tx1"/>
                          </a:solidFill>
                          <a:effectLst/>
                          <a:latin typeface="+mn-lt"/>
                          <a:ea typeface="+mn-ea"/>
                          <a:cs typeface="+mn-cs"/>
                        </a:rPr>
                        <a:t>As it’s nearly the end of the day we are going to have some time to relax and think about our day. </a:t>
                      </a:r>
                      <a:br>
                        <a:rPr lang="en-GB" sz="1100" b="0" i="0" u="none" kern="1200" baseline="0" dirty="0" smtClean="0">
                          <a:solidFill>
                            <a:schemeClr val="tx1"/>
                          </a:solidFill>
                          <a:effectLst/>
                          <a:latin typeface="+mn-lt"/>
                          <a:ea typeface="+mn-ea"/>
                          <a:cs typeface="+mn-cs"/>
                        </a:rPr>
                      </a:br>
                      <a:r>
                        <a:rPr lang="en-GB" sz="1100" b="0" i="0" u="none" kern="1200" baseline="0" dirty="0" smtClean="0">
                          <a:solidFill>
                            <a:schemeClr val="tx1"/>
                          </a:solidFill>
                          <a:effectLst/>
                          <a:latin typeface="+mn-lt"/>
                          <a:ea typeface="+mn-ea"/>
                          <a:cs typeface="+mn-cs"/>
                        </a:rPr>
                        <a:t>We are going to do Underwater Yoga today. To start with we need to make sure our bodies are ready for yoga. Can you shake you arm, the other one, leg, other leg, whole body and keep shaking to get the sillies out. Now we can start to stretch our bodies. </a:t>
                      </a:r>
                      <a:br>
                        <a:rPr lang="en-GB" sz="1100" b="0" i="0" u="none" kern="1200" baseline="0" dirty="0" smtClean="0">
                          <a:solidFill>
                            <a:schemeClr val="tx1"/>
                          </a:solidFill>
                          <a:effectLst/>
                          <a:latin typeface="+mn-lt"/>
                          <a:ea typeface="+mn-ea"/>
                          <a:cs typeface="+mn-cs"/>
                        </a:rPr>
                      </a:br>
                      <a:r>
                        <a:rPr lang="en-GB" sz="1100" b="0" i="0" u="none" kern="1200" baseline="0" dirty="0" smtClean="0">
                          <a:solidFill>
                            <a:schemeClr val="tx1"/>
                          </a:solidFill>
                          <a:effectLst/>
                          <a:latin typeface="+mn-lt"/>
                          <a:ea typeface="+mn-ea"/>
                          <a:cs typeface="+mn-cs"/>
                        </a:rPr>
                        <a:t>Next we are going to focus on our super breathing like we are different underwater creatures. </a:t>
                      </a:r>
                    </a:p>
                    <a:p>
                      <a:pPr marL="0" marR="0" lvl="0" indent="0" algn="ctr" defTabSz="1079996" rtl="0" eaLnBrk="1" fontAlgn="auto" latinLnBrk="0" hangingPunct="1">
                        <a:lnSpc>
                          <a:spcPct val="100000"/>
                        </a:lnSpc>
                        <a:spcBef>
                          <a:spcPts val="0"/>
                        </a:spcBef>
                        <a:spcAft>
                          <a:spcPts val="0"/>
                        </a:spcAft>
                        <a:buClrTx/>
                        <a:buSzTx/>
                        <a:buFontTx/>
                        <a:buNone/>
                        <a:tabLst/>
                        <a:defRPr/>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7000">
                <a:tc gridSpan="2">
                  <a:txBody>
                    <a:bodyPr/>
                    <a:lstStyle/>
                    <a:p>
                      <a:pPr marL="0" marR="0" lvl="0" indent="0" algn="ctr" defTabSz="1079996" rtl="0" eaLnBrk="1" fontAlgn="auto" latinLnBrk="0" hangingPunct="1">
                        <a:lnSpc>
                          <a:spcPct val="100000"/>
                        </a:lnSpc>
                        <a:spcBef>
                          <a:spcPts val="0"/>
                        </a:spcBef>
                        <a:spcAft>
                          <a:spcPts val="0"/>
                        </a:spcAft>
                        <a:buClrTx/>
                        <a:buSzTx/>
                        <a:buFontTx/>
                        <a:buNone/>
                        <a:tabLst/>
                        <a:defRPr/>
                      </a:pPr>
                      <a:r>
                        <a:rPr lang="en-GB" sz="1200" b="1" i="0" u="sng" kern="1200" baseline="0" dirty="0">
                          <a:solidFill>
                            <a:schemeClr val="tx1"/>
                          </a:solidFill>
                          <a:effectLst/>
                          <a:latin typeface="+mn-lt"/>
                          <a:ea typeface="+mn-ea"/>
                          <a:cs typeface="+mn-cs"/>
                        </a:rPr>
                        <a:t>Progressions</a:t>
                      </a:r>
                      <a:r>
                        <a:rPr lang="en-GB" sz="1200" b="1" i="0" u="sng" kern="1200" baseline="0" dirty="0" smtClean="0">
                          <a:solidFill>
                            <a:schemeClr val="tx1"/>
                          </a:solidFill>
                          <a:effectLst/>
                          <a:latin typeface="+mn-lt"/>
                          <a:ea typeface="+mn-ea"/>
                          <a:cs typeface="+mn-cs"/>
                        </a:rPr>
                        <a:t>:</a:t>
                      </a:r>
                      <a:br>
                        <a:rPr lang="en-GB" sz="1200" b="1" i="0" u="sng" kern="1200" baseline="0" dirty="0" smtClean="0">
                          <a:solidFill>
                            <a:schemeClr val="tx1"/>
                          </a:solidFill>
                          <a:effectLst/>
                          <a:latin typeface="+mn-lt"/>
                          <a:ea typeface="+mn-ea"/>
                          <a:cs typeface="+mn-cs"/>
                        </a:rPr>
                      </a:br>
                      <a:r>
                        <a:rPr lang="en-GB" sz="1100" b="0" i="0" u="none" kern="1200" baseline="0" dirty="0" smtClean="0">
                          <a:solidFill>
                            <a:schemeClr val="tx1"/>
                          </a:solidFill>
                          <a:effectLst/>
                          <a:latin typeface="+mn-lt"/>
                          <a:ea typeface="+mn-ea"/>
                          <a:cs typeface="+mn-cs"/>
                        </a:rPr>
                        <a:t>See how long children can hold the balancing poses. Do a competition to see who can hold for the longest. </a:t>
                      </a:r>
                      <a:endParaRPr lang="en-US" sz="1800" b="0" u="none" dirty="0" smtClean="0"/>
                    </a:p>
                    <a:p>
                      <a:pPr algn="ctr"/>
                      <a:endParaRPr lang="en-GB" sz="11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r>
                        <a:rPr lang="en-GB" sz="1200" b="1" i="0" u="sng" kern="1200" baseline="0" dirty="0" smtClean="0">
                          <a:solidFill>
                            <a:schemeClr val="tx1"/>
                          </a:solidFill>
                          <a:effectLst/>
                          <a:latin typeface="+mn-lt"/>
                          <a:ea typeface="+mn-ea"/>
                          <a:cs typeface="+mn-cs"/>
                        </a:rPr>
                        <a:t>Differentiation</a:t>
                      </a:r>
                      <a:br>
                        <a:rPr lang="en-GB" sz="1200" b="1" i="0" u="sng"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Break the poses down into stages so children can stop when it is difficult for them. </a:t>
                      </a:r>
                      <a:endParaRPr lang="en-US" sz="2000"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70633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a:t>
            </a:r>
            <a:r>
              <a:rPr lang="en-GB" sz="2000" b="1" dirty="0" smtClean="0"/>
              <a:t>Plans- Silly Scooter and water games</a:t>
            </a:r>
            <a:r>
              <a:rPr lang="en-GB" sz="2000" b="1" dirty="0">
                <a:solidFill>
                  <a:srgbClr val="FF0000"/>
                </a:solidFill>
              </a:rPr>
              <a:t> </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nvPr>
        </p:nvGraphicFramePr>
        <p:xfrm>
          <a:off x="193554" y="882824"/>
          <a:ext cx="6475806" cy="8633460"/>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xmlns="" val="20000"/>
                    </a:ext>
                  </a:extLst>
                </a:gridCol>
                <a:gridCol w="144016">
                  <a:extLst>
                    <a:ext uri="{9D8B030D-6E8A-4147-A177-3AD203B41FA5}">
                      <a16:colId xmlns:a16="http://schemas.microsoft.com/office/drawing/2014/main" xmlns="" val="2818243110"/>
                    </a:ext>
                  </a:extLst>
                </a:gridCol>
                <a:gridCol w="798248">
                  <a:extLst>
                    <a:ext uri="{9D8B030D-6E8A-4147-A177-3AD203B41FA5}">
                      <a16:colId xmlns:a16="http://schemas.microsoft.com/office/drawing/2014/main" xmlns="" val="2055900536"/>
                    </a:ext>
                  </a:extLst>
                </a:gridCol>
                <a:gridCol w="2586128">
                  <a:extLst>
                    <a:ext uri="{9D8B030D-6E8A-4147-A177-3AD203B41FA5}">
                      <a16:colId xmlns:a16="http://schemas.microsoft.com/office/drawing/2014/main" xmlns="" val="4242482457"/>
                    </a:ext>
                  </a:extLst>
                </a:gridCol>
              </a:tblGrid>
              <a:tr h="426617">
                <a:tc gridSpan="2">
                  <a:txBody>
                    <a:bodyPr/>
                    <a:lstStyle/>
                    <a:p>
                      <a:pPr algn="ctr"/>
                      <a:r>
                        <a:rPr lang="en-GB" sz="1200" dirty="0" smtClean="0"/>
                        <a:t>S4K</a:t>
                      </a:r>
                      <a:r>
                        <a:rPr lang="en-GB" sz="1200" baseline="0" dirty="0" smtClean="0"/>
                        <a:t> Sports Time</a:t>
                      </a:r>
                      <a:r>
                        <a:rPr lang="en-GB" sz="1200" dirty="0" smtClean="0"/>
                        <a:t>: Scooter and Water games</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897792">
                <a:tc gridSpan="4">
                  <a:txBody>
                    <a:bodyPr/>
                    <a:lstStyle/>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lvl="0"/>
                      <a:r>
                        <a:rPr lang="en-GB" sz="1100" b="1" u="sng" kern="1200" dirty="0" smtClean="0">
                          <a:solidFill>
                            <a:schemeClr val="tx1"/>
                          </a:solidFill>
                          <a:effectLst/>
                          <a:latin typeface="+mn-lt"/>
                          <a:ea typeface="+mn-ea"/>
                          <a:cs typeface="+mn-cs"/>
                        </a:rPr>
                        <a:t>Clown car Race Track </a:t>
                      </a:r>
                    </a:p>
                    <a:p>
                      <a:pPr marL="171450" lvl="0" indent="-171450" algn="l">
                        <a:buFont typeface="Arial" panose="020B0604020202020204" pitchFamily="34" charset="0"/>
                        <a:buChar char="•"/>
                      </a:pPr>
                      <a:r>
                        <a:rPr lang="en-GB" sz="1100" kern="1200" dirty="0" smtClean="0">
                          <a:solidFill>
                            <a:schemeClr val="tx1"/>
                          </a:solidFill>
                          <a:effectLst/>
                          <a:latin typeface="+mn-lt"/>
                          <a:ea typeface="+mn-ea"/>
                          <a:cs typeface="+mn-cs"/>
                        </a:rPr>
                        <a:t>Use the cones to set up a race track, if outside or in a bigger space you can set up multiple </a:t>
                      </a:r>
                    </a:p>
                    <a:p>
                      <a:pPr marL="171450" lvl="0" indent="-171450" algn="l">
                        <a:buFont typeface="Arial" panose="020B0604020202020204" pitchFamily="34" charset="0"/>
                        <a:buChar char="•"/>
                      </a:pPr>
                      <a:r>
                        <a:rPr lang="en-GB" sz="1100" kern="1200" dirty="0" smtClean="0">
                          <a:solidFill>
                            <a:schemeClr val="tx1"/>
                          </a:solidFill>
                          <a:effectLst/>
                          <a:latin typeface="+mn-lt"/>
                          <a:ea typeface="+mn-ea"/>
                          <a:cs typeface="+mn-cs"/>
                        </a:rPr>
                        <a:t>Children have to race around the track as quick as they</a:t>
                      </a:r>
                      <a:r>
                        <a:rPr lang="en-GB" sz="1100" kern="1200" baseline="0" dirty="0" smtClean="0">
                          <a:solidFill>
                            <a:schemeClr val="tx1"/>
                          </a:solidFill>
                          <a:effectLst/>
                          <a:latin typeface="+mn-lt"/>
                          <a:ea typeface="+mn-ea"/>
                          <a:cs typeface="+mn-cs"/>
                        </a:rPr>
                        <a:t> can. </a:t>
                      </a:r>
                      <a:endParaRPr lang="en-GB" sz="1100" kern="1200" dirty="0" smtClean="0">
                        <a:solidFill>
                          <a:schemeClr val="tx1"/>
                        </a:solidFill>
                        <a:effectLst/>
                        <a:latin typeface="+mn-lt"/>
                        <a:ea typeface="+mn-ea"/>
                        <a:cs typeface="+mn-cs"/>
                      </a:endParaRPr>
                    </a:p>
                    <a:p>
                      <a:pPr marL="171450" lvl="0" indent="-171450" algn="l">
                        <a:buFont typeface="Arial" panose="020B0604020202020204" pitchFamily="34" charset="0"/>
                        <a:buChar char="•"/>
                      </a:pPr>
                      <a:r>
                        <a:rPr lang="en-GB" sz="1100" kern="1200" dirty="0" smtClean="0">
                          <a:solidFill>
                            <a:schemeClr val="tx1"/>
                          </a:solidFill>
                          <a:effectLst/>
                          <a:latin typeface="+mn-lt"/>
                          <a:ea typeface="+mn-ea"/>
                          <a:cs typeface="+mn-cs"/>
                        </a:rPr>
                        <a:t>Children can try it by using the scooter in different ways, on tummies, bottoms etc </a:t>
                      </a:r>
                    </a:p>
                    <a:p>
                      <a:pPr marL="171450" lvl="0" indent="-171450" algn="l">
                        <a:buFont typeface="Arial" panose="020B0604020202020204" pitchFamily="34" charset="0"/>
                        <a:buChar char="•"/>
                      </a:pPr>
                      <a:r>
                        <a:rPr lang="en-GB" sz="1100" kern="1200" dirty="0" smtClean="0">
                          <a:solidFill>
                            <a:schemeClr val="tx1"/>
                          </a:solidFill>
                          <a:effectLst/>
                          <a:latin typeface="+mn-lt"/>
                          <a:ea typeface="+mn-ea"/>
                          <a:cs typeface="+mn-cs"/>
                        </a:rPr>
                        <a:t>Time children to see who is the quickest or race against each other on a track each </a:t>
                      </a:r>
                    </a:p>
                    <a:p>
                      <a:pPr lvl="0"/>
                      <a:r>
                        <a:rPr lang="en-GB" sz="1100" b="1" u="sng" kern="1200" dirty="0" smtClean="0">
                          <a:solidFill>
                            <a:schemeClr val="tx1"/>
                          </a:solidFill>
                          <a:effectLst/>
                          <a:latin typeface="+mn-lt"/>
                          <a:ea typeface="+mn-ea"/>
                          <a:cs typeface="+mn-cs"/>
                        </a:rPr>
                        <a:t>Clown</a:t>
                      </a:r>
                      <a:r>
                        <a:rPr lang="en-GB" sz="1100" b="1" u="sng" kern="1200" baseline="0" dirty="0" smtClean="0">
                          <a:solidFill>
                            <a:schemeClr val="tx1"/>
                          </a:solidFill>
                          <a:effectLst/>
                          <a:latin typeface="+mn-lt"/>
                          <a:ea typeface="+mn-ea"/>
                          <a:cs typeface="+mn-cs"/>
                        </a:rPr>
                        <a:t> nose c</a:t>
                      </a:r>
                      <a:r>
                        <a:rPr lang="en-GB" sz="1100" b="1" u="sng" kern="1200" dirty="0" smtClean="0">
                          <a:solidFill>
                            <a:schemeClr val="tx1"/>
                          </a:solidFill>
                          <a:effectLst/>
                          <a:latin typeface="+mn-lt"/>
                          <a:ea typeface="+mn-ea"/>
                          <a:cs typeface="+mn-cs"/>
                        </a:rPr>
                        <a:t>ollection</a:t>
                      </a:r>
                      <a:r>
                        <a:rPr lang="en-GB" sz="1100" kern="1200" dirty="0" smtClean="0">
                          <a:solidFill>
                            <a:schemeClr val="tx1"/>
                          </a:solidFill>
                          <a:effectLst/>
                          <a:latin typeface="+mn-lt"/>
                          <a:ea typeface="+mn-ea"/>
                          <a:cs typeface="+mn-cs"/>
                        </a:rPr>
                        <a:t>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Place lots of balls (clown noses) in the middle of the play area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Split children into 4 teams and give them a coloured hoop each (R,Y,B,G)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Children must scoot one at a time and collect 1 </a:t>
                      </a:r>
                      <a:r>
                        <a:rPr lang="en-GB" sz="1100" kern="1200" baseline="0" dirty="0" smtClean="0">
                          <a:solidFill>
                            <a:schemeClr val="tx1"/>
                          </a:solidFill>
                          <a:effectLst/>
                          <a:latin typeface="+mn-lt"/>
                          <a:ea typeface="+mn-ea"/>
                          <a:cs typeface="+mn-cs"/>
                        </a:rPr>
                        <a:t> clown nose </a:t>
                      </a:r>
                      <a:r>
                        <a:rPr lang="en-GB" sz="1100" kern="1200" dirty="0" smtClean="0">
                          <a:solidFill>
                            <a:schemeClr val="tx1"/>
                          </a:solidFill>
                          <a:effectLst/>
                          <a:latin typeface="+mn-lt"/>
                          <a:ea typeface="+mn-ea"/>
                          <a:cs typeface="+mn-cs"/>
                        </a:rPr>
                        <a:t>at a time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They go back to their team and place the clown</a:t>
                      </a:r>
                      <a:r>
                        <a:rPr lang="en-GB" sz="1100" kern="1200" baseline="0" dirty="0" smtClean="0">
                          <a:solidFill>
                            <a:schemeClr val="tx1"/>
                          </a:solidFill>
                          <a:effectLst/>
                          <a:latin typeface="+mn-lt"/>
                          <a:ea typeface="+mn-ea"/>
                          <a:cs typeface="+mn-cs"/>
                        </a:rPr>
                        <a:t> nose</a:t>
                      </a:r>
                      <a:r>
                        <a:rPr lang="en-GB" sz="1100" kern="1200" dirty="0" smtClean="0">
                          <a:solidFill>
                            <a:schemeClr val="tx1"/>
                          </a:solidFill>
                          <a:effectLst/>
                          <a:latin typeface="+mn-lt"/>
                          <a:ea typeface="+mn-ea"/>
                          <a:cs typeface="+mn-cs"/>
                        </a:rPr>
                        <a:t> in their teams</a:t>
                      </a:r>
                      <a:r>
                        <a:rPr lang="en-GB" sz="1100" kern="1200" baseline="0" dirty="0" smtClean="0">
                          <a:solidFill>
                            <a:schemeClr val="tx1"/>
                          </a:solidFill>
                          <a:effectLst/>
                          <a:latin typeface="+mn-lt"/>
                          <a:ea typeface="+mn-ea"/>
                          <a:cs typeface="+mn-cs"/>
                        </a:rPr>
                        <a:t> hoop</a:t>
                      </a:r>
                      <a:r>
                        <a:rPr lang="en-GB" sz="1100" kern="1200" dirty="0" smtClean="0">
                          <a:solidFill>
                            <a:schemeClr val="tx1"/>
                          </a:solidFill>
                          <a:effectLst/>
                          <a:latin typeface="+mn-lt"/>
                          <a:ea typeface="+mn-ea"/>
                          <a:cs typeface="+mn-cs"/>
                        </a:rPr>
                        <a:t> then the next person can go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Once all the clown noses has</a:t>
                      </a:r>
                      <a:r>
                        <a:rPr lang="en-GB" sz="1100" kern="1200" baseline="0" dirty="0" smtClean="0">
                          <a:solidFill>
                            <a:schemeClr val="tx1"/>
                          </a:solidFill>
                          <a:effectLst/>
                          <a:latin typeface="+mn-lt"/>
                          <a:ea typeface="+mn-ea"/>
                          <a:cs typeface="+mn-cs"/>
                        </a:rPr>
                        <a:t> been</a:t>
                      </a:r>
                      <a:r>
                        <a:rPr lang="en-GB" sz="1100" kern="1200" dirty="0" smtClean="0">
                          <a:solidFill>
                            <a:schemeClr val="tx1"/>
                          </a:solidFill>
                          <a:effectLst/>
                          <a:latin typeface="+mn-lt"/>
                          <a:ea typeface="+mn-ea"/>
                          <a:cs typeface="+mn-cs"/>
                        </a:rPr>
                        <a:t> collected the game ends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Children can then count how many clown noses they have collected </a:t>
                      </a:r>
                    </a:p>
                    <a:p>
                      <a:pPr lvl="0"/>
                      <a:r>
                        <a:rPr lang="en-GB" sz="1100" b="1" u="sng" kern="1200" dirty="0" smtClean="0">
                          <a:solidFill>
                            <a:schemeClr val="tx1"/>
                          </a:solidFill>
                          <a:effectLst/>
                          <a:latin typeface="+mn-lt"/>
                          <a:ea typeface="+mn-ea"/>
                          <a:cs typeface="+mn-cs"/>
                        </a:rPr>
                        <a:t>Clown Pie collection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Place lots of small balls (pie’s) in a pile in the middle of the room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Once child lays on the scooter on their tummy, hold a hoop in their hands and bend their knees or someone can hold their legs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A friend pushes the child on the scooter to the pile of</a:t>
                      </a:r>
                      <a:r>
                        <a:rPr lang="en-GB" sz="1100" kern="1200" baseline="0" dirty="0" smtClean="0">
                          <a:solidFill>
                            <a:schemeClr val="tx1"/>
                          </a:solidFill>
                          <a:effectLst/>
                          <a:latin typeface="+mn-lt"/>
                          <a:ea typeface="+mn-ea"/>
                          <a:cs typeface="+mn-cs"/>
                        </a:rPr>
                        <a:t> shells</a:t>
                      </a:r>
                      <a:endParaRPr lang="en-GB"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Using their hoop the child on the scooter must trap as many balls and they can with the hoop and take them back to their basket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The person on the scooter stays on the scooter for the round with their friend pushing them the whole time there and back </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Once all the shells are collected it’s the end of the game</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Count how many shells, each team has collected</a:t>
                      </a:r>
                    </a:p>
                    <a:p>
                      <a:pPr marL="171450" lvl="0" indent="-171450">
                        <a:buFont typeface="Arial" panose="020B0604020202020204" pitchFamily="34" charset="0"/>
                        <a:buChar char="•"/>
                      </a:pPr>
                      <a:r>
                        <a:rPr lang="en-GB" sz="1100" kern="1200" dirty="0" smtClean="0">
                          <a:solidFill>
                            <a:schemeClr val="tx1"/>
                          </a:solidFill>
                          <a:effectLst/>
                          <a:latin typeface="+mn-lt"/>
                          <a:ea typeface="+mn-ea"/>
                          <a:cs typeface="+mn-cs"/>
                        </a:rPr>
                        <a:t>Repeat with new person on scooter until everyone has had a go </a:t>
                      </a:r>
                    </a:p>
                    <a:p>
                      <a:pPr lvl="0"/>
                      <a:r>
                        <a:rPr lang="en-GB" sz="1100" b="1" u="sng" dirty="0" smtClean="0">
                          <a:solidFill>
                            <a:schemeClr val="tx1"/>
                          </a:solidFill>
                          <a:latin typeface="Calibri" panose="020F0502020204030204" pitchFamily="34" charset="0"/>
                          <a:cs typeface="Times New Roman" panose="02020603050405020304" pitchFamily="18" charset="0"/>
                        </a:rPr>
                        <a:t>Clown bucket</a:t>
                      </a:r>
                      <a:r>
                        <a:rPr lang="en-GB" sz="1100" b="1" u="sng" baseline="0" dirty="0" smtClean="0">
                          <a:solidFill>
                            <a:schemeClr val="tx1"/>
                          </a:solidFill>
                          <a:latin typeface="Calibri" panose="020F0502020204030204" pitchFamily="34" charset="0"/>
                          <a:cs typeface="Times New Roman" panose="02020603050405020304" pitchFamily="18" charset="0"/>
                        </a:rPr>
                        <a:t> </a:t>
                      </a:r>
                      <a:r>
                        <a:rPr lang="en-GB" sz="1100" b="1" u="sng" dirty="0" smtClean="0">
                          <a:solidFill>
                            <a:schemeClr val="tx1"/>
                          </a:solidFill>
                          <a:latin typeface="Calibri" panose="020F0502020204030204" pitchFamily="34" charset="0"/>
                          <a:cs typeface="Times New Roman" panose="02020603050405020304" pitchFamily="18" charset="0"/>
                        </a:rPr>
                        <a:t>fill </a:t>
                      </a:r>
                    </a:p>
                    <a:p>
                      <a:pPr marL="171450" lvl="0" indent="-171450">
                        <a:buFont typeface="Arial" panose="020B0604020202020204" pitchFamily="34" charset="0"/>
                        <a:buChar char="•"/>
                      </a:pPr>
                      <a:r>
                        <a:rPr lang="en-GB" sz="1100" b="0" u="none" baseline="0" dirty="0" smtClean="0">
                          <a:solidFill>
                            <a:schemeClr val="tx1"/>
                          </a:solidFill>
                          <a:latin typeface="Calibri" panose="020F0502020204030204" pitchFamily="34" charset="0"/>
                          <a:cs typeface="Times New Roman" panose="02020603050405020304" pitchFamily="18" charset="0"/>
                        </a:rPr>
                        <a:t>Split the children into two or more teams</a:t>
                      </a:r>
                    </a:p>
                    <a:p>
                      <a:pPr marL="171450" lvl="0" indent="-171450">
                        <a:buFont typeface="Arial" panose="020B0604020202020204" pitchFamily="34" charset="0"/>
                        <a:buChar char="•"/>
                      </a:pPr>
                      <a:r>
                        <a:rPr lang="en-GB" sz="1100" b="0" u="none" baseline="0" dirty="0" smtClean="0">
                          <a:solidFill>
                            <a:schemeClr val="tx1"/>
                          </a:solidFill>
                          <a:latin typeface="Calibri" panose="020F0502020204030204" pitchFamily="34" charset="0"/>
                          <a:cs typeface="Times New Roman" panose="02020603050405020304" pitchFamily="18" charset="0"/>
                        </a:rPr>
                        <a:t>Give each team a sponge or empty paint pot/cup </a:t>
                      </a:r>
                    </a:p>
                    <a:p>
                      <a:pPr marL="171450" lvl="0" indent="-171450">
                        <a:buFont typeface="Arial" panose="020B0604020202020204" pitchFamily="34" charset="0"/>
                        <a:buChar char="•"/>
                      </a:pPr>
                      <a:r>
                        <a:rPr lang="en-GB" sz="1100" b="0" u="none" baseline="0" dirty="0" smtClean="0">
                          <a:solidFill>
                            <a:schemeClr val="tx1"/>
                          </a:solidFill>
                          <a:latin typeface="Calibri" panose="020F0502020204030204" pitchFamily="34" charset="0"/>
                          <a:cs typeface="Times New Roman" panose="02020603050405020304" pitchFamily="18" charset="0"/>
                        </a:rPr>
                        <a:t>Children have to fill their cup with water and race with it to the other side and place it in the bucket </a:t>
                      </a:r>
                    </a:p>
                    <a:p>
                      <a:pPr marL="171450" lvl="0" indent="-171450">
                        <a:buFont typeface="Arial" panose="020B0604020202020204" pitchFamily="34" charset="0"/>
                        <a:buChar char="•"/>
                      </a:pPr>
                      <a:r>
                        <a:rPr lang="en-GB" sz="1100" b="0" u="none" baseline="0" dirty="0" smtClean="0">
                          <a:solidFill>
                            <a:schemeClr val="tx1"/>
                          </a:solidFill>
                          <a:latin typeface="Calibri" panose="020F0502020204030204" pitchFamily="34" charset="0"/>
                          <a:cs typeface="Times New Roman" panose="02020603050405020304" pitchFamily="18" charset="0"/>
                        </a:rPr>
                        <a:t>They then race back and pass the cup to the next person </a:t>
                      </a:r>
                    </a:p>
                    <a:p>
                      <a:pPr marL="171450" lvl="0" indent="-171450">
                        <a:buFont typeface="Arial" panose="020B0604020202020204" pitchFamily="34" charset="0"/>
                        <a:buChar char="•"/>
                      </a:pPr>
                      <a:r>
                        <a:rPr lang="en-GB" sz="1100" b="0" u="none" baseline="0" dirty="0" smtClean="0">
                          <a:solidFill>
                            <a:schemeClr val="tx1"/>
                          </a:solidFill>
                          <a:latin typeface="Calibri" panose="020F0502020204030204" pitchFamily="34" charset="0"/>
                          <a:cs typeface="Times New Roman" panose="02020603050405020304" pitchFamily="18" charset="0"/>
                        </a:rPr>
                        <a:t>After 3 minutes you can stop the game and measure to see which team has the most water in their bucket </a:t>
                      </a:r>
                    </a:p>
                    <a:p>
                      <a:pPr marL="171450" lvl="0" indent="-171450">
                        <a:buFont typeface="Arial" panose="020B0604020202020204" pitchFamily="34" charset="0"/>
                        <a:buChar char="•"/>
                      </a:pPr>
                      <a:r>
                        <a:rPr lang="en-GB" sz="1100" b="0" u="none" baseline="0" dirty="0" smtClean="0">
                          <a:solidFill>
                            <a:schemeClr val="tx1"/>
                          </a:solidFill>
                          <a:latin typeface="Calibri" panose="020F0502020204030204" pitchFamily="34" charset="0"/>
                          <a:cs typeface="Times New Roman" panose="02020603050405020304" pitchFamily="18" charset="0"/>
                        </a:rPr>
                        <a:t>If children hold cups on top of their head they will start getting wet </a:t>
                      </a:r>
                    </a:p>
                    <a:p>
                      <a:pPr marL="128588" indent="-128588">
                        <a:buFont typeface="Arial" panose="020B0604020202020204" pitchFamily="34" charset="0"/>
                        <a:buNone/>
                      </a:pPr>
                      <a:r>
                        <a:rPr lang="en-GB" sz="1100" b="1" u="sng" baseline="0" dirty="0" smtClean="0"/>
                        <a:t>Clown confetti dash</a:t>
                      </a:r>
                      <a:endParaRPr lang="en-GB" sz="1100" b="1" u="sng" dirty="0" smtClean="0"/>
                    </a:p>
                    <a:p>
                      <a:pPr marL="171450" indent="-171450">
                        <a:buFont typeface="Arial" panose="020B0604020202020204" pitchFamily="34" charset="0"/>
                        <a:buChar char="•"/>
                      </a:pPr>
                      <a:r>
                        <a:rPr lang="en-GB" sz="1100" dirty="0" smtClean="0"/>
                        <a:t>Split children into two teams</a:t>
                      </a:r>
                      <a:r>
                        <a:rPr lang="en-GB" sz="1100" baseline="0" dirty="0" smtClean="0"/>
                        <a:t> and have a runway marked out with 2 long lines of cones. </a:t>
                      </a:r>
                    </a:p>
                    <a:p>
                      <a:pPr marL="171450" indent="-171450">
                        <a:buFont typeface="Arial" panose="020B0604020202020204" pitchFamily="34" charset="0"/>
                        <a:buChar char="•"/>
                      </a:pPr>
                      <a:r>
                        <a:rPr lang="en-GB" sz="1100" baseline="0" dirty="0" smtClean="0"/>
                        <a:t>One team are the clowns, they get water guns and stand on the outside of the run way spread out rom end to end. They have to spray water (confetti) at the audience as they run past.  </a:t>
                      </a:r>
                    </a:p>
                    <a:p>
                      <a:pPr marL="171450" indent="-171450">
                        <a:buFont typeface="Arial" panose="020B0604020202020204" pitchFamily="34" charset="0"/>
                        <a:buChar char="•"/>
                      </a:pPr>
                      <a:r>
                        <a:rPr lang="en-GB" sz="1100" baseline="0" dirty="0" smtClean="0"/>
                        <a:t>The other team are the dolphins. They have to run from one end to the other and avoid getting hit by a water gun. Optional to collect an object and if hit they must drop the object. </a:t>
                      </a:r>
                    </a:p>
                    <a:p>
                      <a:pPr marL="171450" indent="-171450">
                        <a:buFont typeface="Arial" panose="020B0604020202020204" pitchFamily="34" charset="0"/>
                        <a:buChar char="•"/>
                      </a:pPr>
                      <a:r>
                        <a:rPr lang="en-GB" sz="1100" baseline="0" dirty="0" smtClean="0"/>
                        <a:t>Once the team have had 3 minutes swap teams. Each time the children get to one side they have to wait for the rest of the team before they run back. </a:t>
                      </a:r>
                    </a:p>
                    <a:p>
                      <a:pPr lvl="0"/>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a:t>
                      </a:r>
                    </a:p>
                    <a:p>
                      <a:pPr marL="128270" indent="-128270">
                        <a:buFont typeface="Arial" panose="020B0604020202020204" pitchFamily="34" charset="0"/>
                        <a:buChar char="•"/>
                      </a:pPr>
                      <a:r>
                        <a:rPr lang="en-GB" sz="1100" dirty="0" smtClean="0"/>
                        <a:t>Each game has a different set up but will need cones, balls, bean bags,</a:t>
                      </a:r>
                      <a:r>
                        <a:rPr lang="en-GB" sz="1100" baseline="0" dirty="0" smtClean="0"/>
                        <a:t> scooters and </a:t>
                      </a:r>
                      <a:r>
                        <a:rPr lang="en-GB" sz="1100" baseline="0" dirty="0" err="1" smtClean="0"/>
                        <a:t>uni</a:t>
                      </a:r>
                      <a:r>
                        <a:rPr lang="en-GB" sz="1100" baseline="0" dirty="0" smtClean="0"/>
                        <a:t>-hoc sticks</a:t>
                      </a:r>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905625">
                <a:tc>
                  <a:txBody>
                    <a:bodyPr/>
                    <a:lstStyle/>
                    <a:p>
                      <a:pPr algn="ctr"/>
                      <a:r>
                        <a:rPr lang="en-GB" sz="1200" b="1" i="0" u="sng" kern="1200" baseline="0" dirty="0" smtClean="0">
                          <a:solidFill>
                            <a:schemeClr val="tx1"/>
                          </a:solidFill>
                          <a:effectLst/>
                          <a:latin typeface="+mn-lt"/>
                          <a:ea typeface="+mn-ea"/>
                          <a:cs typeface="+mn-cs"/>
                        </a:rPr>
                        <a:t>Coaching Tips &amp; Questions:</a:t>
                      </a:r>
                    </a:p>
                    <a:p>
                      <a:pPr marL="171450" indent="-171450" algn="ctr">
                        <a:buFont typeface="Arial" panose="020B0604020202020204" pitchFamily="34" charset="0"/>
                        <a:buChar char="•"/>
                      </a:pPr>
                      <a:r>
                        <a:rPr lang="en-GB" sz="1100" b="0" i="0" u="none" kern="1200" baseline="0" dirty="0" smtClean="0">
                          <a:solidFill>
                            <a:schemeClr val="tx1"/>
                          </a:solidFill>
                          <a:effectLst/>
                          <a:latin typeface="+mn-lt"/>
                          <a:ea typeface="+mn-ea"/>
                          <a:cs typeface="+mn-cs"/>
                        </a:rPr>
                        <a:t>Make sure children take turns in races and wait for their teammate before starting </a:t>
                      </a:r>
                    </a:p>
                    <a:p>
                      <a:pPr marL="171450" indent="-171450" algn="ctr">
                        <a:buFont typeface="Arial" panose="020B0604020202020204" pitchFamily="34" charset="0"/>
                        <a:buChar char="•"/>
                      </a:pPr>
                      <a:r>
                        <a:rPr lang="en-GB" sz="1100" b="0" i="0" u="none" kern="1200" baseline="0" dirty="0" smtClean="0">
                          <a:solidFill>
                            <a:schemeClr val="tx1"/>
                          </a:solidFill>
                          <a:effectLst/>
                          <a:latin typeface="+mn-lt"/>
                          <a:ea typeface="+mn-ea"/>
                          <a:cs typeface="+mn-cs"/>
                        </a:rPr>
                        <a:t>When holding the tennis racket show them where their hand should be positioned. </a:t>
                      </a:r>
                    </a:p>
                    <a:p>
                      <a:pPr marL="171450" indent="-171450" algn="ctr">
                        <a:buFont typeface="Arial" panose="020B0604020202020204" pitchFamily="34" charset="0"/>
                        <a:buChar char="•"/>
                      </a:pPr>
                      <a:r>
                        <a:rPr lang="en-GB" sz="1100" b="0" i="0" u="none" kern="1200" baseline="0" dirty="0" smtClean="0">
                          <a:solidFill>
                            <a:schemeClr val="tx1"/>
                          </a:solidFill>
                          <a:effectLst/>
                          <a:latin typeface="+mn-lt"/>
                          <a:ea typeface="+mn-ea"/>
                          <a:cs typeface="+mn-cs"/>
                        </a:rPr>
                        <a:t>Make sure children use scooters correctly sit</a:t>
                      </a: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Script</a:t>
                      </a:r>
                    </a:p>
                    <a:p>
                      <a:pPr lvl="0" algn="ctr">
                        <a:buNone/>
                      </a:pPr>
                      <a:r>
                        <a:rPr lang="en-GB" sz="1100" b="0" i="0" u="none" kern="1200" baseline="0" dirty="0" smtClean="0">
                          <a:solidFill>
                            <a:schemeClr val="tx1"/>
                          </a:solidFill>
                          <a:effectLst/>
                          <a:latin typeface="+mn-lt"/>
                          <a:ea typeface="+mn-ea"/>
                          <a:cs typeface="+mn-cs"/>
                        </a:rPr>
                        <a:t>Today we are going to join the clown’s playing some silly games with our scooter boards and water games. </a:t>
                      </a:r>
                    </a:p>
                    <a:p>
                      <a:pPr lvl="0" algn="ctr">
                        <a:buNone/>
                      </a:pPr>
                      <a:r>
                        <a:rPr lang="en-GB" sz="1100" b="0" i="0" u="none" kern="1200" baseline="0" dirty="0" smtClean="0">
                          <a:solidFill>
                            <a:schemeClr val="tx1"/>
                          </a:solidFill>
                          <a:effectLst/>
                          <a:latin typeface="+mn-lt"/>
                          <a:ea typeface="+mn-ea"/>
                          <a:cs typeface="+mn-cs"/>
                        </a:rPr>
                        <a:t>There are a few thing we need to know about the scooters before we play with them so listen carefully on how to use them then we can start our games. </a:t>
                      </a: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3669728269"/>
                  </a:ext>
                </a:extLst>
              </a:tr>
            </a:tbl>
          </a:graphicData>
        </a:graphic>
      </p:graphicFrame>
      <p:graphicFrame>
        <p:nvGraphicFramePr>
          <p:cNvPr id="15" name="Table 14"/>
          <p:cNvGraphicFramePr>
            <a:graphicFrameLocks noGrp="1"/>
          </p:cNvGraphicFramePr>
          <p:nvPr>
            <p:extLst/>
          </p:nvPr>
        </p:nvGraphicFramePr>
        <p:xfrm>
          <a:off x="193554" y="574824"/>
          <a:ext cx="6331790" cy="308000"/>
        </p:xfrm>
        <a:graphic>
          <a:graphicData uri="http://schemas.openxmlformats.org/drawingml/2006/table">
            <a:tbl>
              <a:tblPr firstRow="1" bandRow="1">
                <a:tableStyleId>{FABFCF23-3B69-468F-B69F-88F6DE6A72F2}</a:tableStyleId>
              </a:tblPr>
              <a:tblGrid>
                <a:gridCol w="6331790">
                  <a:extLst>
                    <a:ext uri="{9D8B030D-6E8A-4147-A177-3AD203B41FA5}">
                      <a16:colId xmlns:a16="http://schemas.microsoft.com/office/drawing/2014/main" xmlns="" val="937111271"/>
                    </a:ext>
                  </a:extLst>
                </a:gridCol>
              </a:tblGrid>
              <a:tr h="308000">
                <a:tc>
                  <a:txBody>
                    <a:bodyPr/>
                    <a:lstStyle/>
                    <a:p>
                      <a:pPr marL="0" indent="0">
                        <a:buFont typeface="+mj-lt"/>
                        <a:buNone/>
                      </a:pPr>
                      <a:r>
                        <a:rPr lang="en-GB" sz="1100" b="1" baseline="0" dirty="0"/>
                        <a:t>Equipment</a:t>
                      </a:r>
                      <a:r>
                        <a:rPr lang="en-GB" sz="1100" b="1" baseline="0" dirty="0" smtClean="0"/>
                        <a:t>: Cones, scooters, small balls, water guns, buckets </a:t>
                      </a:r>
                      <a:endParaRPr lang="en-GB" sz="1100" b="0" baseline="0" dirty="0"/>
                    </a:p>
                  </a:txBody>
                  <a:tcPr marL="68580" marR="68580" marT="34290" marB="34290"/>
                </a:tc>
                <a:extLst>
                  <a:ext uri="{0D108BD9-81ED-4DB2-BD59-A6C34878D82A}">
                    <a16:rowId xmlns:a16="http://schemas.microsoft.com/office/drawing/2014/main" xmlns="" val="1246591704"/>
                  </a:ext>
                </a:extLst>
              </a:tr>
            </a:tbl>
          </a:graphicData>
        </a:graphic>
      </p:graphicFrame>
    </p:spTree>
    <p:extLst>
      <p:ext uri="{BB962C8B-B14F-4D97-AF65-F5344CB8AC3E}">
        <p14:creationId xmlns:p14="http://schemas.microsoft.com/office/powerpoint/2010/main" val="2726566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3554" y="491760"/>
            <a:ext cx="6331790" cy="400110"/>
          </a:xfrm>
          <a:prstGeom prst="rect">
            <a:avLst/>
          </a:prstGeom>
          <a:noFill/>
        </p:spPr>
        <p:txBody>
          <a:bodyPr wrap="square" lIns="91440" tIns="45720" rIns="91440" bIns="45720" rtlCol="0" anchor="t">
            <a:spAutoFit/>
          </a:bodyPr>
          <a:lstStyle/>
          <a:p>
            <a:pPr algn="ctr"/>
            <a:r>
              <a:rPr lang="en-GB" sz="2000" b="1" dirty="0"/>
              <a:t>Camp Session Plans- </a:t>
            </a:r>
            <a:r>
              <a:rPr lang="en-GB" sz="2000" b="1" dirty="0" smtClean="0"/>
              <a:t>Clown’s Crazy </a:t>
            </a:r>
            <a:r>
              <a:rPr lang="en-GB" sz="2000" b="1" dirty="0" err="1" smtClean="0"/>
              <a:t>Oobleck</a:t>
            </a:r>
            <a:r>
              <a:rPr lang="en-GB" sz="2000" b="1" dirty="0" smtClean="0"/>
              <a:t> </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nvPr>
        </p:nvGraphicFramePr>
        <p:xfrm>
          <a:off x="174398" y="1752630"/>
          <a:ext cx="6350946" cy="4427220"/>
        </p:xfrm>
        <a:graphic>
          <a:graphicData uri="http://schemas.openxmlformats.org/drawingml/2006/table">
            <a:tbl>
              <a:tblPr firstRow="1" bandRow="1">
                <a:tableStyleId>{5A111915-BE36-4E01-A7E5-04B1672EAD32}</a:tableStyleId>
              </a:tblPr>
              <a:tblGrid>
                <a:gridCol w="2947414">
                  <a:extLst>
                    <a:ext uri="{9D8B030D-6E8A-4147-A177-3AD203B41FA5}">
                      <a16:colId xmlns="" xmlns:a16="http://schemas.microsoft.com/office/drawing/2014/main" val="20000"/>
                    </a:ext>
                  </a:extLst>
                </a:gridCol>
                <a:gridCol w="144016">
                  <a:extLst>
                    <a:ext uri="{9D8B030D-6E8A-4147-A177-3AD203B41FA5}">
                      <a16:colId xmlns="" xmlns:a16="http://schemas.microsoft.com/office/drawing/2014/main" val="2818243110"/>
                    </a:ext>
                  </a:extLst>
                </a:gridCol>
                <a:gridCol w="798248">
                  <a:extLst>
                    <a:ext uri="{9D8B030D-6E8A-4147-A177-3AD203B41FA5}">
                      <a16:colId xmlns="" xmlns:a16="http://schemas.microsoft.com/office/drawing/2014/main" val="2055900536"/>
                    </a:ext>
                  </a:extLst>
                </a:gridCol>
                <a:gridCol w="2461268">
                  <a:extLst>
                    <a:ext uri="{9D8B030D-6E8A-4147-A177-3AD203B41FA5}">
                      <a16:colId xmlns="" xmlns:a16="http://schemas.microsoft.com/office/drawing/2014/main" val="4242482457"/>
                    </a:ext>
                  </a:extLst>
                </a:gridCol>
              </a:tblGrid>
              <a:tr h="328612">
                <a:tc gridSpan="2">
                  <a:txBody>
                    <a:bodyPr/>
                    <a:lstStyle/>
                    <a:p>
                      <a:pPr algn="ctr"/>
                      <a:r>
                        <a:rPr lang="en-GB" sz="1200" dirty="0" smtClean="0"/>
                        <a:t>Messy</a:t>
                      </a:r>
                      <a:r>
                        <a:rPr lang="en-GB" sz="1200" baseline="0" dirty="0" smtClean="0"/>
                        <a:t> Play; </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085574">
                <a:tc gridSpan="3">
                  <a:txBody>
                    <a:bodyPr/>
                    <a:lstStyle/>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28588" indent="-128588">
                        <a:buFont typeface="Arial" panose="020B0604020202020204" pitchFamily="34" charset="0"/>
                        <a:buChar char="•"/>
                      </a:pPr>
                      <a:r>
                        <a:rPr lang="en-GB" sz="1100" dirty="0" smtClean="0"/>
                        <a:t>Have 4 or 5 children round the tuff tray at a time </a:t>
                      </a:r>
                    </a:p>
                    <a:p>
                      <a:pPr marL="128588" indent="-128588">
                        <a:buFont typeface="Arial" panose="020B0604020202020204" pitchFamily="34" charset="0"/>
                        <a:buChar char="•"/>
                      </a:pPr>
                      <a:r>
                        <a:rPr lang="en-GB" sz="1100" dirty="0" smtClean="0"/>
                        <a:t>Follow the messy play Gloop/</a:t>
                      </a:r>
                      <a:r>
                        <a:rPr lang="en-GB" sz="1100" dirty="0" err="1" smtClean="0"/>
                        <a:t>oobleck</a:t>
                      </a:r>
                      <a:r>
                        <a:rPr lang="en-GB" sz="1100" dirty="0" smtClean="0"/>
                        <a:t> sheet.</a:t>
                      </a:r>
                      <a:r>
                        <a:rPr lang="en-GB" sz="1100" baseline="0" dirty="0" smtClean="0"/>
                        <a:t> Cornflour should be 1 cup to 1 cup of water.</a:t>
                      </a:r>
                      <a:endParaRPr lang="en-GB" sz="1100" dirty="0" smtClean="0"/>
                    </a:p>
                    <a:p>
                      <a:pPr marL="128588" indent="-128588">
                        <a:buFont typeface="Arial" panose="020B0604020202020204" pitchFamily="34" charset="0"/>
                        <a:buChar char="•"/>
                      </a:pPr>
                      <a:r>
                        <a:rPr lang="en-GB" sz="1100" dirty="0" smtClean="0"/>
                        <a:t>If children do not want to touch the </a:t>
                      </a:r>
                      <a:r>
                        <a:rPr lang="en-GB" sz="1100" dirty="0" err="1" smtClean="0"/>
                        <a:t>oobleck</a:t>
                      </a:r>
                      <a:r>
                        <a:rPr lang="en-GB" sz="1100" dirty="0" smtClean="0"/>
                        <a:t> put some in a zip lock bag and see if they</a:t>
                      </a:r>
                      <a:r>
                        <a:rPr lang="en-GB" sz="1100" baseline="0" dirty="0" smtClean="0"/>
                        <a:t> will play without the mess </a:t>
                      </a:r>
                    </a:p>
                    <a:p>
                      <a:pPr marL="128588" indent="-128588">
                        <a:buFont typeface="Arial" panose="020B0604020202020204" pitchFamily="34" charset="0"/>
                        <a:buChar char="•"/>
                      </a:pPr>
                      <a:r>
                        <a:rPr lang="en-GB" sz="1100" baseline="0" dirty="0" smtClean="0"/>
                        <a:t>Even children who have played with the slime can take some home in a named zip lock bag </a:t>
                      </a:r>
                      <a:endParaRPr lang="en-GB" sz="1100" dirty="0"/>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a:t>
                      </a:r>
                    </a:p>
                    <a:p>
                      <a:pPr marL="128270" indent="-128270">
                        <a:buFont typeface="Arial" panose="020B0604020202020204" pitchFamily="34" charset="0"/>
                        <a:buChar char="•"/>
                      </a:pPr>
                      <a:r>
                        <a:rPr lang="en-GB" sz="1100" dirty="0" smtClean="0"/>
                        <a:t>. Tuff tray on table or floor with tablecloth underneath </a:t>
                      </a:r>
                    </a:p>
                    <a:p>
                      <a:pPr marL="128270" indent="-128270">
                        <a:buFont typeface="Arial" panose="020B0604020202020204" pitchFamily="34" charset="0"/>
                        <a:buChar char="•"/>
                      </a:pPr>
                      <a:r>
                        <a:rPr lang="en-GB" sz="1100" b="0" i="0" kern="1200" baseline="0" dirty="0" err="1" smtClean="0">
                          <a:solidFill>
                            <a:schemeClr val="tx1"/>
                          </a:solidFill>
                          <a:effectLst/>
                          <a:latin typeface="+mn-lt"/>
                          <a:ea typeface="+mn-ea"/>
                          <a:cs typeface="+mn-cs"/>
                        </a:rPr>
                        <a:t>Obbleck</a:t>
                      </a:r>
                      <a:r>
                        <a:rPr lang="en-GB" sz="1100" b="0" i="0" kern="1200" baseline="0" dirty="0" smtClean="0">
                          <a:solidFill>
                            <a:schemeClr val="tx1"/>
                          </a:solidFill>
                          <a:effectLst/>
                          <a:latin typeface="+mn-lt"/>
                          <a:ea typeface="+mn-ea"/>
                          <a:cs typeface="+mn-cs"/>
                        </a:rPr>
                        <a:t> is both a solid and liquid as it’s a non Newtonian fluid</a:t>
                      </a:r>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698703">
                <a:tc>
                  <a:txBody>
                    <a:bodyPr/>
                    <a:lstStyle/>
                    <a:p>
                      <a:pPr algn="ctr"/>
                      <a:r>
                        <a:rPr lang="en-GB" sz="1200" b="1" i="0" u="sng" kern="1200" baseline="0" dirty="0" smtClean="0">
                          <a:solidFill>
                            <a:schemeClr val="tx1"/>
                          </a:solidFill>
                          <a:effectLst/>
                          <a:latin typeface="+mn-lt"/>
                          <a:ea typeface="+mn-ea"/>
                          <a:cs typeface="+mn-cs"/>
                        </a:rPr>
                        <a:t>Coaching Tips &amp; Questions:</a:t>
                      </a:r>
                    </a:p>
                    <a:p>
                      <a:pPr algn="ctr"/>
                      <a:endParaRPr lang="en-GB" sz="1200" b="1" i="0" u="sng" kern="1200" baseline="0" dirty="0" smtClean="0">
                        <a:solidFill>
                          <a:schemeClr val="tx1"/>
                        </a:solidFill>
                        <a:effectLst/>
                        <a:latin typeface="+mn-lt"/>
                        <a:ea typeface="+mn-ea"/>
                        <a:cs typeface="+mn-cs"/>
                      </a:endParaRPr>
                    </a:p>
                    <a:p>
                      <a:pPr algn="ctr"/>
                      <a:r>
                        <a:rPr lang="en-GB" sz="1200" b="0" i="0" u="none" kern="1200" baseline="0" dirty="0" smtClean="0">
                          <a:solidFill>
                            <a:schemeClr val="tx1"/>
                          </a:solidFill>
                          <a:effectLst/>
                          <a:latin typeface="+mn-lt"/>
                          <a:ea typeface="+mn-ea"/>
                          <a:cs typeface="+mn-cs"/>
                        </a:rPr>
                        <a:t>See if children can name lots of mermaids and mermaid colours. </a:t>
                      </a:r>
                    </a:p>
                    <a:p>
                      <a:pPr algn="ctr"/>
                      <a:r>
                        <a:rPr lang="en-GB" sz="1200" b="0" i="0" u="none" kern="1200" baseline="0" dirty="0" smtClean="0">
                          <a:solidFill>
                            <a:schemeClr val="tx1"/>
                          </a:solidFill>
                          <a:effectLst/>
                          <a:latin typeface="+mn-lt"/>
                          <a:ea typeface="+mn-ea"/>
                          <a:cs typeface="+mn-cs"/>
                        </a:rPr>
                        <a:t>Children can colour the slime individually or pick a colour as a group </a:t>
                      </a:r>
                    </a:p>
                    <a:p>
                      <a:pPr algn="ctr"/>
                      <a:r>
                        <a:rPr lang="en-GB" sz="1200" b="0" i="0" u="none" kern="1200" baseline="0" dirty="0" smtClean="0">
                          <a:solidFill>
                            <a:schemeClr val="tx1"/>
                          </a:solidFill>
                          <a:effectLst/>
                          <a:latin typeface="+mn-lt"/>
                          <a:ea typeface="+mn-ea"/>
                          <a:cs typeface="+mn-cs"/>
                        </a:rPr>
                        <a:t>Give children time to play with the slime and then they can have some to take home in a bag </a:t>
                      </a:r>
                    </a:p>
                    <a:p>
                      <a:pPr algn="ctr"/>
                      <a:r>
                        <a:rPr lang="en-GB" sz="1200" b="0" i="0" u="none" kern="1200" baseline="0" dirty="0" smtClean="0">
                          <a:solidFill>
                            <a:schemeClr val="tx1"/>
                          </a:solidFill>
                          <a:effectLst/>
                          <a:latin typeface="+mn-lt"/>
                          <a:ea typeface="+mn-ea"/>
                          <a:cs typeface="+mn-cs"/>
                        </a:rPr>
                        <a:t>Ask children what it feels like? Is it solid or liquid?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a:t>
                      </a:r>
                      <a:r>
                        <a:rPr lang="en-GB" sz="1200" b="1" i="0" u="sng" kern="1200" baseline="0" dirty="0" smtClean="0">
                          <a:solidFill>
                            <a:schemeClr val="tx1"/>
                          </a:solidFill>
                          <a:effectLst/>
                          <a:latin typeface="+mn-lt"/>
                          <a:ea typeface="+mn-ea"/>
                          <a:cs typeface="+mn-cs"/>
                        </a:rPr>
                        <a:t>Script</a:t>
                      </a:r>
                    </a:p>
                    <a:p>
                      <a:pPr algn="ctr"/>
                      <a:r>
                        <a:rPr lang="en-GB" sz="1200" b="0" i="0" u="none" kern="1200" baseline="0" dirty="0" smtClean="0">
                          <a:solidFill>
                            <a:schemeClr val="tx1"/>
                          </a:solidFill>
                          <a:effectLst/>
                          <a:latin typeface="+mn-lt"/>
                          <a:ea typeface="+mn-ea"/>
                          <a:cs typeface="+mn-cs"/>
                        </a:rPr>
                        <a:t>Today the clowns have got us a very silly messy play. We are going to be making </a:t>
                      </a:r>
                      <a:r>
                        <a:rPr lang="en-GB" sz="1200" b="0" i="0" u="none" kern="1200" baseline="0" dirty="0" err="1" smtClean="0">
                          <a:solidFill>
                            <a:schemeClr val="tx1"/>
                          </a:solidFill>
                          <a:effectLst/>
                          <a:latin typeface="+mn-lt"/>
                          <a:ea typeface="+mn-ea"/>
                          <a:cs typeface="+mn-cs"/>
                        </a:rPr>
                        <a:t>oobleck</a:t>
                      </a:r>
                      <a:r>
                        <a:rPr lang="en-GB" sz="1200" b="0" i="0" u="none" kern="1200" baseline="0" dirty="0" smtClean="0">
                          <a:solidFill>
                            <a:schemeClr val="tx1"/>
                          </a:solidFill>
                          <a:effectLst/>
                          <a:latin typeface="+mn-lt"/>
                          <a:ea typeface="+mn-ea"/>
                          <a:cs typeface="+mn-cs"/>
                        </a:rPr>
                        <a:t>, it’s a very funny name and a very strange thing to play with. </a:t>
                      </a:r>
                    </a:p>
                    <a:p>
                      <a:pPr algn="ctr"/>
                      <a:endParaRPr lang="en-GB" sz="1200" b="0" i="0" u="none" kern="1200" baseline="0" dirty="0" smtClean="0">
                        <a:solidFill>
                          <a:schemeClr val="tx1"/>
                        </a:solidFill>
                        <a:effectLst/>
                        <a:latin typeface="+mn-lt"/>
                        <a:ea typeface="+mn-ea"/>
                        <a:cs typeface="+mn-cs"/>
                      </a:endParaRPr>
                    </a:p>
                    <a:p>
                      <a:pPr algn="ctr"/>
                      <a:r>
                        <a:rPr lang="en-GB" sz="1200" b="0" i="0" u="none" kern="1200" baseline="0" dirty="0" smtClean="0">
                          <a:solidFill>
                            <a:schemeClr val="tx1"/>
                          </a:solidFill>
                          <a:effectLst/>
                          <a:latin typeface="+mn-lt"/>
                          <a:ea typeface="+mn-ea"/>
                          <a:cs typeface="+mn-cs"/>
                        </a:rPr>
                        <a:t>We are going to make it and decide if we think it will be solid or liquid. Then we can have a play.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669728269"/>
                  </a:ext>
                </a:extLst>
              </a:tr>
            </a:tbl>
          </a:graphicData>
        </a:graphic>
      </p:graphicFrame>
      <p:graphicFrame>
        <p:nvGraphicFramePr>
          <p:cNvPr id="15" name="Table 14"/>
          <p:cNvGraphicFramePr>
            <a:graphicFrameLocks noGrp="1"/>
          </p:cNvGraphicFramePr>
          <p:nvPr>
            <p:extLst/>
          </p:nvPr>
        </p:nvGraphicFramePr>
        <p:xfrm>
          <a:off x="193554" y="1340586"/>
          <a:ext cx="6331790" cy="308000"/>
        </p:xfrm>
        <a:graphic>
          <a:graphicData uri="http://schemas.openxmlformats.org/drawingml/2006/table">
            <a:tbl>
              <a:tblPr firstRow="1" bandRow="1">
                <a:tableStyleId>{FABFCF23-3B69-468F-B69F-88F6DE6A72F2}</a:tableStyleId>
              </a:tblPr>
              <a:tblGrid>
                <a:gridCol w="6331790">
                  <a:extLst>
                    <a:ext uri="{9D8B030D-6E8A-4147-A177-3AD203B41FA5}">
                      <a16:colId xmlns="" xmlns:a16="http://schemas.microsoft.com/office/drawing/2014/main" val="937111271"/>
                    </a:ext>
                  </a:extLst>
                </a:gridCol>
              </a:tblGrid>
              <a:tr h="308000">
                <a:tc>
                  <a:txBody>
                    <a:bodyPr/>
                    <a:lstStyle/>
                    <a:p>
                      <a:pPr marL="0" indent="0">
                        <a:buFont typeface="+mj-lt"/>
                        <a:buNone/>
                      </a:pPr>
                      <a:r>
                        <a:rPr lang="en-GB" sz="1100" b="1" baseline="0" dirty="0"/>
                        <a:t>Equipment</a:t>
                      </a:r>
                      <a:r>
                        <a:rPr lang="en-GB" sz="1100" b="1" baseline="0" dirty="0" smtClean="0"/>
                        <a:t>: Mixing bowl, </a:t>
                      </a:r>
                      <a:r>
                        <a:rPr lang="en-GB" sz="1100" b="1" baseline="0" smtClean="0"/>
                        <a:t>cornflour, cup of water</a:t>
                      </a:r>
                      <a:r>
                        <a:rPr lang="en-GB" sz="1100" b="1" baseline="0" dirty="0" smtClean="0"/>
                        <a:t>, food colouring and glitter </a:t>
                      </a:r>
                      <a:endParaRPr lang="en-GB" sz="1100" b="0" baseline="0" dirty="0"/>
                    </a:p>
                  </a:txBody>
                  <a:tcPr marL="68580" marR="68580" marT="34290" marB="34290"/>
                </a:tc>
                <a:extLst>
                  <a:ext uri="{0D108BD9-81ED-4DB2-BD59-A6C34878D82A}">
                    <a16:rowId xmlns="" xmlns:a16="http://schemas.microsoft.com/office/drawing/2014/main" val="1246591704"/>
                  </a:ext>
                </a:extLst>
              </a:tr>
            </a:tbl>
          </a:graphicData>
        </a:graphic>
      </p:graphicFrame>
      <p:pic>
        <p:nvPicPr>
          <p:cNvPr id="2" name="Picture 1"/>
          <p:cNvPicPr>
            <a:picLocks noChangeAspect="1"/>
          </p:cNvPicPr>
          <p:nvPr/>
        </p:nvPicPr>
        <p:blipFill>
          <a:blip r:embed="rId2"/>
          <a:stretch>
            <a:fillRect/>
          </a:stretch>
        </p:blipFill>
        <p:spPr>
          <a:xfrm>
            <a:off x="4437112" y="2545241"/>
            <a:ext cx="1686930" cy="1122575"/>
          </a:xfrm>
          <a:prstGeom prst="rect">
            <a:avLst/>
          </a:prstGeom>
        </p:spPr>
      </p:pic>
    </p:spTree>
    <p:extLst>
      <p:ext uri="{BB962C8B-B14F-4D97-AF65-F5344CB8AC3E}">
        <p14:creationId xmlns:p14="http://schemas.microsoft.com/office/powerpoint/2010/main" val="1075032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loop or Oobleck - Word"/>
          <p:cNvPicPr>
            <a:picLocks noChangeAspect="1"/>
          </p:cNvPicPr>
          <p:nvPr/>
        </p:nvPicPr>
        <p:blipFill rotWithShape="1">
          <a:blip r:embed="rId2">
            <a:extLst>
              <a:ext uri="{28A0092B-C50C-407E-A947-70E740481C1C}">
                <a14:useLocalDpi xmlns:a14="http://schemas.microsoft.com/office/drawing/2010/main" val="0"/>
              </a:ext>
            </a:extLst>
          </a:blip>
          <a:srcRect l="20600" t="20744" r="22701" b="5143"/>
          <a:stretch/>
        </p:blipFill>
        <p:spPr>
          <a:xfrm>
            <a:off x="332656" y="920552"/>
            <a:ext cx="6241959" cy="4392488"/>
          </a:xfrm>
          <a:prstGeom prst="rect">
            <a:avLst/>
          </a:prstGeom>
        </p:spPr>
      </p:pic>
    </p:spTree>
    <p:extLst>
      <p:ext uri="{BB962C8B-B14F-4D97-AF65-F5344CB8AC3E}">
        <p14:creationId xmlns:p14="http://schemas.microsoft.com/office/powerpoint/2010/main" val="2298187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Plans- </a:t>
            </a:r>
            <a:r>
              <a:rPr lang="en-GB" sz="2000" b="1" dirty="0" smtClean="0"/>
              <a:t>Clown Colour games </a:t>
            </a:r>
            <a:endParaRPr lang="en-GB" sz="2000" b="1" dirty="0"/>
          </a:p>
        </p:txBody>
      </p:sp>
      <p:graphicFrame>
        <p:nvGraphicFramePr>
          <p:cNvPr id="13" name="Table 12"/>
          <p:cNvGraphicFramePr>
            <a:graphicFrameLocks noGrp="1"/>
          </p:cNvGraphicFramePr>
          <p:nvPr>
            <p:extLst/>
          </p:nvPr>
        </p:nvGraphicFramePr>
        <p:xfrm>
          <a:off x="193554" y="950456"/>
          <a:ext cx="6350946" cy="8358488"/>
        </p:xfrm>
        <a:graphic>
          <a:graphicData uri="http://schemas.openxmlformats.org/drawingml/2006/table">
            <a:tbl>
              <a:tblPr firstRow="1" bandRow="1">
                <a:tableStyleId>{5A111915-BE36-4E01-A7E5-04B1672EAD32}</a:tableStyleId>
              </a:tblPr>
              <a:tblGrid>
                <a:gridCol w="2947414">
                  <a:extLst>
                    <a:ext uri="{9D8B030D-6E8A-4147-A177-3AD203B41FA5}">
                      <a16:colId xmlns="" xmlns:a16="http://schemas.microsoft.com/office/drawing/2014/main" val="20000"/>
                    </a:ext>
                  </a:extLst>
                </a:gridCol>
                <a:gridCol w="144016">
                  <a:extLst>
                    <a:ext uri="{9D8B030D-6E8A-4147-A177-3AD203B41FA5}">
                      <a16:colId xmlns="" xmlns:a16="http://schemas.microsoft.com/office/drawing/2014/main" val="2818243110"/>
                    </a:ext>
                  </a:extLst>
                </a:gridCol>
                <a:gridCol w="798248">
                  <a:extLst>
                    <a:ext uri="{9D8B030D-6E8A-4147-A177-3AD203B41FA5}">
                      <a16:colId xmlns="" xmlns:a16="http://schemas.microsoft.com/office/drawing/2014/main" val="2055900536"/>
                    </a:ext>
                  </a:extLst>
                </a:gridCol>
                <a:gridCol w="2461268">
                  <a:extLst>
                    <a:ext uri="{9D8B030D-6E8A-4147-A177-3AD203B41FA5}">
                      <a16:colId xmlns="" xmlns:a16="http://schemas.microsoft.com/office/drawing/2014/main" val="4242482457"/>
                    </a:ext>
                  </a:extLst>
                </a:gridCol>
              </a:tblGrid>
              <a:tr h="328612">
                <a:tc gridSpan="2">
                  <a:txBody>
                    <a:bodyPr/>
                    <a:lstStyle/>
                    <a:p>
                      <a:pPr algn="ctr"/>
                      <a:r>
                        <a:rPr lang="en-GB" sz="1200" dirty="0" smtClean="0"/>
                        <a:t>Circle</a:t>
                      </a:r>
                      <a:r>
                        <a:rPr lang="en-GB" sz="1200" baseline="0" dirty="0" smtClean="0"/>
                        <a:t> Time</a:t>
                      </a:r>
                      <a:r>
                        <a:rPr lang="en-GB" sz="1200" dirty="0" smtClean="0"/>
                        <a:t>: Colour</a:t>
                      </a:r>
                      <a:r>
                        <a:rPr lang="en-GB" sz="1200" baseline="0" dirty="0" smtClean="0"/>
                        <a:t> Games</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smtClean="0"/>
                        <a:t>30 </a:t>
                      </a:r>
                      <a:r>
                        <a:rPr lang="en-GB" sz="1200" dirty="0"/>
                        <a:t>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085574">
                <a:tc gridSpan="4">
                  <a:txBody>
                    <a:bodyPr/>
                    <a:lstStyle/>
                    <a:p>
                      <a:pPr lvl="0"/>
                      <a:r>
                        <a:rPr lang="en-GB" sz="12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28588" indent="-128588">
                        <a:buFont typeface="Arial" panose="020B0604020202020204" pitchFamily="34" charset="0"/>
                        <a:buNone/>
                      </a:pPr>
                      <a:r>
                        <a:rPr lang="en-GB" sz="1200" b="1" dirty="0" smtClean="0"/>
                        <a:t>Clown Colour Catch </a:t>
                      </a:r>
                    </a:p>
                    <a:p>
                      <a:pPr marL="171450" indent="-171450">
                        <a:buFont typeface="Arial" panose="020B0604020202020204" pitchFamily="34" charset="0"/>
                        <a:buChar char="•"/>
                      </a:pPr>
                      <a:r>
                        <a:rPr lang="en-GB" sz="1200" b="0" dirty="0" smtClean="0"/>
                        <a:t>Children have to say a colour</a:t>
                      </a:r>
                      <a:r>
                        <a:rPr lang="en-GB" sz="1200" b="0" baseline="0" dirty="0" smtClean="0"/>
                        <a:t> before they catch the ball.</a:t>
                      </a:r>
                    </a:p>
                    <a:p>
                      <a:pPr marL="171450" indent="-171450">
                        <a:buFont typeface="Arial" panose="020B0604020202020204" pitchFamily="34" charset="0"/>
                        <a:buChar char="•"/>
                      </a:pPr>
                      <a:r>
                        <a:rPr lang="en-GB" sz="1200" b="0" baseline="0" dirty="0" smtClean="0"/>
                        <a:t>Coach stands in the middle and gently throws the ball at the children, calls a child’s name and they must say a colour before catching the ball.</a:t>
                      </a:r>
                    </a:p>
                    <a:p>
                      <a:pPr marL="171450" indent="-171450">
                        <a:buFont typeface="Arial" panose="020B0604020202020204" pitchFamily="34" charset="0"/>
                        <a:buChar char="•"/>
                      </a:pPr>
                      <a:r>
                        <a:rPr lang="en-GB" sz="1200" b="0" baseline="0" dirty="0" smtClean="0"/>
                        <a:t>If children are struggling catching the ball help them by getting their arms closer together and telling them when to catch.  </a:t>
                      </a:r>
                    </a:p>
                    <a:p>
                      <a:pPr marL="171450" indent="-171450">
                        <a:buFont typeface="Arial" panose="020B0604020202020204" pitchFamily="34" charset="0"/>
                        <a:buChar char="•"/>
                      </a:pPr>
                      <a:r>
                        <a:rPr lang="en-GB" sz="1200" b="0" baseline="0" dirty="0" smtClean="0"/>
                        <a:t> If they forget they loose a life or have to do a silly forfeit. </a:t>
                      </a:r>
                    </a:p>
                    <a:p>
                      <a:pPr lvl="0"/>
                      <a:r>
                        <a:rPr lang="en-GB" sz="12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Find</a:t>
                      </a:r>
                      <a:r>
                        <a:rPr lang="en-GB" sz="1200" b="1"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the </a:t>
                      </a:r>
                      <a:r>
                        <a:rPr lang="en-GB" sz="1200" b="1" baseline="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Clown colours</a:t>
                      </a:r>
                      <a:endParaRPr lang="en-GB" sz="1200" b="1"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0"/>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The Coach calls out a colour from a Clown outfit and children have to find something in the room of the same colour. </a:t>
                      </a:r>
                    </a:p>
                    <a:p>
                      <a:pPr lvl="0"/>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Red clown nose, Yellow bow tie, blue or green spotted outfit, purple clown car etc </a:t>
                      </a:r>
                    </a:p>
                    <a:p>
                      <a:pPr lvl="0"/>
                      <a:r>
                        <a:rPr lang="en-GB" sz="1200" b="1"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Find your clown partner</a:t>
                      </a:r>
                    </a:p>
                    <a:p>
                      <a:pPr marL="171450" lvl="0" indent="-171450">
                        <a:buFont typeface="Arial" panose="020B0604020202020204" pitchFamily="34" charset="0"/>
                        <a:buChar char="•"/>
                      </a:pPr>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Find enough bean bags or balls for 1 per child. </a:t>
                      </a:r>
                    </a:p>
                    <a:p>
                      <a:pPr marL="171450" lvl="0" indent="-171450">
                        <a:buFont typeface="Arial" panose="020B0604020202020204" pitchFamily="34" charset="0"/>
                        <a:buChar char="•"/>
                      </a:pPr>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Give out a Clown hat (bean bag) to each child </a:t>
                      </a:r>
                    </a:p>
                    <a:p>
                      <a:pPr marL="171450" lvl="0" indent="-171450">
                        <a:buFont typeface="Arial" panose="020B0604020202020204" pitchFamily="34" charset="0"/>
                        <a:buChar char="•"/>
                      </a:pPr>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They have to find one friend who has the same colour as them. </a:t>
                      </a:r>
                    </a:p>
                    <a:p>
                      <a:pPr marL="171450" lvl="0" indent="-171450">
                        <a:buFont typeface="Arial" panose="020B0604020202020204" pitchFamily="34" charset="0"/>
                        <a:buChar char="•"/>
                      </a:pPr>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You can repeat this with different number teams children have to find. </a:t>
                      </a:r>
                    </a:p>
                    <a:p>
                      <a:pPr marL="0" lvl="0" indent="0">
                        <a:buFont typeface="Arial" panose="020B0604020202020204" pitchFamily="34" charset="0"/>
                        <a:buNone/>
                      </a:pPr>
                      <a:r>
                        <a:rPr lang="en-GB" sz="1200" b="1"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Clown Spy with their little eye </a:t>
                      </a:r>
                    </a:p>
                    <a:p>
                      <a:pPr marL="171450" lvl="0" indent="-171450">
                        <a:buFont typeface="Arial" panose="020B0604020202020204" pitchFamily="34" charset="0"/>
                        <a:buChar char="•"/>
                      </a:pPr>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Start with the coach as the clown. They look around the room and find an object, it is then a game of I spy starting with a colour instead of a letter. </a:t>
                      </a:r>
                    </a:p>
                    <a:p>
                      <a:pPr marL="171450" lvl="0" indent="-171450">
                        <a:buFont typeface="Arial" panose="020B0604020202020204" pitchFamily="34" charset="0"/>
                        <a:buChar char="•"/>
                      </a:pPr>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Clown spies with their little eye something that is blue. </a:t>
                      </a:r>
                    </a:p>
                    <a:p>
                      <a:pPr marL="171450" lvl="0" indent="-171450">
                        <a:buFont typeface="Arial" panose="020B0604020202020204" pitchFamily="34" charset="0"/>
                        <a:buChar char="•"/>
                      </a:pPr>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Children can guess and more clues can be given to help children figure out the object.</a:t>
                      </a:r>
                    </a:p>
                    <a:p>
                      <a:pPr marL="171450" lvl="0" indent="-171450">
                        <a:buFont typeface="Arial" panose="020B0604020202020204" pitchFamily="34" charset="0"/>
                        <a:buChar char="•"/>
                      </a:pPr>
                      <a:r>
                        <a:rPr lang="en-GB" sz="1200" b="0" baseline="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The child that guesses correctly can then have the next turn. </a:t>
                      </a:r>
                      <a:endParaRPr lang="en-GB" sz="1200" b="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0"/>
                      <a:r>
                        <a:rPr lang="en-GB" sz="12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Set </a:t>
                      </a:r>
                      <a:r>
                        <a:rPr lang="en-GB" sz="12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up</a:t>
                      </a:r>
                    </a:p>
                    <a:p>
                      <a:pPr marL="128588" indent="-128588">
                        <a:buFont typeface="Arial" panose="020B0604020202020204" pitchFamily="34" charset="0"/>
                        <a:buNone/>
                      </a:pPr>
                      <a:r>
                        <a:rPr lang="en-GB" sz="1200" b="0" dirty="0" smtClean="0">
                          <a:solidFill>
                            <a:schemeClr val="tx1"/>
                          </a:solidFill>
                          <a:latin typeface="Calibri" panose="020F0502020204030204" pitchFamily="34" charset="0"/>
                          <a:cs typeface="Times New Roman" panose="02020603050405020304" pitchFamily="18" charset="0"/>
                        </a:rPr>
                        <a:t>Sit the children down in a circle and</a:t>
                      </a:r>
                      <a:r>
                        <a:rPr lang="en-GB" sz="1200" b="0" baseline="0" dirty="0" smtClean="0">
                          <a:solidFill>
                            <a:schemeClr val="tx1"/>
                          </a:solidFill>
                          <a:latin typeface="Calibri" panose="020F0502020204030204" pitchFamily="34" charset="0"/>
                          <a:cs typeface="Times New Roman" panose="02020603050405020304" pitchFamily="18" charset="0"/>
                        </a:rPr>
                        <a:t> go through the rules of the game.</a:t>
                      </a:r>
                      <a:endParaRPr lang="en-GB" sz="1200" b="0" dirty="0">
                        <a:solidFill>
                          <a:schemeClr val="tx1"/>
                        </a:solidFill>
                        <a:latin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GB" sz="1200" dirty="0"/>
                    </a:p>
                    <a:p>
                      <a:endParaRPr lang="en-GB" sz="12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698703">
                <a:tc>
                  <a:txBody>
                    <a:bodyPr/>
                    <a:lstStyle/>
                    <a:p>
                      <a:pPr algn="ctr"/>
                      <a:r>
                        <a:rPr lang="en-GB" sz="1200" b="1" i="0" u="sng" kern="1200" baseline="0" dirty="0" smtClean="0">
                          <a:solidFill>
                            <a:schemeClr val="tx1"/>
                          </a:solidFill>
                          <a:effectLst/>
                          <a:latin typeface="+mn-lt"/>
                          <a:ea typeface="+mn-ea"/>
                          <a:cs typeface="+mn-cs"/>
                        </a:rPr>
                        <a:t>Coaching Tips &amp; Questioning:</a:t>
                      </a:r>
                    </a:p>
                    <a:p>
                      <a:pPr algn="ctr"/>
                      <a:r>
                        <a:rPr lang="en-GB" sz="1200" b="0" i="0" u="none" kern="1200" baseline="0" dirty="0" smtClean="0">
                          <a:solidFill>
                            <a:schemeClr val="tx1"/>
                          </a:solidFill>
                          <a:effectLst/>
                          <a:latin typeface="+mn-lt"/>
                          <a:ea typeface="+mn-ea"/>
                          <a:cs typeface="+mn-cs"/>
                        </a:rPr>
                        <a:t>Go through an example with each game before you actually play the game.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a:t>
                      </a:r>
                      <a:r>
                        <a:rPr lang="en-GB" sz="1200" b="1" i="0" u="sng" kern="1200" baseline="0" dirty="0" smtClean="0">
                          <a:solidFill>
                            <a:schemeClr val="tx1"/>
                          </a:solidFill>
                          <a:effectLst/>
                          <a:latin typeface="+mn-lt"/>
                          <a:ea typeface="+mn-ea"/>
                          <a:cs typeface="+mn-cs"/>
                        </a:rPr>
                        <a:t>Script:</a:t>
                      </a:r>
                    </a:p>
                    <a:p>
                      <a:pPr algn="ctr"/>
                      <a:r>
                        <a:rPr lang="en-GB" sz="1200" b="0" i="0" u="none" kern="1200" baseline="0" dirty="0" smtClean="0">
                          <a:solidFill>
                            <a:schemeClr val="tx1"/>
                          </a:solidFill>
                          <a:effectLst/>
                          <a:latin typeface="+mn-lt"/>
                          <a:ea typeface="+mn-ea"/>
                          <a:cs typeface="+mn-cs"/>
                        </a:rPr>
                        <a:t>The Clowns have taken over our circle games today. Are clowns really colourful? Your right they are! That’s why they have told me lots of different games we can play that are all to do with colours. </a:t>
                      </a:r>
                    </a:p>
                    <a:p>
                      <a:pPr algn="ctr"/>
                      <a:r>
                        <a:rPr lang="en-GB" sz="1200" b="0" i="0" u="none" kern="1200" baseline="0" dirty="0" smtClean="0">
                          <a:solidFill>
                            <a:schemeClr val="tx1"/>
                          </a:solidFill>
                          <a:effectLst/>
                          <a:latin typeface="+mn-lt"/>
                          <a:ea typeface="+mn-ea"/>
                          <a:cs typeface="+mn-cs"/>
                        </a:rPr>
                        <a:t>How many different colours do you think we can name?</a:t>
                      </a:r>
                    </a:p>
                    <a:p>
                      <a:pPr algn="ctr"/>
                      <a:r>
                        <a:rPr lang="en-GB" sz="1200" b="0" i="0" u="none" kern="1200" baseline="0" dirty="0" smtClean="0">
                          <a:solidFill>
                            <a:schemeClr val="tx1"/>
                          </a:solidFill>
                          <a:effectLst/>
                          <a:latin typeface="+mn-lt"/>
                          <a:ea typeface="+mn-ea"/>
                          <a:cs typeface="+mn-cs"/>
                        </a:rPr>
                        <a:t>That’s a lot of colours. Now listen carefully and I will tell you what games we can play and then we can vote on which game to start with.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669728269"/>
                  </a:ext>
                </a:extLst>
              </a:tr>
              <a:tr h="1020428">
                <a:tc gridSpan="3">
                  <a:txBody>
                    <a:bodyPr/>
                    <a:lstStyle/>
                    <a:p>
                      <a:pPr algn="ctr"/>
                      <a:r>
                        <a:rPr lang="en-GB" sz="1200" b="1" i="0" u="sng" kern="1200" baseline="0" dirty="0">
                          <a:solidFill>
                            <a:schemeClr val="tx1"/>
                          </a:solidFill>
                          <a:effectLst/>
                          <a:latin typeface="+mn-lt"/>
                          <a:ea typeface="+mn-ea"/>
                          <a:cs typeface="+mn-cs"/>
                        </a:rPr>
                        <a:t>Progressions</a:t>
                      </a:r>
                      <a:r>
                        <a:rPr lang="en-GB" sz="1200" b="1" i="0" u="sng" kern="1200" baseline="0" dirty="0" smtClean="0">
                          <a:solidFill>
                            <a:schemeClr val="tx1"/>
                          </a:solidFill>
                          <a:effectLst/>
                          <a:latin typeface="+mn-lt"/>
                          <a:ea typeface="+mn-ea"/>
                          <a:cs typeface="+mn-cs"/>
                        </a:rPr>
                        <a:t>:</a:t>
                      </a:r>
                    </a:p>
                    <a:p>
                      <a:pPr algn="ctr"/>
                      <a:r>
                        <a:rPr lang="en-GB" sz="1200" b="0" i="0" u="none" kern="1200" baseline="0" dirty="0" smtClean="0">
                          <a:solidFill>
                            <a:schemeClr val="tx1"/>
                          </a:solidFill>
                          <a:effectLst/>
                          <a:latin typeface="+mn-lt"/>
                          <a:ea typeface="+mn-ea"/>
                          <a:cs typeface="+mn-cs"/>
                        </a:rPr>
                        <a:t>If some of the children are struggling with the rules alter them slightly.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smtClean="0">
                          <a:solidFill>
                            <a:schemeClr val="tx1"/>
                          </a:solidFill>
                          <a:effectLst/>
                          <a:latin typeface="+mn-lt"/>
                          <a:ea typeface="+mn-ea"/>
                          <a:cs typeface="+mn-cs"/>
                        </a:rPr>
                        <a:t>Differentiation</a:t>
                      </a:r>
                    </a:p>
                    <a:p>
                      <a:r>
                        <a:rPr lang="en-GB" sz="1200" b="0" i="0" u="none" kern="1200" baseline="0" dirty="0" smtClean="0">
                          <a:solidFill>
                            <a:schemeClr val="tx1"/>
                          </a:solidFill>
                          <a:effectLst/>
                          <a:latin typeface="+mn-lt"/>
                          <a:ea typeface="+mn-ea"/>
                          <a:cs typeface="+mn-cs"/>
                        </a:rPr>
                        <a:t>You don’t have to get children out in any games, you can set a number of lives or have a silly forfeit. </a:t>
                      </a:r>
                      <a:endParaRPr lang="en-US" sz="1100"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6173234"/>
                  </a:ext>
                </a:extLst>
              </a:tr>
            </a:tbl>
          </a:graphicData>
        </a:graphic>
      </p:graphicFrame>
      <p:graphicFrame>
        <p:nvGraphicFramePr>
          <p:cNvPr id="15" name="Table 14"/>
          <p:cNvGraphicFramePr>
            <a:graphicFrameLocks noGrp="1"/>
          </p:cNvGraphicFramePr>
          <p:nvPr>
            <p:extLst/>
          </p:nvPr>
        </p:nvGraphicFramePr>
        <p:xfrm>
          <a:off x="193554" y="574824"/>
          <a:ext cx="6331790" cy="308000"/>
        </p:xfrm>
        <a:graphic>
          <a:graphicData uri="http://schemas.openxmlformats.org/drawingml/2006/table">
            <a:tbl>
              <a:tblPr firstRow="1" bandRow="1">
                <a:tableStyleId>{FABFCF23-3B69-468F-B69F-88F6DE6A72F2}</a:tableStyleId>
              </a:tblPr>
              <a:tblGrid>
                <a:gridCol w="6331790">
                  <a:extLst>
                    <a:ext uri="{9D8B030D-6E8A-4147-A177-3AD203B41FA5}">
                      <a16:colId xmlns="" xmlns:a16="http://schemas.microsoft.com/office/drawing/2014/main" val="937111271"/>
                    </a:ext>
                  </a:extLst>
                </a:gridCol>
              </a:tblGrid>
              <a:tr h="308000">
                <a:tc>
                  <a:txBody>
                    <a:bodyPr/>
                    <a:lstStyle/>
                    <a:p>
                      <a:pPr marL="0" indent="0">
                        <a:buFont typeface="+mj-lt"/>
                        <a:buNone/>
                      </a:pPr>
                      <a:r>
                        <a:rPr lang="en-GB" sz="1050" b="1" baseline="0" dirty="0"/>
                        <a:t>Equipment</a:t>
                      </a:r>
                      <a:r>
                        <a:rPr lang="en-GB" sz="1050" b="1" baseline="0" dirty="0" smtClean="0"/>
                        <a:t>: Soft Ball, bean bags</a:t>
                      </a:r>
                      <a:endParaRPr lang="en-GB" sz="1050" b="0" baseline="0" dirty="0"/>
                    </a:p>
                  </a:txBody>
                  <a:tcPr marL="68580" marR="68580" marT="34290" marB="34290"/>
                </a:tc>
                <a:extLst>
                  <a:ext uri="{0D108BD9-81ED-4DB2-BD59-A6C34878D82A}">
                    <a16:rowId xmlns="" xmlns:a16="http://schemas.microsoft.com/office/drawing/2014/main" val="1246591704"/>
                  </a:ext>
                </a:extLst>
              </a:tr>
            </a:tbl>
          </a:graphicData>
        </a:graphic>
      </p:graphicFrame>
    </p:spTree>
    <p:extLst>
      <p:ext uri="{BB962C8B-B14F-4D97-AF65-F5344CB8AC3E}">
        <p14:creationId xmlns:p14="http://schemas.microsoft.com/office/powerpoint/2010/main" val="3194573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6632" y="297657"/>
            <a:ext cx="6331790" cy="400110"/>
          </a:xfrm>
          <a:prstGeom prst="rect">
            <a:avLst/>
          </a:prstGeom>
          <a:noFill/>
        </p:spPr>
        <p:txBody>
          <a:bodyPr wrap="square" lIns="91440" tIns="45720" rIns="91440" bIns="45720" rtlCol="0" anchor="t">
            <a:spAutoFit/>
          </a:bodyPr>
          <a:lstStyle/>
          <a:p>
            <a:pPr algn="ctr"/>
            <a:r>
              <a:rPr lang="en-GB" sz="2000" b="1" dirty="0"/>
              <a:t>Camp Session Plans- </a:t>
            </a:r>
            <a:r>
              <a:rPr lang="en-GB" sz="2000" b="1" dirty="0" smtClean="0"/>
              <a:t>Clown outfit bark and leaf rubbing </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nvPr>
        </p:nvGraphicFramePr>
        <p:xfrm>
          <a:off x="198913" y="1390236"/>
          <a:ext cx="6350946" cy="8312768"/>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xmlns="" val="20000"/>
                    </a:ext>
                  </a:extLst>
                </a:gridCol>
                <a:gridCol w="144016">
                  <a:extLst>
                    <a:ext uri="{9D8B030D-6E8A-4147-A177-3AD203B41FA5}">
                      <a16:colId xmlns:a16="http://schemas.microsoft.com/office/drawing/2014/main" xmlns="" val="2818243110"/>
                    </a:ext>
                  </a:extLst>
                </a:gridCol>
                <a:gridCol w="798248">
                  <a:extLst>
                    <a:ext uri="{9D8B030D-6E8A-4147-A177-3AD203B41FA5}">
                      <a16:colId xmlns:a16="http://schemas.microsoft.com/office/drawing/2014/main" xmlns="" val="2055900536"/>
                    </a:ext>
                  </a:extLst>
                </a:gridCol>
                <a:gridCol w="2461268">
                  <a:extLst>
                    <a:ext uri="{9D8B030D-6E8A-4147-A177-3AD203B41FA5}">
                      <a16:colId xmlns:a16="http://schemas.microsoft.com/office/drawing/2014/main" xmlns="" val="4242482457"/>
                    </a:ext>
                  </a:extLst>
                </a:gridCol>
              </a:tblGrid>
              <a:tr h="328612">
                <a:tc gridSpan="2">
                  <a:txBody>
                    <a:bodyPr/>
                    <a:lstStyle/>
                    <a:p>
                      <a:pPr algn="ctr"/>
                      <a:r>
                        <a:rPr lang="en-GB" sz="1200" dirty="0" smtClean="0"/>
                        <a:t>Outdoor Learning;</a:t>
                      </a:r>
                      <a:r>
                        <a:rPr lang="en-GB" sz="1200" baseline="0" dirty="0" smtClean="0"/>
                        <a:t> Bark and leaf rubbing</a:t>
                      </a:r>
                      <a:endParaRPr lang="en-GB" sz="1200" b="1" dirty="0">
                        <a:solidFill>
                          <a:schemeClr val="tx2">
                            <a:lumMod val="60000"/>
                            <a:lumOff val="4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085574">
                <a:tc gridSpan="3">
                  <a:txBody>
                    <a:bodyPr/>
                    <a:lstStyle/>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0" indent="0">
                        <a:buFont typeface="Arial" panose="020B0604020202020204" pitchFamily="34" charset="0"/>
                        <a:buNone/>
                      </a:pPr>
                      <a:r>
                        <a:rPr lang="en-GB" sz="1100" b="1" dirty="0" smtClean="0"/>
                        <a:t>Bark and</a:t>
                      </a:r>
                      <a:r>
                        <a:rPr lang="en-GB" sz="1100" b="1" baseline="0" dirty="0" smtClean="0"/>
                        <a:t> leaf rubbing</a:t>
                      </a:r>
                    </a:p>
                    <a:p>
                      <a:pPr marL="171450" indent="-171450">
                        <a:buFont typeface="Arial" panose="020B0604020202020204" pitchFamily="34" charset="0"/>
                        <a:buChar char="•"/>
                      </a:pPr>
                      <a:r>
                        <a:rPr lang="en-GB" sz="1100" b="0" baseline="0" dirty="0" smtClean="0"/>
                        <a:t>Children are each given a piece of paper and write their name on it</a:t>
                      </a:r>
                    </a:p>
                    <a:p>
                      <a:pPr marL="171450" indent="-171450">
                        <a:buFont typeface="Arial" panose="020B0604020202020204" pitchFamily="34" charset="0"/>
                        <a:buChar char="•"/>
                      </a:pPr>
                      <a:r>
                        <a:rPr lang="en-GB" sz="1100" b="0" baseline="0" dirty="0" smtClean="0"/>
                        <a:t>Children go outside with their piece of paper and are given a piece of chalk or crayon </a:t>
                      </a:r>
                    </a:p>
                    <a:p>
                      <a:pPr marL="171450" indent="-171450">
                        <a:buFont typeface="Arial" panose="020B0604020202020204" pitchFamily="34" charset="0"/>
                        <a:buChar char="•"/>
                      </a:pPr>
                      <a:r>
                        <a:rPr lang="en-GB" sz="1100" b="0" baseline="0" dirty="0" smtClean="0"/>
                        <a:t>Children find a tree, leaf, or textured object like a bench or playground </a:t>
                      </a:r>
                    </a:p>
                    <a:p>
                      <a:pPr marL="171450" indent="-171450">
                        <a:buFont typeface="Arial" panose="020B0604020202020204" pitchFamily="34" charset="0"/>
                        <a:buChar char="•"/>
                      </a:pPr>
                      <a:r>
                        <a:rPr lang="en-GB" sz="1100" b="0" baseline="0" dirty="0" smtClean="0"/>
                        <a:t>Children place the paper onto the object and press hard onto the object whilst colouring. </a:t>
                      </a:r>
                    </a:p>
                    <a:p>
                      <a:pPr marL="171450" indent="-171450">
                        <a:buFont typeface="Arial" panose="020B0604020202020204" pitchFamily="34" charset="0"/>
                        <a:buChar char="•"/>
                      </a:pPr>
                      <a:r>
                        <a:rPr lang="en-GB" sz="1100" b="0" baseline="0" dirty="0" smtClean="0"/>
                        <a:t>This should start showing the pattern onto the piece of paper. </a:t>
                      </a:r>
                    </a:p>
                    <a:p>
                      <a:pPr marL="171450" indent="-171450">
                        <a:buFont typeface="Arial" panose="020B0604020202020204" pitchFamily="34" charset="0"/>
                        <a:buChar char="•"/>
                      </a:pPr>
                      <a:r>
                        <a:rPr lang="en-GB" sz="1100" b="0" baseline="0" dirty="0" smtClean="0"/>
                        <a:t>Children can repeat this a couple of times to get different patterns</a:t>
                      </a:r>
                    </a:p>
                    <a:p>
                      <a:pPr marL="171450" indent="-171450">
                        <a:buFont typeface="Arial" panose="020B0604020202020204" pitchFamily="34" charset="0"/>
                        <a:buChar char="•"/>
                      </a:pPr>
                      <a:r>
                        <a:rPr lang="en-GB" sz="1100" b="0" baseline="0" dirty="0" smtClean="0"/>
                        <a:t>Once inside children can cut the piece of paper to make a clown top and trousers or hat. Alternatively they can draw a clown onto the paper. They can also collect different outdoor materials to add to their paper once inside. </a:t>
                      </a:r>
                    </a:p>
                    <a:p>
                      <a:pPr marL="171450" indent="-171450">
                        <a:buFont typeface="Arial" panose="020B0604020202020204" pitchFamily="34" charset="0"/>
                        <a:buChar char="•"/>
                      </a:pPr>
                      <a:r>
                        <a:rPr lang="en-GB" sz="1100" b="0" baseline="0" dirty="0" smtClean="0"/>
                        <a:t>Different way is for children to draw or trace a clown outline on the paper before they go out and fill in different parts of the outfit with different outdoor patterns. </a:t>
                      </a:r>
                    </a:p>
                    <a:p>
                      <a:pPr marL="0" indent="0">
                        <a:buFont typeface="Arial" panose="020B0604020202020204" pitchFamily="34" charset="0"/>
                        <a:buNone/>
                      </a:pPr>
                      <a:endParaRPr lang="en-GB" sz="1100" dirty="0"/>
                    </a:p>
                    <a:p>
                      <a:pPr marL="0" indent="0">
                        <a:buFont typeface="Arial" panose="020B0604020202020204" pitchFamily="34" charset="0"/>
                        <a:buNone/>
                      </a:pPr>
                      <a:endParaRPr lang="en-GB" sz="1100" dirty="0"/>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a:t>
                      </a:r>
                    </a:p>
                    <a:p>
                      <a:pPr marL="128270" indent="-128270">
                        <a:buFont typeface="Arial" panose="020B0604020202020204" pitchFamily="34" charset="0"/>
                        <a:buChar char="•"/>
                      </a:pPr>
                      <a:r>
                        <a:rPr lang="en-GB" sz="1100" dirty="0" smtClean="0"/>
                        <a:t>Make</a:t>
                      </a:r>
                      <a:r>
                        <a:rPr lang="en-GB" sz="1100" baseline="0" dirty="0" smtClean="0"/>
                        <a:t> sure children have sun cream and hats on if warm. </a:t>
                      </a:r>
                    </a:p>
                    <a:p>
                      <a:pPr marL="0" indent="0">
                        <a:buFont typeface="Arial" panose="020B0604020202020204" pitchFamily="34" charset="0"/>
                        <a:buNone/>
                      </a:pPr>
                      <a:endParaRPr lang="en-GB" sz="1100" b="1" dirty="0">
                        <a:solidFill>
                          <a:schemeClr val="tx2">
                            <a:lumMod val="60000"/>
                            <a:lumOff val="40000"/>
                          </a:schemeClr>
                        </a:solidFill>
                        <a:latin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GB" sz="1100" dirty="0"/>
                    </a:p>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698703">
                <a:tc>
                  <a:txBody>
                    <a:bodyPr/>
                    <a:lstStyle/>
                    <a:p>
                      <a:pPr algn="ctr"/>
                      <a:r>
                        <a:rPr lang="en-GB" sz="1200" b="1" i="0" u="sng" kern="1200" baseline="0" dirty="0" smtClean="0">
                          <a:solidFill>
                            <a:schemeClr val="tx1"/>
                          </a:solidFill>
                          <a:effectLst/>
                          <a:latin typeface="+mn-lt"/>
                          <a:ea typeface="+mn-ea"/>
                          <a:cs typeface="+mn-cs"/>
                        </a:rPr>
                        <a:t>Coaching Tips &amp; Questioning:</a:t>
                      </a:r>
                    </a:p>
                    <a:p>
                      <a:pPr algn="ctr"/>
                      <a:r>
                        <a:rPr lang="en-GB" sz="1100" b="0" i="0" u="none" kern="1200" baseline="0" dirty="0" smtClean="0">
                          <a:solidFill>
                            <a:schemeClr val="tx1"/>
                          </a:solidFill>
                          <a:effectLst/>
                          <a:latin typeface="+mn-lt"/>
                          <a:ea typeface="+mn-ea"/>
                          <a:cs typeface="+mn-cs"/>
                        </a:rPr>
                        <a:t>Tell children to only pick up leaves, sticks and items that are on the ground and have fallen off. We do not pick flowers or leaves of trees. </a:t>
                      </a:r>
                    </a:p>
                    <a:p>
                      <a:pPr algn="ctr"/>
                      <a:endParaRPr lang="en-GB" sz="1100" b="0" i="0" u="none" kern="1200" baseline="0" dirty="0" smtClean="0">
                        <a:solidFill>
                          <a:schemeClr val="tx1"/>
                        </a:solidFill>
                        <a:effectLst/>
                        <a:latin typeface="+mn-lt"/>
                        <a:ea typeface="+mn-ea"/>
                        <a:cs typeface="+mn-cs"/>
                      </a:endParaRPr>
                    </a:p>
                    <a:p>
                      <a:pPr algn="ctr"/>
                      <a:r>
                        <a:rPr lang="en-GB" sz="1100" b="0" i="0" u="none" kern="1200" baseline="0" dirty="0" smtClean="0">
                          <a:solidFill>
                            <a:schemeClr val="tx1"/>
                          </a:solidFill>
                          <a:effectLst/>
                          <a:latin typeface="+mn-lt"/>
                          <a:ea typeface="+mn-ea"/>
                          <a:cs typeface="+mn-cs"/>
                        </a:rPr>
                        <a:t>If children find any bugs during their hunt remind them to use kinds hands and to be gentle. </a:t>
                      </a:r>
                    </a:p>
                    <a:p>
                      <a:pPr algn="ctr"/>
                      <a:endParaRPr lang="en-GB" sz="1100" b="0" i="0" u="none" kern="1200" baseline="0" dirty="0" smtClean="0">
                        <a:solidFill>
                          <a:schemeClr val="tx1"/>
                        </a:solidFill>
                        <a:effectLst/>
                        <a:latin typeface="+mn-lt"/>
                        <a:ea typeface="+mn-ea"/>
                        <a:cs typeface="+mn-cs"/>
                      </a:endParaRPr>
                    </a:p>
                    <a:p>
                      <a:pPr algn="ctr"/>
                      <a:r>
                        <a:rPr lang="en-GB" sz="1100" b="0" i="0" u="none" kern="1200" baseline="0" dirty="0" smtClean="0">
                          <a:solidFill>
                            <a:schemeClr val="tx1"/>
                          </a:solidFill>
                          <a:effectLst/>
                          <a:latin typeface="+mn-lt"/>
                          <a:ea typeface="+mn-ea"/>
                          <a:cs typeface="+mn-cs"/>
                        </a:rPr>
                        <a:t>Children can make more than one bark rubbing if there is time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a:t>
                      </a:r>
                      <a:r>
                        <a:rPr lang="en-GB" sz="1200" b="1" i="0" u="sng" kern="1200" baseline="0" dirty="0" smtClean="0">
                          <a:solidFill>
                            <a:schemeClr val="tx1"/>
                          </a:solidFill>
                          <a:effectLst/>
                          <a:latin typeface="+mn-lt"/>
                          <a:ea typeface="+mn-ea"/>
                          <a:cs typeface="+mn-cs"/>
                        </a:rPr>
                        <a:t>Script</a:t>
                      </a:r>
                    </a:p>
                    <a:p>
                      <a:pPr algn="ctr"/>
                      <a:r>
                        <a:rPr lang="en-GB" sz="1100" b="0" i="0" u="none" kern="1200" baseline="0" dirty="0" smtClean="0">
                          <a:solidFill>
                            <a:schemeClr val="tx1"/>
                          </a:solidFill>
                          <a:effectLst/>
                          <a:latin typeface="+mn-lt"/>
                          <a:ea typeface="+mn-ea"/>
                          <a:cs typeface="+mn-cs"/>
                        </a:rPr>
                        <a:t>Today we are going to see if we can make a pattern on our piece of paper from a piece of bark, tree, bench or playground. </a:t>
                      </a:r>
                    </a:p>
                    <a:p>
                      <a:pPr algn="ctr"/>
                      <a:r>
                        <a:rPr lang="en-GB" sz="1100" b="0" i="0" u="none" kern="1200" baseline="0" dirty="0" smtClean="0">
                          <a:solidFill>
                            <a:schemeClr val="tx1"/>
                          </a:solidFill>
                          <a:effectLst/>
                          <a:latin typeface="+mn-lt"/>
                          <a:ea typeface="+mn-ea"/>
                          <a:cs typeface="+mn-cs"/>
                        </a:rPr>
                        <a:t>You are all going to get a piece of paper and have to write your name on the back. </a:t>
                      </a:r>
                    </a:p>
                    <a:p>
                      <a:pPr algn="ctr"/>
                      <a:r>
                        <a:rPr lang="en-GB" sz="1100" b="0" i="0" u="none" kern="1200" baseline="0" dirty="0" smtClean="0">
                          <a:solidFill>
                            <a:schemeClr val="tx1"/>
                          </a:solidFill>
                          <a:effectLst/>
                          <a:latin typeface="+mn-lt"/>
                          <a:ea typeface="+mn-ea"/>
                          <a:cs typeface="+mn-cs"/>
                        </a:rPr>
                        <a:t>Then we all need a piece of chalk or crayon each. </a:t>
                      </a:r>
                    </a:p>
                    <a:p>
                      <a:pPr algn="ctr"/>
                      <a:r>
                        <a:rPr lang="en-GB" sz="1100" b="0" i="0" u="none" kern="1200" baseline="0" dirty="0" smtClean="0">
                          <a:solidFill>
                            <a:schemeClr val="tx1"/>
                          </a:solidFill>
                          <a:effectLst/>
                          <a:latin typeface="+mn-lt"/>
                          <a:ea typeface="+mn-ea"/>
                          <a:cs typeface="+mn-cs"/>
                        </a:rPr>
                        <a:t>Now we are outside watch what I do first. I need to hold my piece of paper onto the object and the press my crayon or chalk down onto the paper to show the pattern. When we get inside we will make our patterns into a clown hat, top, trousers or even make a whole clown. </a:t>
                      </a: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3669728269"/>
                  </a:ext>
                </a:extLst>
              </a:tr>
              <a:tr h="1020428">
                <a:tc gridSpan="3">
                  <a:txBody>
                    <a:bodyPr/>
                    <a:lstStyle/>
                    <a:p>
                      <a:pPr algn="ctr"/>
                      <a:r>
                        <a:rPr lang="en-GB" sz="1100" b="1" i="0" u="sng" kern="1200" baseline="0" dirty="0">
                          <a:solidFill>
                            <a:schemeClr val="tx1"/>
                          </a:solidFill>
                          <a:effectLst/>
                          <a:latin typeface="+mn-lt"/>
                          <a:ea typeface="+mn-ea"/>
                          <a:cs typeface="+mn-cs"/>
                        </a:rPr>
                        <a:t>Progressions</a:t>
                      </a:r>
                      <a:r>
                        <a:rPr lang="en-GB" sz="1100" b="1" i="0" u="sng" kern="1200" baseline="0" dirty="0" smtClean="0">
                          <a:solidFill>
                            <a:schemeClr val="tx1"/>
                          </a:solidFill>
                          <a:effectLst/>
                          <a:latin typeface="+mn-lt"/>
                          <a:ea typeface="+mn-ea"/>
                          <a:cs typeface="+mn-cs"/>
                        </a:rPr>
                        <a:t>:</a:t>
                      </a:r>
                    </a:p>
                    <a:p>
                      <a:pPr algn="ctr"/>
                      <a:r>
                        <a:rPr lang="en-GB" sz="1100" b="0" i="0" u="none" kern="1200" baseline="0" dirty="0" smtClean="0">
                          <a:solidFill>
                            <a:schemeClr val="tx1"/>
                          </a:solidFill>
                          <a:effectLst/>
                          <a:latin typeface="+mn-lt"/>
                          <a:ea typeface="+mn-ea"/>
                          <a:cs typeface="+mn-cs"/>
                        </a:rPr>
                        <a:t>See if children can make a rubbing of more than one object on their piece of paper. </a:t>
                      </a: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100" b="1" i="0" u="sng" kern="1200" baseline="0" dirty="0" smtClean="0">
                          <a:solidFill>
                            <a:schemeClr val="tx1"/>
                          </a:solidFill>
                          <a:effectLst/>
                          <a:latin typeface="+mn-lt"/>
                          <a:ea typeface="+mn-ea"/>
                          <a:cs typeface="+mn-cs"/>
                        </a:rPr>
                        <a:t>Differentiation</a:t>
                      </a:r>
                    </a:p>
                    <a:p>
                      <a:r>
                        <a:rPr lang="en-GB" sz="1100" b="0" i="0" u="none" kern="1200" baseline="0" dirty="0" smtClean="0">
                          <a:solidFill>
                            <a:schemeClr val="tx1"/>
                          </a:solidFill>
                          <a:effectLst/>
                          <a:latin typeface="+mn-lt"/>
                          <a:ea typeface="+mn-ea"/>
                          <a:cs typeface="+mn-cs"/>
                        </a:rPr>
                        <a:t>See if children can hold the chalk sideways and use crayon out of a wrapper where possible. </a:t>
                      </a:r>
                      <a:endParaRPr lang="en-US" sz="2000"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6173234"/>
                  </a:ext>
                </a:extLst>
              </a:tr>
            </a:tbl>
          </a:graphicData>
        </a:graphic>
      </p:graphicFrame>
      <p:graphicFrame>
        <p:nvGraphicFramePr>
          <p:cNvPr id="15" name="Table 14"/>
          <p:cNvGraphicFramePr>
            <a:graphicFrameLocks noGrp="1"/>
          </p:cNvGraphicFramePr>
          <p:nvPr>
            <p:extLst/>
          </p:nvPr>
        </p:nvGraphicFramePr>
        <p:xfrm>
          <a:off x="218069" y="959293"/>
          <a:ext cx="6331790" cy="308000"/>
        </p:xfrm>
        <a:graphic>
          <a:graphicData uri="http://schemas.openxmlformats.org/drawingml/2006/table">
            <a:tbl>
              <a:tblPr firstRow="1" bandRow="1">
                <a:tableStyleId>{FABFCF23-3B69-468F-B69F-88F6DE6A72F2}</a:tableStyleId>
              </a:tblPr>
              <a:tblGrid>
                <a:gridCol w="6331790">
                  <a:extLst>
                    <a:ext uri="{9D8B030D-6E8A-4147-A177-3AD203B41FA5}">
                      <a16:colId xmlns:a16="http://schemas.microsoft.com/office/drawing/2014/main" xmlns="" val="937111271"/>
                    </a:ext>
                  </a:extLst>
                </a:gridCol>
              </a:tblGrid>
              <a:tr h="308000">
                <a:tc>
                  <a:txBody>
                    <a:bodyPr/>
                    <a:lstStyle/>
                    <a:p>
                      <a:pPr marL="0" indent="0">
                        <a:buFont typeface="+mj-lt"/>
                        <a:buNone/>
                      </a:pPr>
                      <a:r>
                        <a:rPr lang="en-GB" sz="1200" b="1" baseline="0" dirty="0"/>
                        <a:t>Equipment</a:t>
                      </a:r>
                      <a:r>
                        <a:rPr lang="en-GB" sz="1200" b="1" baseline="0" dirty="0" smtClean="0"/>
                        <a:t>: paper, chalk or crayons</a:t>
                      </a:r>
                      <a:endParaRPr lang="en-GB" sz="1200" b="0" baseline="0" dirty="0"/>
                    </a:p>
                  </a:txBody>
                  <a:tcPr marL="68580" marR="68580" marT="34290" marB="34290"/>
                </a:tc>
                <a:extLst>
                  <a:ext uri="{0D108BD9-81ED-4DB2-BD59-A6C34878D82A}">
                    <a16:rowId xmlns:a16="http://schemas.microsoft.com/office/drawing/2014/main" xmlns="" val="1246591704"/>
                  </a:ext>
                </a:extLst>
              </a:tr>
            </a:tbl>
          </a:graphicData>
        </a:graphic>
      </p:graphicFrame>
      <p:pic>
        <p:nvPicPr>
          <p:cNvPr id="2" name="Picture 1"/>
          <p:cNvPicPr>
            <a:picLocks noChangeAspect="1"/>
          </p:cNvPicPr>
          <p:nvPr/>
        </p:nvPicPr>
        <p:blipFill>
          <a:blip r:embed="rId2"/>
          <a:stretch>
            <a:fillRect/>
          </a:stretch>
        </p:blipFill>
        <p:spPr>
          <a:xfrm>
            <a:off x="4293095" y="2279348"/>
            <a:ext cx="1983048" cy="1440160"/>
          </a:xfrm>
          <a:prstGeom prst="rect">
            <a:avLst/>
          </a:prstGeom>
        </p:spPr>
      </p:pic>
      <p:pic>
        <p:nvPicPr>
          <p:cNvPr id="3" name="Picture 2"/>
          <p:cNvPicPr>
            <a:picLocks noChangeAspect="1"/>
          </p:cNvPicPr>
          <p:nvPr/>
        </p:nvPicPr>
        <p:blipFill>
          <a:blip r:embed="rId3"/>
          <a:stretch>
            <a:fillRect/>
          </a:stretch>
        </p:blipFill>
        <p:spPr>
          <a:xfrm>
            <a:off x="4293095" y="4411977"/>
            <a:ext cx="1947757" cy="1296144"/>
          </a:xfrm>
          <a:prstGeom prst="rect">
            <a:avLst/>
          </a:prstGeom>
        </p:spPr>
      </p:pic>
    </p:spTree>
    <p:extLst>
      <p:ext uri="{BB962C8B-B14F-4D97-AF65-F5344CB8AC3E}">
        <p14:creationId xmlns:p14="http://schemas.microsoft.com/office/powerpoint/2010/main" val="32497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95216"/>
            <a:ext cx="6691046" cy="400110"/>
          </a:xfrm>
          <a:prstGeom prst="rect">
            <a:avLst/>
          </a:prstGeom>
          <a:noFill/>
        </p:spPr>
        <p:txBody>
          <a:bodyPr wrap="square" lIns="91440" tIns="45720" rIns="91440" bIns="45720" rtlCol="0" anchor="t">
            <a:spAutoFit/>
          </a:bodyPr>
          <a:lstStyle/>
          <a:p>
            <a:pPr algn="ctr"/>
            <a:r>
              <a:rPr lang="en-GB" sz="2000" b="1" dirty="0"/>
              <a:t>Camp Session Plans- </a:t>
            </a:r>
            <a:r>
              <a:rPr lang="en-GB" sz="2000" b="1" dirty="0" smtClean="0"/>
              <a:t>Paper plate clowns and circus animals </a:t>
            </a:r>
            <a:r>
              <a:rPr lang="en-GB" sz="2000" b="1" dirty="0">
                <a:solidFill>
                  <a:srgbClr val="FF0000"/>
                </a:solidFill>
              </a:rPr>
              <a:t> </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nvPr>
        </p:nvGraphicFramePr>
        <p:xfrm>
          <a:off x="193554" y="1424608"/>
          <a:ext cx="6350946" cy="8153400"/>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xmlns="" val="20000"/>
                    </a:ext>
                  </a:extLst>
                </a:gridCol>
                <a:gridCol w="144016">
                  <a:extLst>
                    <a:ext uri="{9D8B030D-6E8A-4147-A177-3AD203B41FA5}">
                      <a16:colId xmlns:a16="http://schemas.microsoft.com/office/drawing/2014/main" xmlns="" val="2818243110"/>
                    </a:ext>
                  </a:extLst>
                </a:gridCol>
                <a:gridCol w="798248">
                  <a:extLst>
                    <a:ext uri="{9D8B030D-6E8A-4147-A177-3AD203B41FA5}">
                      <a16:colId xmlns:a16="http://schemas.microsoft.com/office/drawing/2014/main" xmlns="" val="2055900536"/>
                    </a:ext>
                  </a:extLst>
                </a:gridCol>
                <a:gridCol w="2461268">
                  <a:extLst>
                    <a:ext uri="{9D8B030D-6E8A-4147-A177-3AD203B41FA5}">
                      <a16:colId xmlns:a16="http://schemas.microsoft.com/office/drawing/2014/main" xmlns="" val="4242482457"/>
                    </a:ext>
                  </a:extLst>
                </a:gridCol>
              </a:tblGrid>
              <a:tr h="328612">
                <a:tc gridSpan="2">
                  <a:txBody>
                    <a:bodyPr/>
                    <a:lstStyle/>
                    <a:p>
                      <a:pPr algn="ctr"/>
                      <a:r>
                        <a:rPr lang="en-GB" sz="1200" dirty="0" smtClean="0"/>
                        <a:t>Imagine</a:t>
                      </a:r>
                      <a:r>
                        <a:rPr lang="en-GB" sz="1200" baseline="0" dirty="0" smtClean="0"/>
                        <a:t> and Create: Paper plate clowns and circus animals </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085574">
                <a:tc gridSpan="4">
                  <a:txBody>
                    <a:bodyPr/>
                    <a:lstStyle/>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0" indent="0">
                        <a:buFont typeface="+mj-lt"/>
                        <a:buNone/>
                      </a:pPr>
                      <a:r>
                        <a:rPr lang="en-GB" sz="1100" b="1" baseline="0" dirty="0" smtClean="0"/>
                        <a:t>Paper plate clowns</a:t>
                      </a:r>
                    </a:p>
                    <a:p>
                      <a:pPr marL="228600" indent="-228600">
                        <a:buFont typeface="+mj-lt"/>
                        <a:buAutoNum type="arabicPeriod"/>
                      </a:pPr>
                      <a:r>
                        <a:rPr lang="en-GB" sz="1100" b="0" baseline="0" dirty="0" smtClean="0"/>
                        <a:t>Give each child a paper plate and write their name on the back </a:t>
                      </a:r>
                    </a:p>
                    <a:p>
                      <a:pPr marL="228600" indent="-228600">
                        <a:buFont typeface="+mj-lt"/>
                        <a:buAutoNum type="arabicPeriod"/>
                      </a:pPr>
                      <a:r>
                        <a:rPr lang="en-GB" sz="1100" b="0" baseline="0" dirty="0" smtClean="0"/>
                        <a:t>Children can then either make clown hair with </a:t>
                      </a:r>
                      <a:r>
                        <a:rPr lang="en-GB" sz="1100" b="0" baseline="0" dirty="0" err="1" smtClean="0"/>
                        <a:t>pom</a:t>
                      </a:r>
                      <a:r>
                        <a:rPr lang="en-GB" sz="1100" b="0" baseline="0" dirty="0" smtClean="0"/>
                        <a:t> </a:t>
                      </a:r>
                      <a:r>
                        <a:rPr lang="en-GB" sz="1100" b="0" baseline="0" dirty="0" err="1" smtClean="0"/>
                        <a:t>poms</a:t>
                      </a:r>
                      <a:r>
                        <a:rPr lang="en-GB" sz="1100" b="0" baseline="0" dirty="0" smtClean="0"/>
                        <a:t> and add a nose and face </a:t>
                      </a:r>
                    </a:p>
                    <a:p>
                      <a:pPr marL="0" indent="0">
                        <a:buFont typeface="+mj-lt"/>
                        <a:buNone/>
                      </a:pPr>
                      <a:r>
                        <a:rPr lang="en-GB" sz="1100" b="0" baseline="0" dirty="0" smtClean="0"/>
                        <a:t>OR</a:t>
                      </a:r>
                    </a:p>
                    <a:p>
                      <a:pPr marL="228600" indent="-228600">
                        <a:buFont typeface="+mj-lt"/>
                        <a:buAutoNum type="arabicPeriod"/>
                      </a:pPr>
                      <a:r>
                        <a:rPr lang="en-GB" sz="1100" b="0" baseline="0" dirty="0" smtClean="0"/>
                        <a:t>Cut out 2 hand prints from paper. Trace around their hands then cut out </a:t>
                      </a:r>
                    </a:p>
                    <a:p>
                      <a:pPr marL="228600" indent="-228600">
                        <a:buFont typeface="+mj-lt"/>
                        <a:buAutoNum type="arabicPeriod"/>
                      </a:pPr>
                      <a:r>
                        <a:rPr lang="en-GB" sz="1100" b="0" baseline="0" dirty="0" smtClean="0"/>
                        <a:t>  Cut out a triangle to make a clown hat </a:t>
                      </a:r>
                    </a:p>
                    <a:p>
                      <a:pPr marL="228600" indent="-228600">
                        <a:buFont typeface="+mj-lt"/>
                        <a:buAutoNum type="arabicPeriod"/>
                      </a:pPr>
                      <a:r>
                        <a:rPr lang="en-GB" sz="1100" b="0" baseline="0" dirty="0" smtClean="0"/>
                        <a:t>Add eyes, ears and a mouth either out of cut out paper or paint </a:t>
                      </a:r>
                      <a:endParaRPr lang="en-GB" sz="1100" b="1" baseline="0" dirty="0" smtClean="0"/>
                    </a:p>
                    <a:p>
                      <a:pPr marL="0" indent="0">
                        <a:buFont typeface="+mj-lt"/>
                        <a:buNone/>
                      </a:pPr>
                      <a:r>
                        <a:rPr lang="en-GB" sz="1100" b="1" baseline="0" dirty="0" smtClean="0"/>
                        <a:t>Paper plate elephant </a:t>
                      </a:r>
                    </a:p>
                    <a:p>
                      <a:pPr marL="228600" indent="-228600">
                        <a:buFont typeface="+mj-lt"/>
                        <a:buAutoNum type="arabicPeriod"/>
                      </a:pPr>
                      <a:r>
                        <a:rPr lang="en-GB" sz="1100" b="0" baseline="0" dirty="0" smtClean="0"/>
                        <a:t>Give each child a paper plate and write their name of the back </a:t>
                      </a:r>
                    </a:p>
                    <a:p>
                      <a:pPr marL="228600" indent="-228600">
                        <a:buFont typeface="+mj-lt"/>
                        <a:buAutoNum type="arabicPeriod"/>
                      </a:pPr>
                      <a:r>
                        <a:rPr lang="en-GB" sz="1100" b="0" baseline="0" dirty="0" smtClean="0"/>
                        <a:t>Children need to cut 2 section out of the top and bottom of the plate to make ears </a:t>
                      </a:r>
                    </a:p>
                    <a:p>
                      <a:pPr marL="228600" indent="-228600">
                        <a:buFont typeface="+mj-lt"/>
                        <a:buAutoNum type="arabicPeriod"/>
                      </a:pPr>
                      <a:r>
                        <a:rPr lang="en-GB" sz="1100" b="0" baseline="0" dirty="0" smtClean="0"/>
                        <a:t>Mark with pencil/crayon the section and get children to cut out </a:t>
                      </a:r>
                    </a:p>
                    <a:p>
                      <a:pPr marL="228600" indent="-228600">
                        <a:buFont typeface="+mj-lt"/>
                        <a:buAutoNum type="arabicPeriod"/>
                      </a:pPr>
                      <a:r>
                        <a:rPr lang="en-GB" sz="1100" b="0" baseline="0" dirty="0" smtClean="0"/>
                        <a:t>Stick on of the cut out sections onto the plate to make a trunk. </a:t>
                      </a:r>
                    </a:p>
                    <a:p>
                      <a:pPr marL="228600" indent="-228600">
                        <a:buFont typeface="+mj-lt"/>
                        <a:buAutoNum type="arabicPeriod"/>
                      </a:pPr>
                      <a:r>
                        <a:rPr lang="en-GB" sz="1100" b="0" baseline="0" dirty="0" smtClean="0"/>
                        <a:t>Children can then paint and decorate their elephant</a:t>
                      </a:r>
                    </a:p>
                    <a:p>
                      <a:pPr marL="128588" indent="-128588">
                        <a:buFont typeface="Arial" panose="020B0604020202020204" pitchFamily="34" charset="0"/>
                        <a:buNone/>
                      </a:pPr>
                      <a:r>
                        <a:rPr lang="en-GB" sz="1100" b="1" baseline="0" dirty="0" smtClean="0"/>
                        <a:t>Paper plate tiger</a:t>
                      </a:r>
                    </a:p>
                    <a:p>
                      <a:pPr marL="228600" indent="-228600">
                        <a:buFont typeface="+mj-lt"/>
                        <a:buAutoNum type="arabicPeriod"/>
                      </a:pPr>
                      <a:r>
                        <a:rPr lang="en-GB" sz="1100" baseline="0" dirty="0" smtClean="0"/>
                        <a:t>Give each child a paper plate and write their name on the back </a:t>
                      </a:r>
                    </a:p>
                    <a:p>
                      <a:pPr marL="228600" indent="-228600">
                        <a:buFont typeface="+mj-lt"/>
                        <a:buAutoNum type="arabicPeriod"/>
                      </a:pPr>
                      <a:r>
                        <a:rPr lang="en-GB" sz="1100" baseline="0" dirty="0" smtClean="0"/>
                        <a:t>Decorate with orange tissue paper/normal paper </a:t>
                      </a:r>
                    </a:p>
                    <a:p>
                      <a:pPr marL="228600" indent="-228600">
                        <a:buFont typeface="+mj-lt"/>
                        <a:buAutoNum type="arabicPeriod"/>
                      </a:pPr>
                      <a:r>
                        <a:rPr lang="en-GB" sz="1100" baseline="0" dirty="0" smtClean="0"/>
                        <a:t>Add black paper stripes </a:t>
                      </a:r>
                    </a:p>
                    <a:p>
                      <a:pPr marL="228600" indent="-228600">
                        <a:buFont typeface="+mj-lt"/>
                        <a:buAutoNum type="arabicPeriod"/>
                      </a:pPr>
                      <a:r>
                        <a:rPr lang="en-GB" sz="1100" baseline="0" dirty="0" smtClean="0"/>
                        <a:t>Add eyes, face and ears </a:t>
                      </a:r>
                    </a:p>
                    <a:p>
                      <a:pPr lvl="0"/>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Set </a:t>
                      </a: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up</a:t>
                      </a:r>
                    </a:p>
                    <a:p>
                      <a:pPr marL="128270" indent="-128270">
                        <a:buFont typeface="Arial" panose="020B0604020202020204" pitchFamily="34" charset="0"/>
                        <a:buChar char="•"/>
                      </a:pPr>
                      <a:r>
                        <a:rPr lang="en-GB" sz="1100" dirty="0" smtClean="0"/>
                        <a:t>Sit the children down at a table with all the equipment they will need in front of them.  </a:t>
                      </a:r>
                    </a:p>
                    <a:p>
                      <a:pPr marL="128270" indent="-128270">
                        <a:buFont typeface="Arial" panose="020B0604020202020204" pitchFamily="34" charset="0"/>
                        <a:buChar char="•"/>
                      </a:pPr>
                      <a:r>
                        <a:rPr lang="en-GB" sz="1100" dirty="0" smtClean="0"/>
                        <a:t>Put a table cloth down on</a:t>
                      </a:r>
                      <a:r>
                        <a:rPr lang="en-GB" sz="1100" baseline="0" dirty="0" smtClean="0"/>
                        <a:t> the table or surface you are using. </a:t>
                      </a:r>
                      <a:endParaRPr lang="en-GB" sz="1100" dirty="0"/>
                    </a:p>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698703">
                <a:tc>
                  <a:txBody>
                    <a:bodyPr/>
                    <a:lstStyle/>
                    <a:p>
                      <a:pPr algn="ctr"/>
                      <a:r>
                        <a:rPr lang="en-GB" sz="1200" b="1" i="0" u="sng" kern="1200" baseline="0" dirty="0" smtClean="0">
                          <a:solidFill>
                            <a:schemeClr val="tx1"/>
                          </a:solidFill>
                          <a:effectLst/>
                          <a:latin typeface="+mn-lt"/>
                          <a:ea typeface="+mn-ea"/>
                          <a:cs typeface="+mn-cs"/>
                        </a:rPr>
                        <a:t>Coaching Tips &amp; Questioning:</a:t>
                      </a:r>
                    </a:p>
                    <a:p>
                      <a:pPr marL="171450" indent="-171450" algn="ctr">
                        <a:buFont typeface="Arial" panose="020B0604020202020204" pitchFamily="34" charset="0"/>
                        <a:buChar char="•"/>
                      </a:pPr>
                      <a:r>
                        <a:rPr lang="en-GB" sz="1200" b="0" i="0" u="none" kern="1200" baseline="0" dirty="0" smtClean="0">
                          <a:solidFill>
                            <a:schemeClr val="tx1"/>
                          </a:solidFill>
                          <a:effectLst/>
                          <a:latin typeface="+mn-lt"/>
                          <a:ea typeface="+mn-ea"/>
                          <a:cs typeface="+mn-cs"/>
                        </a:rPr>
                        <a:t>If using paint tell children it stays on the paper not on their bodies </a:t>
                      </a:r>
                    </a:p>
                    <a:p>
                      <a:pPr marL="171450" indent="-171450" algn="ctr">
                        <a:buFont typeface="Arial" panose="020B0604020202020204" pitchFamily="34" charset="0"/>
                        <a:buChar char="•"/>
                      </a:pPr>
                      <a:r>
                        <a:rPr lang="en-GB" sz="1200" b="0" i="0" u="none" kern="1200" baseline="0" dirty="0" smtClean="0">
                          <a:solidFill>
                            <a:schemeClr val="tx1"/>
                          </a:solidFill>
                          <a:effectLst/>
                          <a:latin typeface="+mn-lt"/>
                          <a:ea typeface="+mn-ea"/>
                          <a:cs typeface="+mn-cs"/>
                        </a:rPr>
                        <a:t>Get children to vote on what they want to make first a clown or a circus animal. If you have 2 coaches you can split the children up.</a:t>
                      </a:r>
                    </a:p>
                    <a:p>
                      <a:pPr marL="171450" indent="-171450" algn="ctr">
                        <a:buFont typeface="Arial" panose="020B0604020202020204" pitchFamily="34" charset="0"/>
                        <a:buChar char="•"/>
                      </a:pPr>
                      <a:r>
                        <a:rPr lang="en-GB" sz="1200" b="0" i="0" u="none" kern="1200" baseline="0" dirty="0" smtClean="0">
                          <a:solidFill>
                            <a:schemeClr val="tx1"/>
                          </a:solidFill>
                          <a:effectLst/>
                          <a:latin typeface="+mn-lt"/>
                          <a:ea typeface="+mn-ea"/>
                          <a:cs typeface="+mn-cs"/>
                        </a:rPr>
                        <a:t>Ask children if they have seen clowns before are they silly? What colours do they wear? </a:t>
                      </a:r>
                    </a:p>
                    <a:p>
                      <a:pPr marL="171450" indent="-171450" algn="ctr">
                        <a:buFont typeface="Arial" panose="020B0604020202020204" pitchFamily="34" charset="0"/>
                        <a:buChar char="•"/>
                      </a:pPr>
                      <a:r>
                        <a:rPr lang="en-GB" sz="1200" b="0" i="0" u="none" kern="1200" baseline="0" dirty="0" smtClean="0">
                          <a:solidFill>
                            <a:schemeClr val="tx1"/>
                          </a:solidFill>
                          <a:effectLst/>
                          <a:latin typeface="+mn-lt"/>
                          <a:ea typeface="+mn-ea"/>
                          <a:cs typeface="+mn-cs"/>
                        </a:rPr>
                        <a:t>Children may not be super creative and need ideas and help of what they can do, give them lots of different options on what to do.</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Script</a:t>
                      </a:r>
                    </a:p>
                    <a:p>
                      <a:pPr lvl="0" algn="ctr">
                        <a:buNone/>
                      </a:pPr>
                      <a:r>
                        <a:rPr lang="en-GB" sz="1200" b="0" i="0" u="none" kern="1200" baseline="0" dirty="0" smtClean="0">
                          <a:solidFill>
                            <a:schemeClr val="tx1"/>
                          </a:solidFill>
                          <a:effectLst/>
                          <a:latin typeface="+mn-lt"/>
                          <a:ea typeface="+mn-ea"/>
                          <a:cs typeface="+mn-cs"/>
                        </a:rPr>
                        <a:t>Today we are going to use paper plates to make clowns or circus animals. First we need to decide what we will make first. So have a think and we will vote to make either a clown or animals first. If we get time we can then make the second one.  </a:t>
                      </a:r>
                    </a:p>
                    <a:p>
                      <a:pPr lvl="0" algn="ctr">
                        <a:buNone/>
                      </a:pPr>
                      <a:r>
                        <a:rPr lang="en-GB" sz="1200" b="0" i="0" u="none" kern="1200" baseline="0" dirty="0" smtClean="0">
                          <a:solidFill>
                            <a:schemeClr val="tx1"/>
                          </a:solidFill>
                          <a:effectLst/>
                          <a:latin typeface="+mn-lt"/>
                          <a:ea typeface="+mn-ea"/>
                          <a:cs typeface="+mn-cs"/>
                        </a:rPr>
                        <a:t>Now we have decided you are all going to get a paper plate, what do we say when I hand it to you? </a:t>
                      </a:r>
                      <a:br>
                        <a:rPr lang="en-GB" sz="1200" b="0" i="0" u="none"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Now we need to write our names on the plates so they don’t get mixed up. If you need help writing your name let me know.</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3669728269"/>
                  </a:ext>
                </a:extLst>
              </a:tr>
              <a:tr h="1020428">
                <a:tc gridSpan="3">
                  <a:txBody>
                    <a:bodyPr/>
                    <a:lstStyle/>
                    <a:p>
                      <a:pPr algn="ctr"/>
                      <a:r>
                        <a:rPr lang="en-GB" sz="1200" b="1" i="0" u="sng" kern="1200" baseline="0" dirty="0">
                          <a:solidFill>
                            <a:schemeClr val="tx1"/>
                          </a:solidFill>
                          <a:effectLst/>
                          <a:latin typeface="+mn-lt"/>
                          <a:ea typeface="+mn-ea"/>
                          <a:cs typeface="+mn-cs"/>
                        </a:rPr>
                        <a:t>Progressions</a:t>
                      </a:r>
                      <a:r>
                        <a:rPr lang="en-GB" sz="1200" b="1" i="0" u="sng" kern="1200" baseline="0" dirty="0" smtClean="0">
                          <a:solidFill>
                            <a:schemeClr val="tx1"/>
                          </a:solidFill>
                          <a:effectLst/>
                          <a:latin typeface="+mn-lt"/>
                          <a:ea typeface="+mn-ea"/>
                          <a:cs typeface="+mn-cs"/>
                        </a:rPr>
                        <a:t>:</a:t>
                      </a:r>
                      <a:br>
                        <a:rPr lang="en-GB" sz="1200" b="1" i="0" u="sng"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Let children do as much as they can themselves. If they are quick get them to add things like a hat, bow tie etc to their clown</a:t>
                      </a:r>
                    </a:p>
                    <a:p>
                      <a:pPr algn="ctr"/>
                      <a:r>
                        <a:rPr lang="en-GB" sz="1200" b="0" i="0" u="none" kern="1200" baseline="0" dirty="0" smtClean="0">
                          <a:solidFill>
                            <a:schemeClr val="tx1"/>
                          </a:solidFill>
                          <a:effectLst/>
                          <a:latin typeface="+mn-lt"/>
                          <a:ea typeface="+mn-ea"/>
                          <a:cs typeface="+mn-cs"/>
                        </a:rPr>
                        <a:t>Encourage colourful and crazy clowns </a:t>
                      </a:r>
                      <a:endParaRPr lang="en-GB" sz="1200" b="1" i="0" u="sng" kern="1200" baseline="0" dirty="0" smtClean="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smtClean="0">
                          <a:solidFill>
                            <a:schemeClr val="tx1"/>
                          </a:solidFill>
                          <a:effectLst/>
                          <a:latin typeface="+mn-lt"/>
                          <a:ea typeface="+mn-ea"/>
                          <a:cs typeface="+mn-cs"/>
                        </a:rPr>
                        <a:t>Differentiation</a:t>
                      </a:r>
                    </a:p>
                    <a:p>
                      <a:r>
                        <a:rPr lang="en-GB" sz="1200" b="0" i="0" u="none" kern="1200" baseline="0" dirty="0" smtClean="0">
                          <a:solidFill>
                            <a:schemeClr val="tx1"/>
                          </a:solidFill>
                          <a:effectLst/>
                          <a:latin typeface="+mn-lt"/>
                          <a:ea typeface="+mn-ea"/>
                          <a:cs typeface="+mn-cs"/>
                        </a:rPr>
                        <a:t>Try to help children hold paint brushes like a pen to help them make better marks on the plate. </a:t>
                      </a:r>
                    </a:p>
                    <a:p>
                      <a:r>
                        <a:rPr lang="en-GB" sz="1200" b="0" i="0" u="none" kern="1200" baseline="0" dirty="0" smtClean="0">
                          <a:solidFill>
                            <a:schemeClr val="tx1"/>
                          </a:solidFill>
                          <a:effectLst/>
                          <a:latin typeface="+mn-lt"/>
                          <a:ea typeface="+mn-ea"/>
                          <a:cs typeface="+mn-cs"/>
                        </a:rPr>
                        <a:t>Try to assist by guiding hands before you do anything for them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6173234"/>
                  </a:ext>
                </a:extLst>
              </a:tr>
            </a:tbl>
          </a:graphicData>
        </a:graphic>
      </p:graphicFrame>
      <p:graphicFrame>
        <p:nvGraphicFramePr>
          <p:cNvPr id="15" name="Table 14"/>
          <p:cNvGraphicFramePr>
            <a:graphicFrameLocks noGrp="1"/>
          </p:cNvGraphicFramePr>
          <p:nvPr>
            <p:extLst/>
          </p:nvPr>
        </p:nvGraphicFramePr>
        <p:xfrm>
          <a:off x="193554" y="574824"/>
          <a:ext cx="6331790" cy="556260"/>
        </p:xfrm>
        <a:graphic>
          <a:graphicData uri="http://schemas.openxmlformats.org/drawingml/2006/table">
            <a:tbl>
              <a:tblPr firstRow="1" bandRow="1">
                <a:tableStyleId>{FABFCF23-3B69-468F-B69F-88F6DE6A72F2}</a:tableStyleId>
              </a:tblPr>
              <a:tblGrid>
                <a:gridCol w="6331790">
                  <a:extLst>
                    <a:ext uri="{9D8B030D-6E8A-4147-A177-3AD203B41FA5}">
                      <a16:colId xmlns:a16="http://schemas.microsoft.com/office/drawing/2014/main" xmlns="" val="937111271"/>
                    </a:ext>
                  </a:extLst>
                </a:gridCol>
              </a:tblGrid>
              <a:tr h="308000">
                <a:tc>
                  <a:txBody>
                    <a:bodyPr/>
                    <a:lstStyle/>
                    <a:p>
                      <a:pPr marL="0" indent="0">
                        <a:buFont typeface="+mj-lt"/>
                        <a:buNone/>
                      </a:pPr>
                      <a:r>
                        <a:rPr lang="en-GB" sz="1600" b="1" baseline="0" dirty="0"/>
                        <a:t>Equipment</a:t>
                      </a:r>
                      <a:r>
                        <a:rPr lang="en-GB" sz="1600" b="1" baseline="0" dirty="0" smtClean="0"/>
                        <a:t>: Card, paper/card, paint, paint brushes, paper plates, </a:t>
                      </a:r>
                      <a:r>
                        <a:rPr lang="en-GB" sz="1600" b="1" baseline="0" dirty="0" err="1" smtClean="0"/>
                        <a:t>pom</a:t>
                      </a:r>
                      <a:r>
                        <a:rPr lang="en-GB" sz="1600" b="1" baseline="0" dirty="0" smtClean="0"/>
                        <a:t> </a:t>
                      </a:r>
                      <a:r>
                        <a:rPr lang="en-GB" sz="1600" b="1" baseline="0" dirty="0" err="1" smtClean="0"/>
                        <a:t>poms</a:t>
                      </a:r>
                      <a:r>
                        <a:rPr lang="en-GB" sz="1600" b="1" baseline="0" dirty="0" smtClean="0"/>
                        <a:t>, stick on eyes </a:t>
                      </a:r>
                      <a:endParaRPr lang="en-GB" sz="1600" b="0" baseline="0" dirty="0"/>
                    </a:p>
                  </a:txBody>
                  <a:tcPr marL="68580" marR="68580" marT="34290" marB="34290"/>
                </a:tc>
                <a:extLst>
                  <a:ext uri="{0D108BD9-81ED-4DB2-BD59-A6C34878D82A}">
                    <a16:rowId xmlns:a16="http://schemas.microsoft.com/office/drawing/2014/main" xmlns="" val="1246591704"/>
                  </a:ext>
                </a:extLst>
              </a:tr>
            </a:tbl>
          </a:graphicData>
        </a:graphic>
      </p:graphicFrame>
    </p:spTree>
    <p:extLst>
      <p:ext uri="{BB962C8B-B14F-4D97-AF65-F5344CB8AC3E}">
        <p14:creationId xmlns:p14="http://schemas.microsoft.com/office/powerpoint/2010/main" val="600127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lown 2.jpg"/>
          <p:cNvPicPr>
            <a:picLocks noChangeAspect="1"/>
          </p:cNvPicPr>
          <p:nvPr/>
        </p:nvPicPr>
        <p:blipFill>
          <a:blip r:embed="rId2"/>
          <a:stretch>
            <a:fillRect/>
          </a:stretch>
        </p:blipFill>
        <p:spPr>
          <a:xfrm>
            <a:off x="570359" y="559540"/>
            <a:ext cx="2809274" cy="2809274"/>
          </a:xfrm>
          <a:prstGeom prst="rect">
            <a:avLst/>
          </a:prstGeom>
        </p:spPr>
      </p:pic>
      <p:pic>
        <p:nvPicPr>
          <p:cNvPr id="5" name="Picture 4" descr="clown.jpg"/>
          <p:cNvPicPr>
            <a:picLocks noChangeAspect="1"/>
          </p:cNvPicPr>
          <p:nvPr/>
        </p:nvPicPr>
        <p:blipFill>
          <a:blip r:embed="rId3"/>
          <a:stretch>
            <a:fillRect/>
          </a:stretch>
        </p:blipFill>
        <p:spPr>
          <a:xfrm>
            <a:off x="3413187" y="534225"/>
            <a:ext cx="3180443" cy="3410663"/>
          </a:xfrm>
          <a:prstGeom prst="rect">
            <a:avLst/>
          </a:prstGeom>
        </p:spPr>
      </p:pic>
      <p:pic>
        <p:nvPicPr>
          <p:cNvPr id="6" name="Picture 5" descr="elephant.jpg"/>
          <p:cNvPicPr>
            <a:picLocks noChangeAspect="1"/>
          </p:cNvPicPr>
          <p:nvPr/>
        </p:nvPicPr>
        <p:blipFill>
          <a:blip r:embed="rId4" cstate="print"/>
          <a:stretch>
            <a:fillRect/>
          </a:stretch>
        </p:blipFill>
        <p:spPr>
          <a:xfrm>
            <a:off x="260648" y="4880992"/>
            <a:ext cx="2735342" cy="3906809"/>
          </a:xfrm>
          <a:prstGeom prst="rect">
            <a:avLst/>
          </a:prstGeom>
        </p:spPr>
      </p:pic>
      <p:pic>
        <p:nvPicPr>
          <p:cNvPr id="7" name="Picture 6" descr="tiger.jpg"/>
          <p:cNvPicPr>
            <a:picLocks noChangeAspect="1"/>
          </p:cNvPicPr>
          <p:nvPr/>
        </p:nvPicPr>
        <p:blipFill rotWithShape="1">
          <a:blip r:embed="rId5" cstate="print"/>
          <a:srcRect b="21755"/>
          <a:stretch/>
        </p:blipFill>
        <p:spPr>
          <a:xfrm>
            <a:off x="3486976" y="5305971"/>
            <a:ext cx="2604539" cy="3056850"/>
          </a:xfrm>
          <a:prstGeom prst="rect">
            <a:avLst/>
          </a:prstGeom>
        </p:spPr>
      </p:pic>
    </p:spTree>
    <p:extLst>
      <p:ext uri="{BB962C8B-B14F-4D97-AF65-F5344CB8AC3E}">
        <p14:creationId xmlns:p14="http://schemas.microsoft.com/office/powerpoint/2010/main" val="576089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a:t>
            </a:r>
            <a:r>
              <a:rPr lang="en-GB" sz="2000" b="1" dirty="0" smtClean="0"/>
              <a:t>Plans- Clown and Acrobat Yoga</a:t>
            </a:r>
            <a:endParaRPr lang="en-GB" sz="2000" b="1" dirty="0"/>
          </a:p>
        </p:txBody>
      </p:sp>
      <p:graphicFrame>
        <p:nvGraphicFramePr>
          <p:cNvPr id="13" name="Table 12"/>
          <p:cNvGraphicFramePr>
            <a:graphicFrameLocks noGrp="1"/>
          </p:cNvGraphicFramePr>
          <p:nvPr>
            <p:extLst/>
          </p:nvPr>
        </p:nvGraphicFramePr>
        <p:xfrm>
          <a:off x="166954" y="528574"/>
          <a:ext cx="6574414" cy="8160012"/>
        </p:xfrm>
        <a:graphic>
          <a:graphicData uri="http://schemas.openxmlformats.org/drawingml/2006/table">
            <a:tbl>
              <a:tblPr firstRow="1" bandRow="1">
                <a:tableStyleId>{5A111915-BE36-4E01-A7E5-04B1672EAD32}</a:tableStyleId>
              </a:tblPr>
              <a:tblGrid>
                <a:gridCol w="1918274">
                  <a:extLst>
                    <a:ext uri="{9D8B030D-6E8A-4147-A177-3AD203B41FA5}">
                      <a16:colId xmlns="" xmlns:a16="http://schemas.microsoft.com/office/drawing/2014/main" val="20000"/>
                    </a:ext>
                  </a:extLst>
                </a:gridCol>
                <a:gridCol w="2927948">
                  <a:extLst>
                    <a:ext uri="{9D8B030D-6E8A-4147-A177-3AD203B41FA5}">
                      <a16:colId xmlns="" xmlns:a16="http://schemas.microsoft.com/office/drawing/2014/main" val="2055900536"/>
                    </a:ext>
                  </a:extLst>
                </a:gridCol>
                <a:gridCol w="1728192"/>
              </a:tblGrid>
              <a:tr h="517152">
                <a:tc>
                  <a:txBody>
                    <a:bodyPr/>
                    <a:lstStyle/>
                    <a:p>
                      <a:pPr algn="ctr"/>
                      <a:r>
                        <a:rPr lang="en-GB" sz="1200" dirty="0" smtClean="0"/>
                        <a:t>Relax and unwind </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659312">
                <a:tc gridSpan="2">
                  <a:txBody>
                    <a:bodyPr/>
                    <a:lstStyle/>
                    <a:p>
                      <a:pPr lvl="0"/>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How </a:t>
                      </a: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To </a:t>
                      </a:r>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Play</a:t>
                      </a:r>
                    </a:p>
                    <a:p>
                      <a:pPr lvl="0"/>
                      <a:r>
                        <a:rPr lang="en-GB" sz="11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Warm up</a:t>
                      </a:r>
                      <a:endParaRPr lang="en-GB" sz="11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50" b="0" i="0" u="none" baseline="0" dirty="0" smtClean="0"/>
                        <a:t>First we need to get the children a bit calmer and ready for yoga. </a:t>
                      </a:r>
                    </a:p>
                    <a:p>
                      <a:pPr marL="171450" indent="-171450">
                        <a:buFont typeface="Arial" panose="020B0604020202020204" pitchFamily="34" charset="0"/>
                        <a:buChar char="•"/>
                      </a:pPr>
                      <a:r>
                        <a:rPr lang="en-GB" sz="1050" b="0" i="0" u="none" baseline="0" dirty="0" smtClean="0"/>
                        <a:t>Start by shaking arms, legs and bodies to get all the sillies out. </a:t>
                      </a:r>
                    </a:p>
                    <a:p>
                      <a:pPr marL="171450" indent="-171450">
                        <a:buFont typeface="Arial" panose="020B0604020202020204" pitchFamily="34" charset="0"/>
                        <a:buChar char="•"/>
                      </a:pPr>
                      <a:r>
                        <a:rPr lang="en-GB" sz="1050" b="0" i="0" u="none" baseline="0" dirty="0" smtClean="0"/>
                        <a:t>Have children sit on the floor and reach their hands in front of them linking fingers together, palm facing away from body. </a:t>
                      </a:r>
                    </a:p>
                    <a:p>
                      <a:pPr marL="171450" indent="-171450">
                        <a:buFont typeface="Arial" panose="020B0604020202020204" pitchFamily="34" charset="0"/>
                        <a:buChar char="•"/>
                      </a:pPr>
                      <a:r>
                        <a:rPr lang="en-GB" sz="1050" b="0" i="0" u="none" baseline="0" dirty="0" smtClean="0"/>
                        <a:t>Reach arms connected above head and reach side to side. </a:t>
                      </a:r>
                    </a:p>
                    <a:p>
                      <a:pPr marL="171450" indent="-171450">
                        <a:buFont typeface="Arial" panose="020B0604020202020204" pitchFamily="34" charset="0"/>
                        <a:buChar char="•"/>
                      </a:pPr>
                      <a:r>
                        <a:rPr lang="en-GB" sz="1050" b="0" i="0" u="none" baseline="0" dirty="0" smtClean="0"/>
                        <a:t>Hold your arms like you would rock a baby, pick up one foot and put it into your arm and rock it side to side like a baby. Swap sides</a:t>
                      </a:r>
                    </a:p>
                    <a:p>
                      <a:pPr marL="171450" indent="-171450">
                        <a:buFont typeface="Arial" panose="020B0604020202020204" pitchFamily="34" charset="0"/>
                        <a:buChar char="•"/>
                      </a:pPr>
                      <a:r>
                        <a:rPr lang="en-GB" sz="1050" b="0" i="0" u="none" baseline="0" dirty="0" smtClean="0"/>
                        <a:t>Go on hands and knees and push tummy towards the floor so your back bends like a banana. Now try to push tummy to the sky so our back arches like an angry cat; tuck head in. Repeat 3 times. </a:t>
                      </a:r>
                    </a:p>
                    <a:p>
                      <a:pPr marL="0" indent="0">
                        <a:buFont typeface="Arial" panose="020B0604020202020204" pitchFamily="34" charset="0"/>
                        <a:buNone/>
                      </a:pPr>
                      <a:r>
                        <a:rPr lang="en-GB" sz="1100" b="1" i="0" u="none" baseline="0" dirty="0" smtClean="0"/>
                        <a:t>Acrobat breathing</a:t>
                      </a:r>
                    </a:p>
                    <a:p>
                      <a:r>
                        <a:rPr lang="en-GB" sz="1050" b="0" i="1" u="sng" kern="1200" dirty="0" smtClean="0">
                          <a:solidFill>
                            <a:schemeClr val="tx1"/>
                          </a:solidFill>
                          <a:effectLst/>
                          <a:latin typeface="+mn-lt"/>
                          <a:ea typeface="+mn-ea"/>
                          <a:cs typeface="+mn-cs"/>
                        </a:rPr>
                        <a:t>Balancing</a:t>
                      </a:r>
                      <a:r>
                        <a:rPr lang="en-GB" sz="1050" b="0" i="0" kern="1200" dirty="0" smtClean="0">
                          <a:solidFill>
                            <a:schemeClr val="tx1"/>
                          </a:solidFill>
                          <a:effectLst/>
                          <a:latin typeface="+mn-lt"/>
                          <a:ea typeface="+mn-ea"/>
                          <a:cs typeface="+mn-cs"/>
                        </a:rPr>
                        <a:t>: As you inhale, bend one knee up and</a:t>
                      </a:r>
                      <a:r>
                        <a:rPr lang="en-GB" sz="1050" b="0" i="0" kern="1200" baseline="0" dirty="0" smtClean="0">
                          <a:solidFill>
                            <a:schemeClr val="tx1"/>
                          </a:solidFill>
                          <a:effectLst/>
                          <a:latin typeface="+mn-lt"/>
                          <a:ea typeface="+mn-ea"/>
                          <a:cs typeface="+mn-cs"/>
                        </a:rPr>
                        <a:t> raise arms to the side in a T shape, as you exhale go back to standing then repeat on the other leg.</a:t>
                      </a:r>
                      <a:endParaRPr lang="en-GB" sz="1050" b="0" i="0" kern="1200" dirty="0" smtClean="0">
                        <a:solidFill>
                          <a:schemeClr val="tx1"/>
                        </a:solidFill>
                        <a:effectLst/>
                        <a:latin typeface="+mn-lt"/>
                        <a:ea typeface="+mn-ea"/>
                        <a:cs typeface="+mn-cs"/>
                      </a:endParaRPr>
                    </a:p>
                    <a:p>
                      <a:r>
                        <a:rPr lang="en-GB" sz="1050" b="0" i="1" u="sng" kern="1200" dirty="0" smtClean="0">
                          <a:solidFill>
                            <a:schemeClr val="tx1"/>
                          </a:solidFill>
                          <a:effectLst/>
                          <a:latin typeface="+mn-lt"/>
                          <a:ea typeface="+mn-ea"/>
                          <a:cs typeface="+mn-cs"/>
                        </a:rPr>
                        <a:t>Trapeze</a:t>
                      </a:r>
                      <a:r>
                        <a:rPr lang="en-GB" sz="1050" b="0" i="1" u="sng" kern="1200" baseline="0" dirty="0" smtClean="0">
                          <a:solidFill>
                            <a:schemeClr val="tx1"/>
                          </a:solidFill>
                          <a:effectLst/>
                          <a:latin typeface="+mn-lt"/>
                          <a:ea typeface="+mn-ea"/>
                          <a:cs typeface="+mn-cs"/>
                        </a:rPr>
                        <a:t> reach</a:t>
                      </a:r>
                      <a:r>
                        <a:rPr lang="en-GB" sz="1050" b="0" i="0" kern="1200" dirty="0" smtClean="0">
                          <a:solidFill>
                            <a:schemeClr val="tx1"/>
                          </a:solidFill>
                          <a:effectLst/>
                          <a:latin typeface="+mn-lt"/>
                          <a:ea typeface="+mn-ea"/>
                          <a:cs typeface="+mn-cs"/>
                        </a:rPr>
                        <a:t>: </a:t>
                      </a:r>
                      <a:r>
                        <a:rPr lang="en-GB" sz="1050" b="0" i="0" kern="1200" baseline="0" dirty="0" smtClean="0">
                          <a:solidFill>
                            <a:schemeClr val="tx1"/>
                          </a:solidFill>
                          <a:effectLst/>
                          <a:latin typeface="+mn-lt"/>
                          <a:ea typeface="+mn-ea"/>
                          <a:cs typeface="+mn-cs"/>
                        </a:rPr>
                        <a:t>As you inhale bring your arms out to the side and above your head when you exhale bring your arms back down to your sides. </a:t>
                      </a:r>
                      <a:endParaRPr lang="en-GB" sz="1050" b="0" i="0" kern="1200" dirty="0" smtClean="0">
                        <a:solidFill>
                          <a:schemeClr val="tx1"/>
                        </a:solidFill>
                        <a:effectLst/>
                        <a:latin typeface="+mn-lt"/>
                        <a:ea typeface="+mn-ea"/>
                        <a:cs typeface="+mn-cs"/>
                      </a:endParaRPr>
                    </a:p>
                    <a:p>
                      <a:r>
                        <a:rPr lang="en-GB" sz="1050" b="0" i="1" u="sng" kern="1200" dirty="0" smtClean="0">
                          <a:solidFill>
                            <a:schemeClr val="tx1"/>
                          </a:solidFill>
                          <a:effectLst/>
                          <a:latin typeface="+mn-lt"/>
                          <a:ea typeface="+mn-ea"/>
                          <a:cs typeface="+mn-cs"/>
                        </a:rPr>
                        <a:t>Acrobat roll</a:t>
                      </a:r>
                      <a:r>
                        <a:rPr lang="en-GB" sz="1050" b="0" i="0" kern="1200" dirty="0" smtClean="0">
                          <a:solidFill>
                            <a:schemeClr val="tx1"/>
                          </a:solidFill>
                          <a:effectLst/>
                          <a:latin typeface="+mn-lt"/>
                          <a:ea typeface="+mn-ea"/>
                          <a:cs typeface="+mn-cs"/>
                        </a:rPr>
                        <a:t>: Inhale and reach arms out to the side, exhale and give yourself</a:t>
                      </a:r>
                      <a:r>
                        <a:rPr lang="en-GB" sz="1050" b="0" i="0" kern="1200" baseline="0" dirty="0" smtClean="0">
                          <a:solidFill>
                            <a:schemeClr val="tx1"/>
                          </a:solidFill>
                          <a:effectLst/>
                          <a:latin typeface="+mn-lt"/>
                          <a:ea typeface="+mn-ea"/>
                          <a:cs typeface="+mn-cs"/>
                        </a:rPr>
                        <a:t> a hug bending your back and knees like you are going to do a forward roll.</a:t>
                      </a:r>
                      <a:endParaRPr lang="en-GB" sz="1050" b="0" i="0" kern="1200" dirty="0" smtClean="0">
                        <a:solidFill>
                          <a:schemeClr val="tx1"/>
                        </a:solidFill>
                        <a:effectLst/>
                        <a:latin typeface="+mn-lt"/>
                        <a:ea typeface="+mn-ea"/>
                        <a:cs typeface="+mn-cs"/>
                      </a:endParaRPr>
                    </a:p>
                    <a:p>
                      <a:r>
                        <a:rPr lang="en-GB" sz="1050" b="0" i="1" u="sng" kern="1200" dirty="0" smtClean="0">
                          <a:solidFill>
                            <a:schemeClr val="tx1"/>
                          </a:solidFill>
                          <a:effectLst/>
                          <a:latin typeface="+mn-lt"/>
                          <a:ea typeface="+mn-ea"/>
                          <a:cs typeface="+mn-cs"/>
                        </a:rPr>
                        <a:t>Strong</a:t>
                      </a:r>
                      <a:r>
                        <a:rPr lang="en-GB" sz="1050" b="0" i="1" u="sng" kern="1200" baseline="0" dirty="0" smtClean="0">
                          <a:solidFill>
                            <a:schemeClr val="tx1"/>
                          </a:solidFill>
                          <a:effectLst/>
                          <a:latin typeface="+mn-lt"/>
                          <a:ea typeface="+mn-ea"/>
                          <a:cs typeface="+mn-cs"/>
                        </a:rPr>
                        <a:t> man</a:t>
                      </a:r>
                      <a:r>
                        <a:rPr lang="en-GB" sz="1050" b="0" i="0" kern="1200" dirty="0" smtClean="0">
                          <a:solidFill>
                            <a:schemeClr val="tx1"/>
                          </a:solidFill>
                          <a:effectLst/>
                          <a:latin typeface="+mn-lt"/>
                          <a:ea typeface="+mn-ea"/>
                          <a:cs typeface="+mn-cs"/>
                        </a:rPr>
                        <a:t>: Inhale, bringing your arms up to the sky. Exhale and bend</a:t>
                      </a:r>
                      <a:r>
                        <a:rPr lang="en-GB" sz="1050" b="0" i="0" kern="1200" baseline="0" dirty="0" smtClean="0">
                          <a:solidFill>
                            <a:schemeClr val="tx1"/>
                          </a:solidFill>
                          <a:effectLst/>
                          <a:latin typeface="+mn-lt"/>
                          <a:ea typeface="+mn-ea"/>
                          <a:cs typeface="+mn-cs"/>
                        </a:rPr>
                        <a:t> elbows like you are showing off your big muscles and relax you arms back to your side.</a:t>
                      </a:r>
                      <a:endParaRPr lang="en-GB" sz="1050" b="0" i="0" kern="1200" dirty="0" smtClean="0">
                        <a:solidFill>
                          <a:schemeClr val="tx1"/>
                        </a:solidFill>
                        <a:effectLst/>
                        <a:latin typeface="+mn-lt"/>
                        <a:ea typeface="+mn-ea"/>
                        <a:cs typeface="+mn-cs"/>
                      </a:endParaRPr>
                    </a:p>
                    <a:p>
                      <a:r>
                        <a:rPr lang="en-GB" sz="1050" b="1" i="0" kern="1200" dirty="0" smtClean="0">
                          <a:solidFill>
                            <a:schemeClr val="tx1"/>
                          </a:solidFill>
                          <a:effectLst/>
                          <a:latin typeface="+mn-lt"/>
                          <a:ea typeface="+mn-ea"/>
                          <a:cs typeface="+mn-cs"/>
                        </a:rPr>
                        <a:t>Yoga poses</a:t>
                      </a:r>
                    </a:p>
                    <a:p>
                      <a:r>
                        <a:rPr lang="en-GB" sz="1050" b="0" i="1" u="sng" kern="1200" baseline="0" dirty="0" smtClean="0">
                          <a:solidFill>
                            <a:schemeClr val="tx1"/>
                          </a:solidFill>
                          <a:effectLst/>
                          <a:latin typeface="+mn-lt"/>
                          <a:ea typeface="+mn-ea"/>
                          <a:cs typeface="+mn-cs"/>
                        </a:rPr>
                        <a:t>Entrance–</a:t>
                      </a:r>
                      <a:r>
                        <a:rPr lang="en-GB" sz="1050" b="1" i="1" u="none" kern="1200" baseline="0" dirty="0" smtClean="0">
                          <a:solidFill>
                            <a:schemeClr val="tx1"/>
                          </a:solidFill>
                          <a:effectLst/>
                          <a:latin typeface="+mn-lt"/>
                          <a:ea typeface="+mn-ea"/>
                          <a:cs typeface="+mn-cs"/>
                        </a:rPr>
                        <a:t>  </a:t>
                      </a:r>
                      <a:r>
                        <a:rPr lang="en-GB" sz="1050" b="0" i="0" u="none" kern="1200" baseline="0" dirty="0" smtClean="0">
                          <a:solidFill>
                            <a:schemeClr val="tx1"/>
                          </a:solidFill>
                          <a:effectLst/>
                          <a:latin typeface="+mn-lt"/>
                          <a:ea typeface="+mn-ea"/>
                          <a:cs typeface="+mn-cs"/>
                        </a:rPr>
                        <a:t>First we need to show the audience we are in the ring. We are going to stand with your feet apart and breath in bringing our arms above our heads. In extended mountain pose. Then when we breath out we will wave our hands to the audience</a:t>
                      </a:r>
                    </a:p>
                    <a:p>
                      <a:r>
                        <a:rPr lang="en-GB" sz="1050" b="0" i="1" u="sng" kern="1200" baseline="0" dirty="0" smtClean="0">
                          <a:solidFill>
                            <a:schemeClr val="tx1"/>
                          </a:solidFill>
                          <a:effectLst/>
                          <a:latin typeface="+mn-lt"/>
                          <a:ea typeface="+mn-ea"/>
                          <a:cs typeface="+mn-cs"/>
                        </a:rPr>
                        <a:t>Leaping acrobat </a:t>
                      </a:r>
                      <a:r>
                        <a:rPr lang="en-GB" sz="1050" b="0" i="0" u="none" kern="1200" baseline="0" dirty="0" smtClean="0">
                          <a:solidFill>
                            <a:schemeClr val="tx1"/>
                          </a:solidFill>
                          <a:effectLst/>
                          <a:latin typeface="+mn-lt"/>
                          <a:ea typeface="+mn-ea"/>
                          <a:cs typeface="+mn-cs"/>
                        </a:rPr>
                        <a:t>– Now we need to fly in the air. Can you try to balance on one leg, now see if you can reach your arms forwards, in front of you. Can you stretch your leg behind you like you are flying in the air doing an amazing trick.  </a:t>
                      </a:r>
                    </a:p>
                    <a:p>
                      <a:r>
                        <a:rPr lang="en-GB" sz="1050" b="0" i="1" u="sng" kern="1200" baseline="0" dirty="0" smtClean="0">
                          <a:solidFill>
                            <a:schemeClr val="tx1"/>
                          </a:solidFill>
                          <a:effectLst/>
                          <a:latin typeface="+mn-lt"/>
                          <a:ea typeface="+mn-ea"/>
                          <a:cs typeface="+mn-cs"/>
                        </a:rPr>
                        <a:t>Stretching acrobat </a:t>
                      </a:r>
                      <a:r>
                        <a:rPr lang="en-GB" sz="1050" b="0" i="0" u="none" kern="1200" baseline="0" dirty="0" smtClean="0">
                          <a:solidFill>
                            <a:schemeClr val="tx1"/>
                          </a:solidFill>
                          <a:effectLst/>
                          <a:latin typeface="+mn-lt"/>
                          <a:ea typeface="+mn-ea"/>
                          <a:cs typeface="+mn-cs"/>
                        </a:rPr>
                        <a:t>– We are not going to stretch out like the acrobats side to side. Can you step one foot out to the side making a big V with our legs. Next we need to take a big deep breath in and bring our arms out to the side. Now can you breath out and reach down to touch your ankle on one side, leaving your other arm in the air. </a:t>
                      </a:r>
                    </a:p>
                    <a:p>
                      <a:r>
                        <a:rPr lang="en-GB" sz="1050" b="0" i="1" u="sng" kern="1200" baseline="0" dirty="0" smtClean="0">
                          <a:solidFill>
                            <a:schemeClr val="tx1"/>
                          </a:solidFill>
                          <a:effectLst/>
                          <a:latin typeface="+mn-lt"/>
                          <a:ea typeface="+mn-ea"/>
                          <a:cs typeface="+mn-cs"/>
                        </a:rPr>
                        <a:t>Contortionist  </a:t>
                      </a:r>
                      <a:r>
                        <a:rPr lang="en-GB" sz="1050" b="0" i="0" u="none" kern="1200" baseline="0" dirty="0" smtClean="0">
                          <a:solidFill>
                            <a:schemeClr val="tx1"/>
                          </a:solidFill>
                          <a:effectLst/>
                          <a:latin typeface="+mn-lt"/>
                          <a:ea typeface="+mn-ea"/>
                          <a:cs typeface="+mn-cs"/>
                        </a:rPr>
                        <a:t>– Next we are going to make ourselves very small just  like a contortionist. Can you kneel down on the floor and put your bottoms on your feet. Can you reach your hands by your feet and see if you can reach your forehead to the floor. We should now be in a tiny ball; just like a contortionist in a small box. </a:t>
                      </a:r>
                    </a:p>
                    <a:p>
                      <a:r>
                        <a:rPr lang="en-GB" sz="1050" b="0" i="1" u="sng" kern="1200" baseline="0" dirty="0" smtClean="0">
                          <a:solidFill>
                            <a:schemeClr val="tx1"/>
                          </a:solidFill>
                          <a:effectLst/>
                          <a:latin typeface="+mn-lt"/>
                          <a:ea typeface="+mn-ea"/>
                          <a:cs typeface="+mn-cs"/>
                        </a:rPr>
                        <a:t>Silly clown – </a:t>
                      </a:r>
                      <a:r>
                        <a:rPr lang="en-GB" sz="1050" b="0" i="0" u="none" kern="1200" baseline="0" dirty="0" smtClean="0">
                          <a:solidFill>
                            <a:schemeClr val="tx1"/>
                          </a:solidFill>
                          <a:effectLst/>
                          <a:latin typeface="+mn-lt"/>
                          <a:ea typeface="+mn-ea"/>
                          <a:cs typeface="+mn-cs"/>
                        </a:rPr>
                        <a:t> The silly clowns have now arrived. Can we sit on our bottoms and put the soles of our feet together. Now lets see if we can put your hands under our legs and give everyone a wave. Can you try and lift your legs ups and have your arms underneath giving a wave. Can anyone also pull a silly face. </a:t>
                      </a:r>
                    </a:p>
                    <a:p>
                      <a:r>
                        <a:rPr lang="en-GB" sz="1050" b="0" i="1" u="sng" kern="1200" baseline="0" dirty="0" smtClean="0">
                          <a:solidFill>
                            <a:schemeClr val="tx1"/>
                          </a:solidFill>
                          <a:effectLst/>
                          <a:latin typeface="+mn-lt"/>
                          <a:ea typeface="+mn-ea"/>
                          <a:cs typeface="+mn-cs"/>
                        </a:rPr>
                        <a:t>Favourite Circus Performer– </a:t>
                      </a:r>
                      <a:r>
                        <a:rPr lang="en-GB" sz="1050" b="0" i="0" u="none" kern="1200" baseline="0" dirty="0" smtClean="0">
                          <a:solidFill>
                            <a:schemeClr val="tx1"/>
                          </a:solidFill>
                          <a:effectLst/>
                          <a:latin typeface="+mn-lt"/>
                          <a:ea typeface="+mn-ea"/>
                          <a:cs typeface="+mn-cs"/>
                        </a:rPr>
                        <a:t>Ask children what their favourite sport is and make up a pose for them</a:t>
                      </a:r>
                      <a:endParaRPr lang="en-GB" sz="1050" b="0" i="1" u="sng" kern="1200" dirty="0" smtClean="0">
                        <a:solidFill>
                          <a:schemeClr val="tx1"/>
                        </a:solidFill>
                        <a:effectLst/>
                        <a:latin typeface="+mn-lt"/>
                        <a:ea typeface="+mn-ea"/>
                        <a:cs typeface="+mn-cs"/>
                      </a:endParaRPr>
                    </a:p>
                    <a:p>
                      <a:pPr marL="0" indent="0">
                        <a:buFont typeface="Arial" panose="020B0604020202020204" pitchFamily="34" charset="0"/>
                        <a:buNone/>
                      </a:pPr>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a:t>
                      </a:r>
                    </a:p>
                    <a:p>
                      <a:pPr marL="128270" indent="-128270">
                        <a:buFont typeface="Arial" panose="020B0604020202020204" pitchFamily="34" charset="0"/>
                        <a:buChar char="•"/>
                      </a:pPr>
                      <a:r>
                        <a:rPr lang="en-GB" sz="1100" b="0" u="none" dirty="0" smtClean="0"/>
                        <a:t>Make sure children</a:t>
                      </a:r>
                      <a:r>
                        <a:rPr lang="en-GB" sz="1100" b="0" u="none" baseline="0" dirty="0" smtClean="0"/>
                        <a:t> are in a circle or in staggered spaces to copy your movements and not bump into each other.  Use the floor mats and blankets or jumpers for children to lie on. </a:t>
                      </a:r>
                      <a:endParaRPr lang="en-GB" sz="1100" b="1" u="sng"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endParaRPr lang="en-GB"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3" name="TextBox 2"/>
          <p:cNvSpPr txBox="1"/>
          <p:nvPr/>
        </p:nvSpPr>
        <p:spPr>
          <a:xfrm>
            <a:off x="5912503" y="1571609"/>
            <a:ext cx="756857" cy="900246"/>
          </a:xfrm>
          <a:prstGeom prst="rect">
            <a:avLst/>
          </a:prstGeom>
          <a:noFill/>
        </p:spPr>
        <p:txBody>
          <a:bodyPr wrap="square" rtlCol="0">
            <a:spAutoFit/>
          </a:bodyPr>
          <a:lstStyle/>
          <a:p>
            <a:r>
              <a:rPr lang="en-GB" sz="1050" dirty="0" smtClean="0"/>
              <a:t>Extended Mountain  pose</a:t>
            </a:r>
          </a:p>
          <a:p>
            <a:r>
              <a:rPr lang="en-GB" sz="1050" dirty="0" smtClean="0"/>
              <a:t>Performer entrance </a:t>
            </a:r>
            <a:endParaRPr lang="en-GB" sz="1050" dirty="0"/>
          </a:p>
        </p:txBody>
      </p:sp>
      <p:sp>
        <p:nvSpPr>
          <p:cNvPr id="11" name="TextBox 10"/>
          <p:cNvSpPr txBox="1"/>
          <p:nvPr/>
        </p:nvSpPr>
        <p:spPr>
          <a:xfrm>
            <a:off x="5955922" y="3221802"/>
            <a:ext cx="764007" cy="577081"/>
          </a:xfrm>
          <a:prstGeom prst="rect">
            <a:avLst/>
          </a:prstGeom>
          <a:noFill/>
        </p:spPr>
        <p:txBody>
          <a:bodyPr wrap="square" rtlCol="0">
            <a:spAutoFit/>
          </a:bodyPr>
          <a:lstStyle/>
          <a:p>
            <a:r>
              <a:rPr lang="en-GB" sz="1050" dirty="0" smtClean="0"/>
              <a:t>Warrior 3</a:t>
            </a:r>
          </a:p>
          <a:p>
            <a:r>
              <a:rPr lang="en-GB" sz="1050" dirty="0" smtClean="0"/>
              <a:t>Leaping acrobat </a:t>
            </a:r>
            <a:endParaRPr lang="en-GB" sz="1050" dirty="0"/>
          </a:p>
        </p:txBody>
      </p:sp>
      <p:sp>
        <p:nvSpPr>
          <p:cNvPr id="14" name="TextBox 13"/>
          <p:cNvSpPr txBox="1"/>
          <p:nvPr/>
        </p:nvSpPr>
        <p:spPr>
          <a:xfrm>
            <a:off x="6027405" y="7356967"/>
            <a:ext cx="680086" cy="738664"/>
          </a:xfrm>
          <a:prstGeom prst="rect">
            <a:avLst/>
          </a:prstGeom>
          <a:noFill/>
        </p:spPr>
        <p:txBody>
          <a:bodyPr wrap="square" rtlCol="0">
            <a:spAutoFit/>
          </a:bodyPr>
          <a:lstStyle/>
          <a:p>
            <a:r>
              <a:rPr lang="en-GB" sz="1050" dirty="0" smtClean="0"/>
              <a:t>Flower pose</a:t>
            </a:r>
          </a:p>
          <a:p>
            <a:r>
              <a:rPr lang="en-GB" sz="1050" dirty="0" smtClean="0"/>
              <a:t>Silly clown </a:t>
            </a:r>
            <a:endParaRPr lang="en-GB" sz="1050" dirty="0"/>
          </a:p>
        </p:txBody>
      </p:sp>
      <p:sp>
        <p:nvSpPr>
          <p:cNvPr id="16" name="TextBox 15"/>
          <p:cNvSpPr txBox="1"/>
          <p:nvPr/>
        </p:nvSpPr>
        <p:spPr>
          <a:xfrm>
            <a:off x="5886812" y="6035985"/>
            <a:ext cx="902226" cy="415498"/>
          </a:xfrm>
          <a:prstGeom prst="rect">
            <a:avLst/>
          </a:prstGeom>
          <a:noFill/>
        </p:spPr>
        <p:txBody>
          <a:bodyPr wrap="square" rtlCol="0">
            <a:spAutoFit/>
          </a:bodyPr>
          <a:lstStyle/>
          <a:p>
            <a:r>
              <a:rPr lang="en-GB" sz="1050" dirty="0" smtClean="0"/>
              <a:t>Child’s Pose</a:t>
            </a:r>
            <a:endParaRPr lang="en-GB" sz="1050" dirty="0"/>
          </a:p>
          <a:p>
            <a:r>
              <a:rPr lang="en-GB" sz="1050" dirty="0" smtClean="0"/>
              <a:t>Contortionist </a:t>
            </a:r>
            <a:endParaRPr lang="en-GB" sz="1050" dirty="0"/>
          </a:p>
        </p:txBody>
      </p:sp>
      <p:sp>
        <p:nvSpPr>
          <p:cNvPr id="18" name="TextBox 17"/>
          <p:cNvSpPr txBox="1"/>
          <p:nvPr/>
        </p:nvSpPr>
        <p:spPr>
          <a:xfrm>
            <a:off x="5950888" y="4559811"/>
            <a:ext cx="756857" cy="738664"/>
          </a:xfrm>
          <a:prstGeom prst="rect">
            <a:avLst/>
          </a:prstGeom>
          <a:noFill/>
        </p:spPr>
        <p:txBody>
          <a:bodyPr wrap="square" rtlCol="0">
            <a:spAutoFit/>
          </a:bodyPr>
          <a:lstStyle/>
          <a:p>
            <a:r>
              <a:rPr lang="en-GB" sz="1050" dirty="0" smtClean="0"/>
              <a:t>Triangle pose</a:t>
            </a:r>
            <a:endParaRPr lang="en-GB" sz="1050" dirty="0"/>
          </a:p>
          <a:p>
            <a:r>
              <a:rPr lang="en-GB" sz="1050" dirty="0" smtClean="0"/>
              <a:t>Stretching acrobat</a:t>
            </a:r>
            <a:endParaRPr lang="en-GB" sz="105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4081" y="5961112"/>
            <a:ext cx="994179" cy="743397"/>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78802" y="1349424"/>
            <a:ext cx="802072" cy="1134243"/>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31056" y="4428030"/>
            <a:ext cx="849818" cy="1201763"/>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57836" y="2973203"/>
            <a:ext cx="911385" cy="1289168"/>
          </a:xfrm>
          <a:prstGeom prst="rect">
            <a:avLst/>
          </a:prstGeom>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88179" y="7236425"/>
            <a:ext cx="692695" cy="979748"/>
          </a:xfrm>
          <a:prstGeom prst="rect">
            <a:avLst/>
          </a:prstGeom>
        </p:spPr>
      </p:pic>
    </p:spTree>
    <p:extLst>
      <p:ext uri="{BB962C8B-B14F-4D97-AF65-F5344CB8AC3E}">
        <p14:creationId xmlns:p14="http://schemas.microsoft.com/office/powerpoint/2010/main" val="809767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54901</TotalTime>
  <Words>2875</Words>
  <Application>Microsoft Office PowerPoint</Application>
  <PresentationFormat>A4 Paper (210x297 mm)</PresentationFormat>
  <Paragraphs>270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Kayleigh Upward</cp:lastModifiedBy>
  <cp:revision>784</cp:revision>
  <cp:lastPrinted>2019-03-03T09:41:19Z</cp:lastPrinted>
  <dcterms:created xsi:type="dcterms:W3CDTF">2014-03-03T15:39:30Z</dcterms:created>
  <dcterms:modified xsi:type="dcterms:W3CDTF">2021-08-12T16:26:51Z</dcterms:modified>
</cp:coreProperties>
</file>