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8" r:id="rId2"/>
    <p:sldId id="279" r:id="rId3"/>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70" d="100"/>
          <a:sy n="70" d="100"/>
        </p:scale>
        <p:origin x="2280" y="4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quiries - S4K" userId="JsnxHV8xOHpGZ6cjnCDor2ws4PqckA3bKxhC77vcfDc=" providerId="None" clId="Web-{469B4DAF-74B9-4340-B27E-624FD4366DB5}"/>
    <pc:docChg chg="modSld">
      <pc:chgData name="Enquiries - S4K" userId="JsnxHV8xOHpGZ6cjnCDor2ws4PqckA3bKxhC77vcfDc=" providerId="None" clId="Web-{469B4DAF-74B9-4340-B27E-624FD4366DB5}" dt="2020-10-20T12:20:23.054" v="41"/>
      <pc:docMkLst>
        <pc:docMk/>
      </pc:docMkLst>
      <pc:sldChg chg="addSp delSp modSp">
        <pc:chgData name="Enquiries - S4K" userId="JsnxHV8xOHpGZ6cjnCDor2ws4PqckA3bKxhC77vcfDc=" providerId="None" clId="Web-{469B4DAF-74B9-4340-B27E-624FD4366DB5}" dt="2020-10-20T12:20:23.054" v="41"/>
        <pc:sldMkLst>
          <pc:docMk/>
          <pc:sldMk cId="2583726741" sldId="278"/>
        </pc:sldMkLst>
        <pc:spChg chg="mod">
          <ac:chgData name="Enquiries - S4K" userId="JsnxHV8xOHpGZ6cjnCDor2ws4PqckA3bKxhC77vcfDc=" providerId="None" clId="Web-{469B4DAF-74B9-4340-B27E-624FD4366DB5}" dt="2020-10-20T12:12:57.786" v="10" actId="20577"/>
          <ac:spMkLst>
            <pc:docMk/>
            <pc:sldMk cId="2583726741" sldId="278"/>
            <ac:spMk id="9" creationId="{00000000-0000-0000-0000-000000000000}"/>
          </ac:spMkLst>
        </pc:spChg>
        <pc:graphicFrameChg chg="mod modGraphic">
          <ac:chgData name="Enquiries - S4K" userId="JsnxHV8xOHpGZ6cjnCDor2ws4PqckA3bKxhC77vcfDc=" providerId="None" clId="Web-{469B4DAF-74B9-4340-B27E-624FD4366DB5}" dt="2020-10-20T12:20:23.054" v="41"/>
          <ac:graphicFrameMkLst>
            <pc:docMk/>
            <pc:sldMk cId="2583726741" sldId="278"/>
            <ac:graphicFrameMk id="13" creationId="{00000000-0000-0000-0000-000000000000}"/>
          </ac:graphicFrameMkLst>
        </pc:graphicFrameChg>
        <pc:picChg chg="add del mod">
          <ac:chgData name="Enquiries - S4K" userId="JsnxHV8xOHpGZ6cjnCDor2ws4PqckA3bKxhC77vcfDc=" providerId="None" clId="Web-{469B4DAF-74B9-4340-B27E-624FD4366DB5}" dt="2020-10-20T12:13:08.395" v="13"/>
          <ac:picMkLst>
            <pc:docMk/>
            <pc:sldMk cId="2583726741" sldId="278"/>
            <ac:picMk id="2" creationId="{A1E85FBE-401E-438C-A2ED-7105996A9B91}"/>
          </ac:picMkLst>
        </pc:picChg>
        <pc:picChg chg="add mod modCrop">
          <ac:chgData name="Enquiries - S4K" userId="JsnxHV8xOHpGZ6cjnCDor2ws4PqckA3bKxhC77vcfDc=" providerId="None" clId="Web-{469B4DAF-74B9-4340-B27E-624FD4366DB5}" dt="2020-10-20T12:13:46.114" v="19" actId="1076"/>
          <ac:picMkLst>
            <pc:docMk/>
            <pc:sldMk cId="2583726741" sldId="278"/>
            <ac:picMk id="3" creationId="{B5827292-C6F5-4937-ACA9-7B02577BDB13}"/>
          </ac:picMkLst>
        </pc:picChg>
      </pc:sldChg>
    </pc:docChg>
  </pc:docChgLst>
  <pc:docChgLst>
    <pc:chgData name="Enquiries - S4K" userId="JsnxHV8xOHpGZ6cjnCDor2ws4PqckA3bKxhC77vcfDc=" providerId="None" clId="Web-{37536617-FEC1-4913-ABB9-2091EB1EED1E}"/>
    <pc:docChg chg="modSld">
      <pc:chgData name="Enquiries - S4K" userId="JsnxHV8xOHpGZ6cjnCDor2ws4PqckA3bKxhC77vcfDc=" providerId="None" clId="Web-{37536617-FEC1-4913-ABB9-2091EB1EED1E}" dt="2020-10-20T13:38:14.183" v="792"/>
      <pc:docMkLst>
        <pc:docMk/>
      </pc:docMkLst>
      <pc:sldChg chg="modSp">
        <pc:chgData name="Enquiries - S4K" userId="JsnxHV8xOHpGZ6cjnCDor2ws4PqckA3bKxhC77vcfDc=" providerId="None" clId="Web-{37536617-FEC1-4913-ABB9-2091EB1EED1E}" dt="2020-10-20T13:38:14.183" v="792"/>
        <pc:sldMkLst>
          <pc:docMk/>
          <pc:sldMk cId="2583726741" sldId="278"/>
        </pc:sldMkLst>
        <pc:graphicFrameChg chg="mod modGraphic">
          <ac:chgData name="Enquiries - S4K" userId="JsnxHV8xOHpGZ6cjnCDor2ws4PqckA3bKxhC77vcfDc=" providerId="None" clId="Web-{37536617-FEC1-4913-ABB9-2091EB1EED1E}" dt="2020-10-20T13:38:14.183" v="792"/>
          <ac:graphicFrameMkLst>
            <pc:docMk/>
            <pc:sldMk cId="2583726741" sldId="278"/>
            <ac:graphicFrameMk id="13" creationId="{00000000-0000-0000-0000-000000000000}"/>
          </ac:graphicFrameMkLst>
        </pc:graphicFrameChg>
        <pc:picChg chg="mod">
          <ac:chgData name="Enquiries - S4K" userId="JsnxHV8xOHpGZ6cjnCDor2ws4PqckA3bKxhC77vcfDc=" providerId="None" clId="Web-{37536617-FEC1-4913-ABB9-2091EB1EED1E}" dt="2020-10-20T12:41:46.242" v="4" actId="14100"/>
          <ac:picMkLst>
            <pc:docMk/>
            <pc:sldMk cId="2583726741" sldId="278"/>
            <ac:picMk id="3" creationId="{B5827292-C6F5-4937-ACA9-7B02577BDB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pPr/>
              <a:t>7/13/2021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pPr/>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13/07/2021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pPr/>
              <a:t>13/07/2021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pPr/>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71400" y="174714"/>
            <a:ext cx="7286676"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Carnival mask and egg box festival goggles </a:t>
            </a:r>
            <a:endParaRPr lang="en-GB" sz="2000" b="1" dirty="0"/>
          </a:p>
        </p:txBody>
      </p:sp>
      <p:graphicFrame>
        <p:nvGraphicFramePr>
          <p:cNvPr id="13" name="Table 12"/>
          <p:cNvGraphicFramePr>
            <a:graphicFrameLocks noGrp="1"/>
          </p:cNvGraphicFramePr>
          <p:nvPr>
            <p:extLst>
              <p:ext uri="{D42A27DB-BD31-4B8C-83A1-F6EECF244321}">
                <p14:modId xmlns:p14="http://schemas.microsoft.com/office/powerpoint/2010/main" val="3817630951"/>
              </p:ext>
            </p:extLst>
          </p:nvPr>
        </p:nvGraphicFramePr>
        <p:xfrm>
          <a:off x="193554" y="1208584"/>
          <a:ext cx="6350946" cy="7025640"/>
        </p:xfrm>
        <a:graphic>
          <a:graphicData uri="http://schemas.openxmlformats.org/drawingml/2006/table">
            <a:tbl>
              <a:tblPr firstRow="1" bandRow="1">
                <a:tableStyleId>{5A111915-BE36-4E01-A7E5-04B1672EAD32}</a:tableStyleId>
              </a:tblPr>
              <a:tblGrid>
                <a:gridCol w="2947414">
                  <a:extLst>
                    <a:ext uri="{9D8B030D-6E8A-4147-A177-3AD203B41FA5}">
                      <a16:colId xmlns="" xmlns:a16="http://schemas.microsoft.com/office/drawing/2014/main" val="20000"/>
                    </a:ext>
                  </a:extLst>
                </a:gridCol>
                <a:gridCol w="144016">
                  <a:extLst>
                    <a:ext uri="{9D8B030D-6E8A-4147-A177-3AD203B41FA5}">
                      <a16:colId xmlns="" xmlns:a16="http://schemas.microsoft.com/office/drawing/2014/main" val="2818243110"/>
                    </a:ext>
                  </a:extLst>
                </a:gridCol>
                <a:gridCol w="798248">
                  <a:extLst>
                    <a:ext uri="{9D8B030D-6E8A-4147-A177-3AD203B41FA5}">
                      <a16:colId xmlns="" xmlns:a16="http://schemas.microsoft.com/office/drawing/2014/main" val="2055900536"/>
                    </a:ext>
                  </a:extLst>
                </a:gridCol>
                <a:gridCol w="2461268">
                  <a:extLst>
                    <a:ext uri="{9D8B030D-6E8A-4147-A177-3AD203B41FA5}">
                      <a16:colId xmlns="" xmlns:a16="http://schemas.microsoft.com/office/drawing/2014/main" val="4242482457"/>
                    </a:ext>
                  </a:extLst>
                </a:gridCol>
              </a:tblGrid>
              <a:tr h="328612">
                <a:tc gridSpan="2">
                  <a:txBody>
                    <a:bodyPr/>
                    <a:lstStyle/>
                    <a:p>
                      <a:pPr algn="ctr"/>
                      <a:r>
                        <a:rPr lang="en-GB" sz="1200" dirty="0" smtClean="0"/>
                        <a:t>Imagine</a:t>
                      </a:r>
                      <a:r>
                        <a:rPr lang="en-GB" sz="1200" baseline="0" dirty="0" smtClean="0"/>
                        <a:t> and Create: Carnival mask and egg box festival goggles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085574">
                <a:tc gridSpan="4">
                  <a:txBody>
                    <a:bodyPr/>
                    <a:lstStyle/>
                    <a:p>
                      <a:pPr lvl="0"/>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None/>
                      </a:pPr>
                      <a:r>
                        <a:rPr lang="en-GB" sz="1200" b="1" baseline="0" dirty="0" smtClean="0"/>
                        <a:t>Lollipop </a:t>
                      </a:r>
                      <a:r>
                        <a:rPr lang="en-GB" sz="1200" b="1" baseline="0" dirty="0" smtClean="0"/>
                        <a:t>stick festival </a:t>
                      </a:r>
                      <a:r>
                        <a:rPr lang="en-GB" sz="1200" b="1" baseline="0" dirty="0" smtClean="0"/>
                        <a:t>goggles</a:t>
                      </a:r>
                    </a:p>
                    <a:p>
                      <a:pPr marL="171450" indent="-171450">
                        <a:buFont typeface="Arial" panose="020B0604020202020204" pitchFamily="34" charset="0"/>
                        <a:buChar char="•"/>
                      </a:pPr>
                      <a:r>
                        <a:rPr lang="en-GB" sz="1200" b="0" baseline="0" dirty="0" smtClean="0"/>
                        <a:t>Cut the egg boxes so each child has 2 of the holders connected together </a:t>
                      </a:r>
                    </a:p>
                    <a:p>
                      <a:pPr marL="171450" indent="-171450">
                        <a:buFont typeface="Arial" panose="020B0604020202020204" pitchFamily="34" charset="0"/>
                        <a:buChar char="•"/>
                      </a:pPr>
                      <a:r>
                        <a:rPr lang="en-GB" sz="1200" b="0" baseline="0" dirty="0" smtClean="0"/>
                        <a:t>Cut the bottom of the egg carton for the children so there are holes for eyes </a:t>
                      </a:r>
                    </a:p>
                    <a:p>
                      <a:pPr marL="171450" indent="-171450">
                        <a:buFont typeface="Arial" panose="020B0604020202020204" pitchFamily="34" charset="0"/>
                        <a:buChar char="•"/>
                      </a:pPr>
                      <a:r>
                        <a:rPr lang="en-GB" sz="1200" b="0" baseline="0" dirty="0" smtClean="0"/>
                        <a:t>Children then need to glue a lollipop tick to the side of the egg carton. (PVA glue and paintbrush works well)</a:t>
                      </a:r>
                    </a:p>
                    <a:p>
                      <a:pPr marL="171450" indent="-171450">
                        <a:buFont typeface="Arial" panose="020B0604020202020204" pitchFamily="34" charset="0"/>
                        <a:buChar char="•"/>
                      </a:pPr>
                      <a:r>
                        <a:rPr lang="en-GB" sz="1200" b="0" baseline="0" dirty="0" smtClean="0"/>
                        <a:t>Children then decorate their goggles with paint, glitter or glue and </a:t>
                      </a:r>
                      <a:r>
                        <a:rPr lang="en-GB" sz="1200" b="0" baseline="0" dirty="0" err="1" smtClean="0"/>
                        <a:t>pom</a:t>
                      </a:r>
                      <a:r>
                        <a:rPr lang="en-GB" sz="1200" b="0" baseline="0" dirty="0" smtClean="0"/>
                        <a:t> </a:t>
                      </a:r>
                      <a:r>
                        <a:rPr lang="en-GB" sz="1200" b="0" baseline="0" dirty="0" err="1" smtClean="0"/>
                        <a:t>poms</a:t>
                      </a:r>
                      <a:r>
                        <a:rPr lang="en-GB" sz="1200" b="0" baseline="0" dirty="0" smtClean="0"/>
                        <a:t>/feathers etc </a:t>
                      </a:r>
                      <a:endParaRPr lang="en-GB" sz="1200" b="0" baseline="0" dirty="0" smtClean="0"/>
                    </a:p>
                    <a:p>
                      <a:pPr marL="128588" indent="-128588">
                        <a:buFont typeface="Arial" panose="020B0604020202020204" pitchFamily="34" charset="0"/>
                        <a:buNone/>
                      </a:pPr>
                      <a:r>
                        <a:rPr lang="en-GB" sz="1200" b="1" baseline="0" dirty="0" smtClean="0"/>
                        <a:t>Carnival </a:t>
                      </a:r>
                      <a:r>
                        <a:rPr lang="en-GB" sz="1200" b="1" baseline="0" dirty="0" smtClean="0"/>
                        <a:t>masks</a:t>
                      </a:r>
                    </a:p>
                    <a:p>
                      <a:pPr marL="171450" indent="-171450">
                        <a:buFont typeface="Arial" panose="020B0604020202020204" pitchFamily="34" charset="0"/>
                        <a:buChar char="•"/>
                      </a:pPr>
                      <a:r>
                        <a:rPr lang="en-GB" sz="1200" baseline="0" dirty="0" smtClean="0"/>
                        <a:t>Give each child ½ a paper plate with eye holes cut out. You can also cut out a dip for their nose. </a:t>
                      </a:r>
                    </a:p>
                    <a:p>
                      <a:pPr marL="171450" indent="-171450">
                        <a:buFont typeface="Arial" panose="020B0604020202020204" pitchFamily="34" charset="0"/>
                        <a:buChar char="•"/>
                      </a:pPr>
                      <a:r>
                        <a:rPr lang="en-GB" sz="1200" baseline="0" dirty="0" smtClean="0"/>
                        <a:t>Children paint their masks and leave to dry </a:t>
                      </a:r>
                    </a:p>
                    <a:p>
                      <a:pPr marL="171450" indent="-171450">
                        <a:buFont typeface="Arial" panose="020B0604020202020204" pitchFamily="34" charset="0"/>
                        <a:buChar char="•"/>
                      </a:pPr>
                      <a:r>
                        <a:rPr lang="en-GB" sz="1200" baseline="0" dirty="0" smtClean="0"/>
                        <a:t>Once drier children can add </a:t>
                      </a:r>
                      <a:r>
                        <a:rPr lang="en-GB" sz="1200" baseline="0" dirty="0" err="1" smtClean="0"/>
                        <a:t>pom</a:t>
                      </a:r>
                      <a:r>
                        <a:rPr lang="en-GB" sz="1200" baseline="0" dirty="0" smtClean="0"/>
                        <a:t> </a:t>
                      </a:r>
                      <a:r>
                        <a:rPr lang="en-GB" sz="1200" baseline="0" dirty="0" err="1" smtClean="0"/>
                        <a:t>poms</a:t>
                      </a:r>
                      <a:r>
                        <a:rPr lang="en-GB" sz="1200" baseline="0" dirty="0" smtClean="0"/>
                        <a:t>, feathers and other decorations</a:t>
                      </a:r>
                    </a:p>
                    <a:p>
                      <a:pPr marL="171450" indent="-171450">
                        <a:buFont typeface="Arial" panose="020B0604020202020204" pitchFamily="34" charset="0"/>
                        <a:buChar char="•"/>
                      </a:pPr>
                      <a:r>
                        <a:rPr lang="en-GB" sz="1200" baseline="0" dirty="0" smtClean="0"/>
                        <a:t>Leave to dry </a:t>
                      </a:r>
                    </a:p>
                    <a:p>
                      <a:pPr marL="171450" indent="-171450">
                        <a:buFont typeface="Arial" panose="020B0604020202020204" pitchFamily="34" charset="0"/>
                        <a:buChar char="•"/>
                      </a:pPr>
                      <a:r>
                        <a:rPr lang="en-GB" sz="1200" baseline="0" dirty="0" smtClean="0"/>
                        <a:t>You can then use a hole punch to add two hole either side of the mask</a:t>
                      </a:r>
                    </a:p>
                    <a:p>
                      <a:pPr marL="171450" indent="-171450">
                        <a:buFont typeface="Arial" panose="020B0604020202020204" pitchFamily="34" charset="0"/>
                        <a:buChar char="•"/>
                      </a:pPr>
                      <a:r>
                        <a:rPr lang="en-GB" sz="1200" baseline="0" dirty="0" smtClean="0"/>
                        <a:t>Have 2 pieces of string tied to the holes then place round child’s head and tie so it fits their head</a:t>
                      </a:r>
                      <a:endParaRPr lang="en-GB" sz="1200" baseline="0" dirty="0" smtClean="0"/>
                    </a:p>
                    <a:p>
                      <a:pPr marL="128588" indent="-128588">
                        <a:buFont typeface="Arial" panose="020B0604020202020204" pitchFamily="34" charset="0"/>
                        <a:buNone/>
                      </a:pPr>
                      <a:endParaRPr lang="en-GB" sz="1200" baseline="0" dirty="0" smtClean="0"/>
                    </a:p>
                    <a:p>
                      <a:pPr lvl="0"/>
                      <a:r>
                        <a:rPr lang="en-GB" sz="12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270" indent="-128270">
                        <a:buFont typeface="Arial" panose="020B0604020202020204" pitchFamily="34" charset="0"/>
                        <a:buChar char="•"/>
                      </a:pPr>
                      <a:r>
                        <a:rPr lang="en-GB" sz="1200" dirty="0" smtClean="0"/>
                        <a:t>Sit the children down at a table with all the equipment they will need in front of them.  </a:t>
                      </a:r>
                      <a:endParaRPr lang="en-GB" sz="1200" dirty="0" smtClean="0"/>
                    </a:p>
                    <a:p>
                      <a:pPr marL="128270" indent="-128270">
                        <a:buFont typeface="Arial" panose="020B0604020202020204" pitchFamily="34" charset="0"/>
                        <a:buChar char="•"/>
                      </a:pPr>
                      <a:r>
                        <a:rPr lang="en-GB" sz="1200" dirty="0" smtClean="0"/>
                        <a:t>Make</a:t>
                      </a:r>
                      <a:r>
                        <a:rPr lang="en-GB" sz="1200" baseline="0" dirty="0" smtClean="0"/>
                        <a:t> sure you have a tablecloth down on the table </a:t>
                      </a:r>
                    </a:p>
                    <a:p>
                      <a:pPr marL="128270" indent="-128270">
                        <a:buFont typeface="Arial" panose="020B0604020202020204" pitchFamily="34" charset="0"/>
                        <a:buChar char="•"/>
                      </a:pPr>
                      <a:r>
                        <a:rPr lang="en-GB" sz="1200" baseline="0" dirty="0" smtClean="0"/>
                        <a:t>Label children’s crafts before they paint</a:t>
                      </a:r>
                      <a:endParaRPr lang="en-GB" sz="1100" b="0" i="0" kern="1200" baseline="0" dirty="0" smtClean="0">
                        <a:solidFill>
                          <a:schemeClr val="tx1"/>
                        </a:solidFill>
                        <a:effectLst/>
                        <a:latin typeface="+mn-lt"/>
                        <a:ea typeface="+mn-ea"/>
                        <a:cs typeface="+mn-cs"/>
                      </a:endParaRPr>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698703">
                <a:tc>
                  <a:txBody>
                    <a:bodyPr/>
                    <a:lstStyle/>
                    <a:p>
                      <a:pPr algn="ctr"/>
                      <a:r>
                        <a:rPr lang="en-GB" sz="1200" b="1" i="0" u="sng" kern="1200" baseline="0" dirty="0" smtClean="0">
                          <a:solidFill>
                            <a:schemeClr val="tx1"/>
                          </a:solidFill>
                          <a:effectLst/>
                          <a:latin typeface="+mn-lt"/>
                          <a:ea typeface="+mn-ea"/>
                          <a:cs typeface="+mn-cs"/>
                        </a:rPr>
                        <a:t>Coaching Tips &amp; Questioning:</a:t>
                      </a:r>
                      <a:br>
                        <a:rPr lang="en-GB" sz="1200" b="1" i="0" u="sng"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Set children’s expectations the paint goes onto the craft and not onto the children’s bodies. </a:t>
                      </a:r>
                    </a:p>
                    <a:p>
                      <a:pPr algn="ctr"/>
                      <a:r>
                        <a:rPr lang="en-GB" sz="1200" b="0" i="0" u="none" kern="1200" baseline="0" dirty="0" smtClean="0">
                          <a:solidFill>
                            <a:schemeClr val="tx1"/>
                          </a:solidFill>
                          <a:effectLst/>
                          <a:latin typeface="+mn-lt"/>
                          <a:ea typeface="+mn-ea"/>
                          <a:cs typeface="+mn-cs"/>
                        </a:rPr>
                        <a:t>Ask children what colours are their favourite, have they been to a carnival/festival/party before? </a:t>
                      </a:r>
                      <a:endParaRPr lang="en-GB" sz="1200" b="1" i="0" u="sng" kern="1200" baseline="0" dirty="0" smtClean="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lvl="0" algn="ctr">
                        <a:buNone/>
                      </a:pPr>
                      <a:r>
                        <a:rPr lang="en-GB" sz="1200" b="0" i="0" u="none" kern="1200" baseline="0" dirty="0" smtClean="0">
                          <a:solidFill>
                            <a:schemeClr val="tx1"/>
                          </a:solidFill>
                          <a:effectLst/>
                          <a:latin typeface="+mn-lt"/>
                          <a:ea typeface="+mn-ea"/>
                          <a:cs typeface="+mn-cs"/>
                        </a:rPr>
                        <a:t>Today we are going to make carnival mask and festival goggles. </a:t>
                      </a:r>
                      <a:br>
                        <a:rPr lang="en-GB" sz="1200" b="0" i="0" u="none"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We will vote for one to start with and then if we get time we can do the second craft two. </a:t>
                      </a:r>
                    </a:p>
                    <a:p>
                      <a:pPr lvl="0" algn="ctr">
                        <a:buNone/>
                      </a:pPr>
                      <a:r>
                        <a:rPr lang="en-GB" sz="1200" b="0" i="0" u="none" kern="1200" baseline="0" dirty="0" smtClean="0">
                          <a:solidFill>
                            <a:schemeClr val="tx1"/>
                          </a:solidFill>
                          <a:effectLst/>
                          <a:latin typeface="+mn-lt"/>
                          <a:ea typeface="+mn-ea"/>
                          <a:cs typeface="+mn-cs"/>
                        </a:rPr>
                        <a:t>Each craft will have lots of steps so we will try and do them all together. You will also need to be patient as there are lots of children so if will take time to get everything out for people to start the craft.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br>
                        <a:rPr lang="en-GB" sz="1200" b="1" i="0" u="sng"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Let children do as much as they can without any assistance. Let their imagination run wild and be as creative as they want with this craft.</a:t>
                      </a:r>
                      <a:endParaRPr lang="en-GB" sz="1200" b="1" i="0" u="sng" kern="1200" baseline="0" dirty="0" smtClean="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br>
                        <a:rPr lang="en-GB" sz="1200" b="1" i="0" u="sng"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Help children to hold paint brushes with a pencil grip. </a:t>
                      </a:r>
                      <a:br>
                        <a:rPr lang="en-GB" sz="1200" b="0" i="0" u="none"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Tell children what colours you like or give them ideas if they are not sure what to do. </a:t>
                      </a:r>
                      <a:endParaRPr lang="en-GB" sz="1200" b="1" i="0" u="sng" kern="1200" baseline="0" dirty="0" smtClean="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580599137"/>
              </p:ext>
            </p:extLst>
          </p:nvPr>
        </p:nvGraphicFramePr>
        <p:xfrm>
          <a:off x="193554" y="574824"/>
          <a:ext cx="6331790" cy="434340"/>
        </p:xfrm>
        <a:graphic>
          <a:graphicData uri="http://schemas.openxmlformats.org/drawingml/2006/table">
            <a:tbl>
              <a:tblPr firstRow="1" bandRow="1">
                <a:tableStyleId>{FABFCF23-3B69-468F-B69F-88F6DE6A72F2}</a:tableStyleId>
              </a:tblPr>
              <a:tblGrid>
                <a:gridCol w="6331790">
                  <a:extLst>
                    <a:ext uri="{9D8B030D-6E8A-4147-A177-3AD203B41FA5}">
                      <a16:colId xmlns="" xmlns:a16="http://schemas.microsoft.com/office/drawing/2014/main" val="937111271"/>
                    </a:ext>
                  </a:extLst>
                </a:gridCol>
              </a:tblGrid>
              <a:tr h="308000">
                <a:tc>
                  <a:txBody>
                    <a:bodyPr/>
                    <a:lstStyle/>
                    <a:p>
                      <a:pPr marL="0" indent="0">
                        <a:buFont typeface="+mj-lt"/>
                        <a:buNone/>
                      </a:pPr>
                      <a:r>
                        <a:rPr lang="en-GB" sz="1200" b="1" baseline="0" dirty="0"/>
                        <a:t>Equipment</a:t>
                      </a:r>
                      <a:r>
                        <a:rPr lang="en-GB" sz="1200" b="1" baseline="0" dirty="0" smtClean="0"/>
                        <a:t>: </a:t>
                      </a:r>
                      <a:r>
                        <a:rPr lang="en-GB" sz="1200" b="1" baseline="0" dirty="0" smtClean="0"/>
                        <a:t>Paint</a:t>
                      </a:r>
                      <a:r>
                        <a:rPr lang="en-GB" sz="1200" b="1" baseline="0" dirty="0" smtClean="0"/>
                        <a:t>, paint brushes, egg </a:t>
                      </a:r>
                      <a:r>
                        <a:rPr lang="en-GB" sz="1200" b="1" baseline="0" dirty="0" smtClean="0"/>
                        <a:t>box, </a:t>
                      </a:r>
                      <a:r>
                        <a:rPr lang="en-GB" sz="1200" b="1" baseline="0" dirty="0" smtClean="0"/>
                        <a:t>lollypop sticks, pipe cleaners, feathers, tissue paper, paper plates</a:t>
                      </a:r>
                      <a:endParaRPr lang="en-GB" sz="1200" b="0" baseline="0" dirty="0"/>
                    </a:p>
                  </a:txBody>
                  <a:tcPr marL="68580" marR="68580" marT="34290" marB="34290"/>
                </a:tc>
                <a:extLst>
                  <a:ext uri="{0D108BD9-81ED-4DB2-BD59-A6C34878D82A}">
                    <a16:rowId xmlns=""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rnival mask.jpg"/>
          <p:cNvPicPr>
            <a:picLocks noChangeAspect="1"/>
          </p:cNvPicPr>
          <p:nvPr/>
        </p:nvPicPr>
        <p:blipFill rotWithShape="1">
          <a:blip r:embed="rId2" cstate="print"/>
          <a:srcRect t="15504" b="5895"/>
          <a:stretch/>
        </p:blipFill>
        <p:spPr>
          <a:xfrm>
            <a:off x="1844824" y="4736976"/>
            <a:ext cx="3664481" cy="4320480"/>
          </a:xfrm>
          <a:prstGeom prst="rect">
            <a:avLst/>
          </a:prstGeom>
        </p:spPr>
      </p:pic>
      <p:pic>
        <p:nvPicPr>
          <p:cNvPr id="5" name="Picture 4" descr="b606a1da4c3b70c714489d81f5916ba4.jpg"/>
          <p:cNvPicPr>
            <a:picLocks noChangeAspect="1"/>
          </p:cNvPicPr>
          <p:nvPr/>
        </p:nvPicPr>
        <p:blipFill>
          <a:blip r:embed="rId3"/>
          <a:stretch>
            <a:fillRect/>
          </a:stretch>
        </p:blipFill>
        <p:spPr>
          <a:xfrm>
            <a:off x="764704" y="723398"/>
            <a:ext cx="5167220" cy="3437514"/>
          </a:xfrm>
          <a:prstGeom prst="rect">
            <a:avLst/>
          </a:prstGeom>
        </p:spPr>
      </p:pic>
    </p:spTree>
    <p:extLst>
      <p:ext uri="{BB962C8B-B14F-4D97-AF65-F5344CB8AC3E}">
        <p14:creationId xmlns:p14="http://schemas.microsoft.com/office/powerpoint/2010/main" val="1969300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54814</TotalTime>
  <Words>269</Words>
  <Application>Microsoft Office PowerPoint</Application>
  <PresentationFormat>A4 Paper (210x297 mm)</PresentationFormat>
  <Paragraphs>30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776</cp:revision>
  <cp:lastPrinted>2019-03-03T09:41:19Z</cp:lastPrinted>
  <dcterms:created xsi:type="dcterms:W3CDTF">2014-03-03T15:39:30Z</dcterms:created>
  <dcterms:modified xsi:type="dcterms:W3CDTF">2021-07-13T17:11:17Z</dcterms:modified>
</cp:coreProperties>
</file>