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16"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varScale="1">
        <p:scale>
          <a:sx n="43" d="100"/>
          <a:sy n="43" d="100"/>
        </p:scale>
        <p:origin x="2868"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8/31/2021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31/08/2021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31/08/2021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31/08/2021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31/08/2021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31/08/2021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31/08/2021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Plans- BENCHBALL OR BASKETBALL</a:t>
            </a:r>
          </a:p>
        </p:txBody>
      </p:sp>
      <p:graphicFrame>
        <p:nvGraphicFramePr>
          <p:cNvPr id="13" name="Table 12"/>
          <p:cNvGraphicFramePr>
            <a:graphicFrameLocks noGrp="1"/>
          </p:cNvGraphicFramePr>
          <p:nvPr>
            <p:extLst>
              <p:ext uri="{D42A27DB-BD31-4B8C-83A1-F6EECF244321}">
                <p14:modId xmlns:p14="http://schemas.microsoft.com/office/powerpoint/2010/main" val="3789855771"/>
              </p:ext>
            </p:extLst>
          </p:nvPr>
        </p:nvGraphicFramePr>
        <p:xfrm>
          <a:off x="253527" y="1937866"/>
          <a:ext cx="6350946" cy="7398628"/>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1020147">
                  <a:extLst>
                    <a:ext uri="{9D8B030D-6E8A-4147-A177-3AD203B41FA5}">
                      <a16:colId xmlns:a16="http://schemas.microsoft.com/office/drawing/2014/main" val="2055900536"/>
                    </a:ext>
                  </a:extLst>
                </a:gridCol>
                <a:gridCol w="2239369">
                  <a:extLst>
                    <a:ext uri="{9D8B030D-6E8A-4147-A177-3AD203B41FA5}">
                      <a16:colId xmlns:a16="http://schemas.microsoft.com/office/drawing/2014/main" val="4242482457"/>
                    </a:ext>
                  </a:extLst>
                </a:gridCol>
              </a:tblGrid>
              <a:tr h="328612">
                <a:tc>
                  <a:txBody>
                    <a:bodyPr/>
                    <a:lstStyle/>
                    <a:p>
                      <a:pPr algn="ctr"/>
                      <a:r>
                        <a:rPr lang="en-GB" sz="1200" dirty="0"/>
                        <a:t>Theme/Focus: </a:t>
                      </a:r>
                      <a:r>
                        <a:rPr lang="en-GB" sz="1200" b="1" dirty="0">
                          <a:solidFill>
                            <a:schemeClr val="bg1"/>
                          </a:solidFill>
                        </a:rPr>
                        <a:t>BENCHBALL OR BASKETBALL</a:t>
                      </a:r>
                      <a:endParaRPr lang="en-GB" sz="1200" dirty="0">
                        <a:solidFill>
                          <a:schemeClr val="bg1"/>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solidFill>
                            <a:schemeClr val="tx1"/>
                          </a:solidFill>
                        </a:rPr>
                        <a:t>11-11.45am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r>
                        <a:rPr lang="en-GB" sz="1100" b="1" kern="1200" dirty="0">
                          <a:solidFill>
                            <a:schemeClr val="tx1"/>
                          </a:solidFill>
                          <a:effectLst/>
                          <a:latin typeface="+mn-lt"/>
                          <a:ea typeface="+mn-ea"/>
                          <a:cs typeface="+mn-cs"/>
                        </a:rPr>
                        <a:t>Set Up: </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Divide court in half with a line of cones and place one bench either end of the space.</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Putting a semi circle of cones around the bench will help stop defenders jumping into the team on the bench and causing them to fall</a:t>
                      </a:r>
                      <a:r>
                        <a:rPr lang="en-GB" sz="1100" b="1" kern="1200" dirty="0">
                          <a:solidFill>
                            <a:schemeClr val="tx1"/>
                          </a:solidFill>
                          <a:effectLst/>
                          <a:latin typeface="+mn-lt"/>
                          <a:ea typeface="+mn-ea"/>
                          <a:cs typeface="+mn-cs"/>
                        </a:rPr>
                        <a:t> off</a:t>
                      </a:r>
                      <a:endParaRPr lang="en-GB" sz="1100"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100" kern="1200" dirty="0">
                        <a:solidFill>
                          <a:schemeClr val="tx1"/>
                        </a:solidFill>
                        <a:effectLst/>
                        <a:latin typeface="+mn-lt"/>
                        <a:ea typeface="+mn-ea"/>
                        <a:cs typeface="+mn-cs"/>
                      </a:endParaRPr>
                    </a:p>
                    <a:p>
                      <a:pPr marL="0" indent="0">
                        <a:buFont typeface="Arial" panose="020B0604020202020204" pitchFamily="34" charset="0"/>
                        <a:buNone/>
                      </a:pPr>
                      <a:r>
                        <a:rPr lang="en-GB" sz="1100" b="1" kern="1200" dirty="0">
                          <a:solidFill>
                            <a:schemeClr val="tx1"/>
                          </a:solidFill>
                          <a:effectLst/>
                          <a:latin typeface="+mn-lt"/>
                          <a:ea typeface="+mn-ea"/>
                          <a:cs typeface="+mn-cs"/>
                        </a:rPr>
                        <a:t>How to Play:</a:t>
                      </a:r>
                      <a:endParaRPr lang="en-GB" sz="1100" kern="1200" dirty="0">
                        <a:solidFill>
                          <a:schemeClr val="tx1"/>
                        </a:solidFill>
                        <a:effectLst/>
                        <a:latin typeface="+mn-lt"/>
                        <a:ea typeface="+mn-ea"/>
                        <a:cs typeface="+mn-cs"/>
                      </a:endParaRPr>
                    </a:p>
                    <a:p>
                      <a:pPr marL="342900" lvl="0" indent="-342900">
                        <a:buFont typeface="Arial" panose="020B0604020202020204" pitchFamily="34" charset="0"/>
                        <a:buChar char="•"/>
                      </a:pPr>
                      <a:r>
                        <a:rPr lang="en-GB" sz="1100" b="1" kern="1200" dirty="0">
                          <a:solidFill>
                            <a:schemeClr val="tx1"/>
                          </a:solidFill>
                          <a:effectLst/>
                          <a:latin typeface="+mn-lt"/>
                          <a:ea typeface="+mn-ea"/>
                          <a:cs typeface="+mn-cs"/>
                        </a:rPr>
                        <a:t>Choose a catcher (Baloo).</a:t>
                      </a:r>
                      <a:r>
                        <a:rPr lang="en-GB" sz="1100" kern="1200" dirty="0">
                          <a:solidFill>
                            <a:schemeClr val="tx1"/>
                          </a:solidFill>
                          <a:effectLst/>
                          <a:latin typeface="+mn-lt"/>
                          <a:ea typeface="+mn-ea"/>
                          <a:cs typeface="+mn-cs"/>
                        </a:rPr>
                        <a:t> Pick 1 person to stand on the opposite bench to catch their teams balls thrown.</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Children spread out in the space and when the whistle blows a ball is thrown in to play</a:t>
                      </a:r>
                    </a:p>
                    <a:p>
                      <a:pPr marL="342900" lvl="0" indent="-342900">
                        <a:buFont typeface="Arial" panose="020B0604020202020204" pitchFamily="34" charset="0"/>
                        <a:buChar char="•"/>
                      </a:pPr>
                      <a:r>
                        <a:rPr lang="en-GB" sz="1100" b="1" kern="1200" dirty="0">
                          <a:solidFill>
                            <a:schemeClr val="tx1"/>
                          </a:solidFill>
                          <a:effectLst/>
                          <a:latin typeface="+mn-lt"/>
                          <a:ea typeface="+mn-ea"/>
                          <a:cs typeface="+mn-cs"/>
                        </a:rPr>
                        <a:t>Throw to your teammate.</a:t>
                      </a:r>
                      <a:r>
                        <a:rPr lang="en-GB" sz="1100" kern="1200" dirty="0">
                          <a:solidFill>
                            <a:schemeClr val="tx1"/>
                          </a:solidFill>
                          <a:effectLst/>
                          <a:latin typeface="+mn-lt"/>
                          <a:ea typeface="+mn-ea"/>
                          <a:cs typeface="+mn-cs"/>
                        </a:rPr>
                        <a:t> The aim will then be to help throw the ball to the person on the bench. </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If he/she makes the catch you join him/her on the bench, trying to catch more balls from your team. </a:t>
                      </a:r>
                    </a:p>
                    <a:p>
                      <a:pPr marL="342900" lvl="0" indent="-342900">
                        <a:buFont typeface="Arial" panose="020B0604020202020204" pitchFamily="34" charset="0"/>
                        <a:buChar char="•"/>
                      </a:pPr>
                      <a:r>
                        <a:rPr lang="en-GB" sz="1100" kern="1200" dirty="0">
                          <a:solidFill>
                            <a:schemeClr val="tx1"/>
                          </a:solidFill>
                          <a:effectLst/>
                          <a:latin typeface="+mn-lt"/>
                          <a:ea typeface="+mn-ea"/>
                          <a:cs typeface="+mn-cs"/>
                        </a:rPr>
                        <a:t>You cannot pass the </a:t>
                      </a:r>
                      <a:r>
                        <a:rPr lang="en-GB" sz="1100" kern="1200" dirty="0" err="1">
                          <a:solidFill>
                            <a:schemeClr val="tx1"/>
                          </a:solidFill>
                          <a:effectLst/>
                          <a:latin typeface="+mn-lt"/>
                          <a:ea typeface="+mn-ea"/>
                          <a:cs typeface="+mn-cs"/>
                        </a:rPr>
                        <a:t>center</a:t>
                      </a:r>
                      <a:r>
                        <a:rPr lang="en-GB" sz="1100" kern="1200" dirty="0">
                          <a:solidFill>
                            <a:schemeClr val="tx1"/>
                          </a:solidFill>
                          <a:effectLst/>
                          <a:latin typeface="+mn-lt"/>
                          <a:ea typeface="+mn-ea"/>
                          <a:cs typeface="+mn-cs"/>
                        </a:rPr>
                        <a:t> line.</a:t>
                      </a:r>
                    </a:p>
                    <a:p>
                      <a:pPr marL="342900" lvl="0" indent="-342900">
                        <a:buFont typeface="Arial" panose="020B0604020202020204" pitchFamily="34" charset="0"/>
                        <a:buChar char="•"/>
                      </a:pPr>
                      <a:r>
                        <a:rPr lang="en-GB" sz="1100" b="1" kern="1200" dirty="0">
                          <a:solidFill>
                            <a:schemeClr val="tx1"/>
                          </a:solidFill>
                          <a:effectLst/>
                          <a:latin typeface="+mn-lt"/>
                          <a:ea typeface="+mn-ea"/>
                          <a:cs typeface="+mn-cs"/>
                        </a:rPr>
                        <a:t>Prevent the catch.</a:t>
                      </a:r>
                      <a:r>
                        <a:rPr lang="en-GB" sz="1100" kern="1200" dirty="0">
                          <a:solidFill>
                            <a:schemeClr val="tx1"/>
                          </a:solidFill>
                          <a:effectLst/>
                          <a:latin typeface="+mn-lt"/>
                          <a:ea typeface="+mn-ea"/>
                          <a:cs typeface="+mn-cs"/>
                        </a:rPr>
                        <a:t> At the same time as trying to get on the bench, you have to prevent other people from joining their team on the bench by trying to block any throws or intercept any throws. By doing this you are preventing the people on the bench from the other team to make any catches (getting the most crystal balls!)</a:t>
                      </a:r>
                    </a:p>
                    <a:p>
                      <a:pPr marL="342900" lvl="0" indent="-342900">
                        <a:buFont typeface="Arial" panose="020B0604020202020204" pitchFamily="34" charset="0"/>
                        <a:buChar char="•"/>
                      </a:pPr>
                      <a:r>
                        <a:rPr lang="en-GB" sz="1100" b="1" kern="1200" dirty="0">
                          <a:solidFill>
                            <a:schemeClr val="tx1"/>
                          </a:solidFill>
                          <a:effectLst/>
                          <a:latin typeface="+mn-lt"/>
                          <a:ea typeface="+mn-ea"/>
                          <a:cs typeface="+mn-cs"/>
                        </a:rPr>
                        <a:t>Winning the game.</a:t>
                      </a:r>
                      <a:r>
                        <a:rPr lang="en-GB" sz="1100" kern="1200" dirty="0">
                          <a:solidFill>
                            <a:schemeClr val="tx1"/>
                          </a:solidFill>
                          <a:effectLst/>
                          <a:latin typeface="+mn-lt"/>
                          <a:ea typeface="+mn-ea"/>
                          <a:cs typeface="+mn-cs"/>
                        </a:rPr>
                        <a:t> Once your whole team is on the bench you've won the game and you can reset to play again or when the whistle is blown the team with the most players on bench are the winners.</a:t>
                      </a:r>
                    </a:p>
                    <a:p>
                      <a:pPr marL="171450" indent="-171450">
                        <a:buFont typeface="Arial" panose="020B0604020202020204" pitchFamily="34" charset="0"/>
                        <a:buChar char="•"/>
                      </a:pPr>
                      <a:endParaRPr lang="en-GB" sz="1100" b="1" kern="1200" dirty="0">
                        <a:solidFill>
                          <a:schemeClr val="tx1"/>
                        </a:solidFill>
                        <a:effectLst/>
                        <a:latin typeface="+mn-lt"/>
                        <a:ea typeface="+mn-ea"/>
                        <a:cs typeface="+mn-cs"/>
                      </a:endParaRPr>
                    </a:p>
                    <a:p>
                      <a:pPr marL="171450" indent="-171450">
                        <a:buFont typeface="Arial" panose="020B0604020202020204" pitchFamily="34" charset="0"/>
                        <a:buChar char="•"/>
                      </a:pPr>
                      <a:r>
                        <a:rPr lang="en-GB" sz="1100" b="1" kern="1200" dirty="0">
                          <a:solidFill>
                            <a:schemeClr val="tx1"/>
                          </a:solidFill>
                          <a:effectLst/>
                          <a:latin typeface="+mn-lt"/>
                          <a:ea typeface="+mn-ea"/>
                          <a:cs typeface="+mn-cs"/>
                        </a:rPr>
                        <a:t>End with Points &amp; Cool Down Stretches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64158">
                <a:tc gridSpan="2">
                  <a:txBody>
                    <a:bodyPr/>
                    <a:lstStyle/>
                    <a:p>
                      <a:pPr algn="ctr"/>
                      <a:r>
                        <a:rPr lang="en-GB" sz="1200" b="1" i="0" u="sng" kern="1200" baseline="0" dirty="0">
                          <a:solidFill>
                            <a:schemeClr val="tx1"/>
                          </a:solidFill>
                          <a:effectLst/>
                          <a:latin typeface="+mn-lt"/>
                          <a:ea typeface="+mn-ea"/>
                          <a:cs typeface="+mn-cs"/>
                        </a:rPr>
                        <a:t>Coaching/Teacher Tips/Questioning:</a:t>
                      </a:r>
                    </a:p>
                    <a:p>
                      <a:pPr marL="0" marR="0" lvl="0" indent="0" algn="l" defTabSz="1079996"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mn-ea"/>
                          <a:cs typeface="+mn-cs"/>
                        </a:rPr>
                        <a:t>If younger children you can play on mats to prevent them from falling off benches and bring benches closer.</a:t>
                      </a:r>
                    </a:p>
                    <a:p>
                      <a:pPr algn="ctr"/>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pPr algn="ctr"/>
                      <a:r>
                        <a:rPr lang="en-GB" sz="1100" b="1" u="sng" kern="1200" dirty="0">
                          <a:solidFill>
                            <a:schemeClr val="tx1"/>
                          </a:solidFill>
                          <a:effectLst/>
                          <a:latin typeface="+mn-lt"/>
                          <a:ea typeface="+mn-ea"/>
                          <a:cs typeface="+mn-cs"/>
                        </a:rPr>
                        <a:t>Phrase Perfect/Technique:</a:t>
                      </a:r>
                    </a:p>
                    <a:p>
                      <a:pPr marL="171450" indent="-171450" algn="l">
                        <a:buFont typeface="Arial" panose="020B0604020202020204" pitchFamily="34" charset="0"/>
                        <a:buChar char="•"/>
                      </a:pPr>
                      <a:r>
                        <a:rPr lang="en-GB" sz="1100" b="0" u="none" kern="1200" dirty="0">
                          <a:solidFill>
                            <a:schemeClr val="tx1"/>
                          </a:solidFill>
                          <a:effectLst/>
                          <a:latin typeface="+mn-lt"/>
                          <a:ea typeface="+mn-ea"/>
                          <a:cs typeface="+mn-cs"/>
                        </a:rPr>
                        <a:t>Baloo wants all the animals to meet Mowgli so must gather them all on the benches first and we are going to do this by playing benchball!! Does anyone know the rules?! (go over game play)</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792088">
                <a:tc gridSpan="2">
                  <a:txBody>
                    <a:bodyPr/>
                    <a:lstStyle/>
                    <a:p>
                      <a:pPr algn="ctr"/>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r>
                        <a:rPr lang="en-GB" sz="1200" b="1" u="sng" kern="1200" dirty="0">
                          <a:solidFill>
                            <a:schemeClr val="tx1"/>
                          </a:solidFill>
                          <a:effectLst/>
                          <a:latin typeface="+mn-lt"/>
                          <a:ea typeface="+mn-ea"/>
                          <a:cs typeface="+mn-cs"/>
                        </a:rPr>
                        <a:t>Differentiation:</a:t>
                      </a:r>
                    </a:p>
                    <a:p>
                      <a:pPr marL="171450" indent="-171450">
                        <a:buFont typeface="Arial" panose="020B0604020202020204" pitchFamily="34" charset="0"/>
                        <a:buChar char="•"/>
                      </a:pPr>
                      <a:r>
                        <a:rPr lang="en-GB" sz="1100" b="0" u="none" kern="1200" dirty="0">
                          <a:solidFill>
                            <a:schemeClr val="tx1"/>
                          </a:solidFill>
                          <a:effectLst/>
                          <a:latin typeface="+mn-lt"/>
                          <a:ea typeface="+mn-ea"/>
                          <a:cs typeface="+mn-cs"/>
                        </a:rPr>
                        <a:t>If you have no benches, play this with mats or a cones off space OR as a basketball match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nvGraphicFramePr>
        <p:xfrm>
          <a:off x="272683" y="901335"/>
          <a:ext cx="6331790" cy="99380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66199">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387798">
                <a:tc>
                  <a:txBody>
                    <a:bodyPr/>
                    <a:lstStyle/>
                    <a:p>
                      <a:pPr marL="171450" lvl="0" indent="-171450">
                        <a:buFont typeface="Arial" panose="020B0604020202020204" pitchFamily="34" charset="0"/>
                        <a:buChar char="•"/>
                      </a:pPr>
                      <a:r>
                        <a:rPr lang="en-GB" sz="900" kern="1200" dirty="0">
                          <a:solidFill>
                            <a:schemeClr val="dk1"/>
                          </a:solidFill>
                          <a:effectLst/>
                          <a:latin typeface="+mn-lt"/>
                          <a:ea typeface="+mn-ea"/>
                          <a:cs typeface="+mn-cs"/>
                        </a:rPr>
                        <a:t>Good Pirates- Be the last one left in the game to not be hit by a ball</a:t>
                      </a:r>
                      <a:endParaRPr lang="en-GB" sz="900" b="0" kern="1200" baseline="0" dirty="0">
                        <a:solidFill>
                          <a:schemeClr val="dk1"/>
                        </a:solidFill>
                        <a:effectLst/>
                        <a:latin typeface="+mn-lt"/>
                        <a:ea typeface="+mn-ea"/>
                        <a:cs typeface="+mn-cs"/>
                      </a:endParaRP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900" kern="1200" dirty="0">
                          <a:solidFill>
                            <a:schemeClr val="dk1"/>
                          </a:solidFill>
                          <a:effectLst/>
                          <a:latin typeface="+mn-lt"/>
                          <a:ea typeface="+mn-ea"/>
                          <a:cs typeface="+mn-cs"/>
                        </a:rPr>
                        <a:t>Bad pirates- to get as many people out as possible</a:t>
                      </a:r>
                    </a:p>
                  </a:txBody>
                  <a:tcPr marL="68580" marR="68580" marT="34290" marB="34290"/>
                </a:tc>
                <a:tc>
                  <a:txBody>
                    <a:bodyPr/>
                    <a:lstStyle/>
                    <a:p>
                      <a:pPr marL="228600" indent="-228600">
                        <a:buFont typeface="+mj-lt"/>
                        <a:buAutoNum type="arabicPeriod"/>
                      </a:pPr>
                      <a:endParaRPr lang="en-GB" sz="900" b="0" baseline="0" dirty="0"/>
                    </a:p>
                  </a:txBody>
                  <a:tcPr marL="68580" marR="68580" marT="34290" marB="34290"/>
                </a:tc>
                <a:extLst>
                  <a:ext uri="{0D108BD9-81ED-4DB2-BD59-A6C34878D82A}">
                    <a16:rowId xmlns:a16="http://schemas.microsoft.com/office/drawing/2014/main" val="1668819557"/>
                  </a:ext>
                </a:extLst>
              </a:tr>
              <a:tr h="308000">
                <a:tc gridSpan="2">
                  <a:txBody>
                    <a:bodyPr/>
                    <a:lstStyle/>
                    <a:p>
                      <a:pPr marL="0" indent="0">
                        <a:buFont typeface="+mj-lt"/>
                        <a:buNone/>
                      </a:pPr>
                      <a:r>
                        <a:rPr lang="en-GB" sz="900" b="1" baseline="0" dirty="0"/>
                        <a:t>Equipment: </a:t>
                      </a:r>
                      <a:r>
                        <a:rPr lang="en-GB" sz="900" b="0" baseline="0" dirty="0"/>
                        <a:t>A variety of equipment for children to choose form for their choices</a:t>
                      </a:r>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
        <p:nvSpPr>
          <p:cNvPr id="23" name="Rectangle 22">
            <a:extLst>
              <a:ext uri="{FF2B5EF4-FFF2-40B4-BE49-F238E27FC236}">
                <a16:creationId xmlns:a16="http://schemas.microsoft.com/office/drawing/2014/main" id="{1E270493-DF26-48C6-851C-B89FF07D200B}"/>
              </a:ext>
            </a:extLst>
          </p:cNvPr>
          <p:cNvSpPr/>
          <p:nvPr/>
        </p:nvSpPr>
        <p:spPr>
          <a:xfrm rot="5400000">
            <a:off x="4547022" y="3534814"/>
            <a:ext cx="2000250" cy="923925"/>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ea typeface="Calibri" panose="020F0502020204030204" pitchFamily="34" charset="0"/>
                <a:cs typeface="Times New Roman" panose="02020603050405020304" pitchFamily="18" charset="0"/>
              </a:rPr>
              <a:t> </a:t>
            </a:r>
          </a:p>
          <a:p>
            <a:pPr>
              <a:lnSpc>
                <a:spcPct val="115000"/>
              </a:lnSpc>
              <a:spcAft>
                <a:spcPts val="1000"/>
              </a:spcAft>
            </a:pPr>
            <a:r>
              <a:rPr lang="en-GB" sz="1100">
                <a:effectLst/>
                <a:ea typeface="Calibri" panose="020F0502020204030204" pitchFamily="34" charset="0"/>
                <a:cs typeface="Times New Roman" panose="02020603050405020304" pitchFamily="18" charset="0"/>
              </a:rPr>
              <a:t> </a:t>
            </a:r>
          </a:p>
          <a:p>
            <a:pPr indent="457200">
              <a:lnSpc>
                <a:spcPct val="115000"/>
              </a:lnSpc>
              <a:spcAft>
                <a:spcPts val="1000"/>
              </a:spcAft>
            </a:pPr>
            <a:r>
              <a:rPr lang="en-GB" sz="1100">
                <a:effectLst/>
                <a:ea typeface="Calibri" panose="020F0502020204030204" pitchFamily="34" charset="0"/>
                <a:cs typeface="Times New Roman" panose="02020603050405020304" pitchFamily="18" charset="0"/>
              </a:rPr>
              <a:t> </a:t>
            </a:r>
          </a:p>
        </p:txBody>
      </p:sp>
      <p:cxnSp>
        <p:nvCxnSpPr>
          <p:cNvPr id="24" name="Straight Connector 23">
            <a:extLst>
              <a:ext uri="{FF2B5EF4-FFF2-40B4-BE49-F238E27FC236}">
                <a16:creationId xmlns:a16="http://schemas.microsoft.com/office/drawing/2014/main" id="{19DF6EEB-088B-4B51-BEB7-27F88D2C9584}"/>
              </a:ext>
            </a:extLst>
          </p:cNvPr>
          <p:cNvCxnSpPr>
            <a:cxnSpLocks/>
          </p:cNvCxnSpPr>
          <p:nvPr/>
        </p:nvCxnSpPr>
        <p:spPr>
          <a:xfrm rot="5400000">
            <a:off x="5537622" y="3591964"/>
            <a:ext cx="0" cy="809625"/>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97CF4A78-39FF-4B76-98A3-5AD59161A604}"/>
              </a:ext>
            </a:extLst>
          </p:cNvPr>
          <p:cNvSpPr/>
          <p:nvPr/>
        </p:nvSpPr>
        <p:spPr>
          <a:xfrm rot="5400000">
            <a:off x="5504284" y="3005733"/>
            <a:ext cx="66675" cy="504825"/>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Rectangle 25">
            <a:extLst>
              <a:ext uri="{FF2B5EF4-FFF2-40B4-BE49-F238E27FC236}">
                <a16:creationId xmlns:a16="http://schemas.microsoft.com/office/drawing/2014/main" id="{ED75CB46-D3E8-4955-AC4B-07F218AAF346}"/>
              </a:ext>
            </a:extLst>
          </p:cNvPr>
          <p:cNvSpPr/>
          <p:nvPr/>
        </p:nvSpPr>
        <p:spPr>
          <a:xfrm rot="5400000">
            <a:off x="5495699" y="4484271"/>
            <a:ext cx="69226" cy="504825"/>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63182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56147</TotalTime>
  <Words>427</Words>
  <Application>Microsoft Office PowerPoint</Application>
  <PresentationFormat>A4 Paper (210x297 mm)</PresentationFormat>
  <Paragraphs>35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805</cp:revision>
  <cp:lastPrinted>2019-03-03T09:41:19Z</cp:lastPrinted>
  <dcterms:created xsi:type="dcterms:W3CDTF">2014-03-03T15:39:30Z</dcterms:created>
  <dcterms:modified xsi:type="dcterms:W3CDTF">2021-08-31T12:04:09Z</dcterms:modified>
</cp:coreProperties>
</file>