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21" r:id="rId2"/>
    <p:sldId id="308" r:id="rId3"/>
    <p:sldId id="309" r:id="rId4"/>
    <p:sldId id="322" r:id="rId5"/>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E34C3-919C-47A1-977D-4873AF573A81}" v="7" dt="2021-08-10T11:17:34.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86382" autoAdjust="0"/>
  </p:normalViewPr>
  <p:slideViewPr>
    <p:cSldViewPr>
      <p:cViewPr varScale="1">
        <p:scale>
          <a:sx n="43" d="100"/>
          <a:sy n="43" d="100"/>
        </p:scale>
        <p:origin x="2868" y="6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8/31/2021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31/08/2021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31/08/2021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31/08/2021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31/08/2021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flickr.com/photos/hammersmithandfulham/22316536862/in/album-72157660106021525/"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dreamstime.com/stock-images-rounders-pitch-image1052399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Plans- Bat &amp; Ball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nvGraphicFramePr>
        <p:xfrm>
          <a:off x="166954" y="1430112"/>
          <a:ext cx="6574412" cy="5603263"/>
        </p:xfrm>
        <a:graphic>
          <a:graphicData uri="http://schemas.openxmlformats.org/drawingml/2006/table">
            <a:tbl>
              <a:tblPr firstRow="1" bandRow="1">
                <a:tableStyleId>{5A111915-BE36-4E01-A7E5-04B1672EAD32}</a:tableStyleId>
              </a:tblPr>
              <a:tblGrid>
                <a:gridCol w="3051123">
                  <a:extLst>
                    <a:ext uri="{9D8B030D-6E8A-4147-A177-3AD203B41FA5}">
                      <a16:colId xmlns:a16="http://schemas.microsoft.com/office/drawing/2014/main" val="20000"/>
                    </a:ext>
                  </a:extLst>
                </a:gridCol>
                <a:gridCol w="149083">
                  <a:extLst>
                    <a:ext uri="{9D8B030D-6E8A-4147-A177-3AD203B41FA5}">
                      <a16:colId xmlns:a16="http://schemas.microsoft.com/office/drawing/2014/main" val="2818243110"/>
                    </a:ext>
                  </a:extLst>
                </a:gridCol>
                <a:gridCol w="826335">
                  <a:extLst>
                    <a:ext uri="{9D8B030D-6E8A-4147-A177-3AD203B41FA5}">
                      <a16:colId xmlns:a16="http://schemas.microsoft.com/office/drawing/2014/main" val="2055900536"/>
                    </a:ext>
                  </a:extLst>
                </a:gridCol>
                <a:gridCol w="2547871">
                  <a:extLst>
                    <a:ext uri="{9D8B030D-6E8A-4147-A177-3AD203B41FA5}">
                      <a16:colId xmlns:a16="http://schemas.microsoft.com/office/drawing/2014/main" val="4242482457"/>
                    </a:ext>
                  </a:extLst>
                </a:gridCol>
              </a:tblGrid>
              <a:tr h="420931">
                <a:tc gridSpan="2">
                  <a:txBody>
                    <a:bodyPr/>
                    <a:lstStyle/>
                    <a:p>
                      <a:pPr algn="ctr"/>
                      <a:r>
                        <a:rPr lang="en-GB" sz="1200" dirty="0"/>
                        <a:t>S4K</a:t>
                      </a:r>
                      <a:r>
                        <a:rPr lang="en-GB" sz="1200" baseline="0" dirty="0"/>
                        <a:t> Sports Time</a:t>
                      </a:r>
                      <a:r>
                        <a:rPr lang="en-GB" sz="1200" dirty="0"/>
                        <a:t>: Bat &amp; </a:t>
                      </a:r>
                      <a:r>
                        <a:rPr lang="en-GB" sz="1200" baseline="0" dirty="0"/>
                        <a:t>Ball Games</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10-10.45</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448009">
                <a:tc gridSpan="3">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 </a:t>
                      </a: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Have bags of different bats,  balls, cones and goals.</a:t>
                      </a:r>
                    </a:p>
                    <a:p>
                      <a:pPr marL="0" lvl="0" indent="0">
                        <a:buFont typeface="Arial" panose="020B0604020202020204" pitchFamily="34" charset="0"/>
                        <a:buNone/>
                      </a:pPr>
                      <a:endPar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lvl="0" indent="0">
                        <a:buFont typeface="Arial" panose="020B0604020202020204" pitchFamily="34" charset="0"/>
                        <a:buNone/>
                      </a:pP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Give children 3 different options of bat &amp; ball games. Depending on how the vote goes, you can play one or more of the options, 1 after the other or at the same time in different space.</a:t>
                      </a:r>
                    </a:p>
                    <a:p>
                      <a:pPr marL="0" lvl="0" indent="0">
                        <a:buFont typeface="Arial" panose="020B0604020202020204" pitchFamily="34" charset="0"/>
                        <a:buNone/>
                      </a:pPr>
                      <a:endPar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228600" lvl="0" indent="-228600">
                        <a:buFont typeface="Arial" panose="020B0604020202020204" pitchFamily="34" charset="0"/>
                        <a:buAutoNum type="arabicPeriod"/>
                      </a:pPr>
                      <a:r>
                        <a:rPr lang="en-GB" sz="1100" b="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Scatterball</a:t>
                      </a:r>
                      <a:endPar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228600" lvl="0" indent="-228600">
                        <a:buFont typeface="Arial" panose="020B0604020202020204" pitchFamily="34" charset="0"/>
                        <a:buAutoNum type="arabicPeriod"/>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Jiminy’s Cricket</a:t>
                      </a:r>
                    </a:p>
                    <a:p>
                      <a:pPr marL="228600" lvl="0" indent="-228600">
                        <a:buFont typeface="Arial" panose="020B0604020202020204" pitchFamily="34" charset="0"/>
                        <a:buAutoNum type="arabicPeriod"/>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Rounders</a:t>
                      </a:r>
                    </a:p>
                    <a:p>
                      <a:pPr marL="228600" lvl="0" indent="-228600">
                        <a:buFont typeface="Arial" panose="020B0604020202020204" pitchFamily="34" charset="0"/>
                        <a:buAutoNum type="arabicPeriod"/>
                      </a:pPr>
                      <a:endPar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lvl="0" indent="0">
                        <a:buFont typeface="Arial" panose="020B0604020202020204" pitchFamily="34" charset="0"/>
                        <a:buNone/>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See next pages for how to play each game</a:t>
                      </a:r>
                    </a:p>
                    <a:p>
                      <a:pPr marL="228600" lvl="0" indent="-228600">
                        <a:buFont typeface="Arial" panose="020B0604020202020204" pitchFamily="34" charset="0"/>
                        <a:buAutoNum type="arabicPeriod"/>
                      </a:pPr>
                      <a:endPar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lvl="0" indent="0">
                        <a:buFont typeface="Arial" panose="020B0604020202020204" pitchFamily="34" charset="0"/>
                        <a:buNone/>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Finish the session with some cool down stretches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75399">
                <a:tc>
                  <a:txBody>
                    <a:bodyPr/>
                    <a:lstStyle/>
                    <a:p>
                      <a:pPr algn="ctr"/>
                      <a:r>
                        <a:rPr lang="en-GB" sz="1200" b="1" i="0" u="sng" kern="1200" baseline="0" dirty="0">
                          <a:solidFill>
                            <a:schemeClr val="tx1"/>
                          </a:solidFill>
                          <a:effectLst/>
                          <a:latin typeface="+mn-lt"/>
                          <a:ea typeface="+mn-ea"/>
                          <a:cs typeface="+mn-cs"/>
                        </a:rPr>
                        <a:t>Coaching/Teacher Tips/Questioning:</a:t>
                      </a:r>
                    </a:p>
                    <a:p>
                      <a:pPr algn="ctr"/>
                      <a:r>
                        <a:rPr lang="en-GB" sz="1100" b="0" i="0" u="none" kern="1200" baseline="0" dirty="0">
                          <a:solidFill>
                            <a:schemeClr val="tx1"/>
                          </a:solidFill>
                          <a:effectLst/>
                          <a:latin typeface="+mn-lt"/>
                          <a:ea typeface="+mn-ea"/>
                          <a:cs typeface="+mn-cs"/>
                        </a:rPr>
                        <a:t>Make sure you are giving the children choices and the chance to vote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Script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69728269"/>
                  </a:ext>
                </a:extLst>
              </a:tr>
              <a:tr h="945515">
                <a:tc gridSpan="3">
                  <a:txBody>
                    <a:bodyPr/>
                    <a:lstStyle/>
                    <a:p>
                      <a:pPr algn="ctr"/>
                      <a:r>
                        <a:rPr lang="en-GB" sz="1200" b="1" i="0" u="sng" kern="1200" baseline="0" dirty="0">
                          <a:solidFill>
                            <a:schemeClr val="tx1"/>
                          </a:solidFill>
                          <a:effectLst/>
                          <a:latin typeface="+mn-lt"/>
                          <a:ea typeface="+mn-ea"/>
                          <a:cs typeface="+mn-cs"/>
                        </a:rPr>
                        <a:t>Progressions: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a:solidFill>
                            <a:schemeClr val="tx1"/>
                          </a:solidFill>
                          <a:effectLst/>
                          <a:latin typeface="+mn-lt"/>
                          <a:ea typeface="+mn-ea"/>
                          <a:cs typeface="+mn-cs"/>
                        </a:rPr>
                        <a:t>Differentiation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8" name="Table 17">
            <a:extLst>
              <a:ext uri="{FF2B5EF4-FFF2-40B4-BE49-F238E27FC236}">
                <a16:creationId xmlns:a16="http://schemas.microsoft.com/office/drawing/2014/main" id="{8632BFEC-B113-45C0-B43C-131C0544EAA4}"/>
              </a:ext>
            </a:extLst>
          </p:cNvPr>
          <p:cNvGraphicFramePr>
            <a:graphicFrameLocks noGrp="1"/>
          </p:cNvGraphicFramePr>
          <p:nvPr/>
        </p:nvGraphicFramePr>
        <p:xfrm>
          <a:off x="166954" y="528574"/>
          <a:ext cx="6574412" cy="901538"/>
        </p:xfrm>
        <a:graphic>
          <a:graphicData uri="http://schemas.openxmlformats.org/drawingml/2006/table">
            <a:tbl>
              <a:tblPr firstRow="1" bandRow="1">
                <a:tableStyleId>{FABFCF23-3B69-468F-B69F-88F6DE6A72F2}</a:tableStyleId>
              </a:tblPr>
              <a:tblGrid>
                <a:gridCol w="3284655">
                  <a:extLst>
                    <a:ext uri="{9D8B030D-6E8A-4147-A177-3AD203B41FA5}">
                      <a16:colId xmlns:a16="http://schemas.microsoft.com/office/drawing/2014/main" val="937111271"/>
                    </a:ext>
                  </a:extLst>
                </a:gridCol>
                <a:gridCol w="3289757">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endParaRPr lang="en-GB" sz="900" b="0" baseline="0" dirty="0"/>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668819557"/>
                  </a:ext>
                </a:extLst>
              </a:tr>
              <a:tr h="308000">
                <a:tc gridSpan="2">
                  <a:txBody>
                    <a:bodyPr/>
                    <a:lstStyle/>
                    <a:p>
                      <a:pPr marL="0" indent="0">
                        <a:buFont typeface="+mj-lt"/>
                        <a:buNone/>
                      </a:pPr>
                      <a:r>
                        <a:rPr lang="en-GB" sz="900" b="1" baseline="0" dirty="0"/>
                        <a:t>Equipment Ball Games: </a:t>
                      </a:r>
                      <a:r>
                        <a:rPr lang="en-GB" sz="900" b="0" baseline="0" dirty="0"/>
                        <a:t>cones, cricket bats, rounders bats, tennis rackets, balls, buckets, hoops, goals</a:t>
                      </a:r>
                    </a:p>
                  </a:txBody>
                  <a:tcPr marL="68580" marR="68580" marT="34290" marB="34290"/>
                </a:tc>
                <a:tc hMerge="1">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178254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Bat &amp; Ball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nvGraphicFramePr>
        <p:xfrm>
          <a:off x="193554" y="1612435"/>
          <a:ext cx="6350947" cy="8001000"/>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val="20000"/>
                    </a:ext>
                  </a:extLst>
                </a:gridCol>
                <a:gridCol w="144016">
                  <a:extLst>
                    <a:ext uri="{9D8B030D-6E8A-4147-A177-3AD203B41FA5}">
                      <a16:colId xmlns:a16="http://schemas.microsoft.com/office/drawing/2014/main" val="2818243110"/>
                    </a:ext>
                  </a:extLst>
                </a:gridCol>
                <a:gridCol w="798248">
                  <a:extLst>
                    <a:ext uri="{9D8B030D-6E8A-4147-A177-3AD203B41FA5}">
                      <a16:colId xmlns:a16="http://schemas.microsoft.com/office/drawing/2014/main" val="2055900536"/>
                    </a:ext>
                  </a:extLst>
                </a:gridCol>
                <a:gridCol w="569904">
                  <a:extLst>
                    <a:ext uri="{9D8B030D-6E8A-4147-A177-3AD203B41FA5}">
                      <a16:colId xmlns:a16="http://schemas.microsoft.com/office/drawing/2014/main" val="4242482457"/>
                    </a:ext>
                  </a:extLst>
                </a:gridCol>
                <a:gridCol w="1891365">
                  <a:extLst>
                    <a:ext uri="{9D8B030D-6E8A-4147-A177-3AD203B41FA5}">
                      <a16:colId xmlns:a16="http://schemas.microsoft.com/office/drawing/2014/main" val="2860745098"/>
                    </a:ext>
                  </a:extLst>
                </a:gridCol>
              </a:tblGrid>
              <a:tr h="328612">
                <a:tc gridSpan="2">
                  <a:txBody>
                    <a:bodyPr/>
                    <a:lstStyle/>
                    <a:p>
                      <a:pPr algn="ctr"/>
                      <a:r>
                        <a:rPr lang="en-GB" sz="1200" dirty="0"/>
                        <a:t>Theme/Focus: </a:t>
                      </a:r>
                      <a:r>
                        <a:rPr lang="en-GB" sz="1200" dirty="0" err="1"/>
                        <a:t>Scatterball</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gridSpan="2">
                  <a:txBody>
                    <a:bodyPr/>
                    <a:lstStyle/>
                    <a:p>
                      <a:pPr algn="ctr"/>
                      <a:r>
                        <a:rPr lang="en-GB" sz="1200" dirty="0">
                          <a:solidFill>
                            <a:schemeClr val="tx1"/>
                          </a:solidFill>
                        </a:rPr>
                        <a:t>Time</a:t>
                      </a:r>
                    </a:p>
                    <a:p>
                      <a:pPr algn="ctr"/>
                      <a:r>
                        <a:rPr lang="en-GB" sz="1200" dirty="0"/>
                        <a:t>10-10.45am</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a:t>Image/Video link/</a:t>
                      </a:r>
                    </a:p>
                    <a:p>
                      <a:pPr algn="ctr"/>
                      <a:r>
                        <a:rPr lang="en-GB" sz="120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4">
                  <a:txBody>
                    <a:bodyPr/>
                    <a:lstStyle/>
                    <a:p>
                      <a:pPr marL="0" lvl="0" indent="0">
                        <a:buFont typeface="Arial" panose="020B0604020202020204" pitchFamily="34" charset="0"/>
                        <a:buNone/>
                      </a:pPr>
                      <a:r>
                        <a:rPr lang="en-GB" sz="1100" b="1" kern="1200" dirty="0">
                          <a:solidFill>
                            <a:schemeClr val="tx1"/>
                          </a:solidFill>
                          <a:effectLst/>
                          <a:latin typeface="+mn-lt"/>
                          <a:ea typeface="+mn-ea"/>
                          <a:cs typeface="+mn-cs"/>
                        </a:rPr>
                        <a:t>Set Up:</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Split children into two teams, a batting team and a fielding team. If you do not have big numbers you can play by each taking it in turns to bat and winning points individually instead of for a team.</a:t>
                      </a:r>
                    </a:p>
                    <a:p>
                      <a:pPr marL="0" lv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Batters:</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Take it in turns to hit 3 balls in succession into the space (if high volume of children just use 2 balls). This can be from the batters holding and hitting the balls or a bowler bowling the balls for the batters to hit.</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They then run around the bases, trying to make it round all 4 bases before all of the balls get back to the bowling square (this can be in a bucket or in a hoop or on cones)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Each base passed counts as 1 point.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All players on the batting team have a turn then teams swap positions.</a:t>
                      </a:r>
                    </a:p>
                    <a:p>
                      <a:pPr marL="0" lv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Fielders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Spread out in the space and are not allowed inside the bases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Cannot move until all 3 balls have been hit into the space by the batters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Once all three balls have been hit, the Coach will shout “go” and the fielders who are closest must run to get the balls and place them in bowlers box (on cones or in a bucket)</a:t>
                      </a:r>
                    </a:p>
                    <a:p>
                      <a:pPr marL="171450" lvl="0" indent="-171450">
                        <a:buFont typeface="Arial" panose="020B0604020202020204" pitchFamily="34" charset="0"/>
                        <a:buChar char="•"/>
                      </a:pPr>
                      <a:r>
                        <a:rPr lang="en-US" sz="1100" kern="1200" dirty="0">
                          <a:solidFill>
                            <a:schemeClr val="tx1"/>
                          </a:solidFill>
                          <a:effectLst/>
                          <a:latin typeface="+mn-lt"/>
                          <a:ea typeface="+mn-ea"/>
                          <a:cs typeface="+mn-cs"/>
                        </a:rPr>
                        <a:t>Encourage batters to throw a ball to someone who is closer to the bowlers box. Encourage children to swap positions when fielding.</a:t>
                      </a: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US" sz="1100" b="1" kern="1200" dirty="0">
                          <a:solidFill>
                            <a:schemeClr val="tx1"/>
                          </a:solidFill>
                          <a:effectLst/>
                          <a:latin typeface="+mn-lt"/>
                          <a:ea typeface="+mn-ea"/>
                          <a:cs typeface="+mn-cs"/>
                        </a:rPr>
                        <a:t>Points:</a:t>
                      </a:r>
                      <a:r>
                        <a:rPr lang="en-US" sz="11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The winning team/individual will be the team at the end with the most runs.</a:t>
                      </a:r>
                      <a:endParaRPr lang="en-GB" sz="1100" kern="120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a:txBody>
                    <a:bodyPr/>
                    <a:lstStyle/>
                    <a:p>
                      <a:pPr algn="ctr"/>
                      <a:r>
                        <a:rPr lang="en-GB" sz="1200" b="1" i="0" u="sng" kern="1200" baseline="0" dirty="0">
                          <a:solidFill>
                            <a:schemeClr val="tx1"/>
                          </a:solidFill>
                          <a:effectLst/>
                          <a:latin typeface="+mn-lt"/>
                          <a:ea typeface="+mn-ea"/>
                          <a:cs typeface="+mn-cs"/>
                        </a:rPr>
                        <a:t>Coaching/Teacher Tips/Questioning:</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l"/>
                      <a:r>
                        <a:rPr lang="en-GB" sz="1200" b="1" i="0" u="none" kern="1200" baseline="0" dirty="0">
                          <a:solidFill>
                            <a:schemeClr val="tx1"/>
                          </a:solidFill>
                          <a:effectLst/>
                          <a:latin typeface="+mn-lt"/>
                          <a:ea typeface="+mn-ea"/>
                          <a:cs typeface="+mn-cs"/>
                        </a:rPr>
                        <a:t>Phrase Perfect Script</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Does anyone know a Disney character who’s nose grows when he lies? </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That’s right, Pinocchio! </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Well in Pinocchio, there is a cricket called…. Jiminy!!! And we are playing </a:t>
                      </a:r>
                      <a:r>
                        <a:rPr lang="en-GB" sz="1200" b="0" i="0" u="none" kern="1200" baseline="0" dirty="0" err="1">
                          <a:solidFill>
                            <a:schemeClr val="tx1"/>
                          </a:solidFill>
                          <a:effectLst/>
                          <a:latin typeface="+mn-lt"/>
                          <a:ea typeface="+mn-ea"/>
                          <a:cs typeface="+mn-cs"/>
                        </a:rPr>
                        <a:t>Jiminy’s</a:t>
                      </a:r>
                      <a:r>
                        <a:rPr lang="en-GB" sz="1200" b="0" i="0" u="none" kern="1200" baseline="0" dirty="0">
                          <a:solidFill>
                            <a:schemeClr val="tx1"/>
                          </a:solidFill>
                          <a:effectLst/>
                          <a:latin typeface="+mn-lt"/>
                          <a:ea typeface="+mn-ea"/>
                          <a:cs typeface="+mn-cs"/>
                        </a:rPr>
                        <a:t> Cricket today!</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Let’s go over the rules!</a:t>
                      </a:r>
                    </a:p>
                    <a:p>
                      <a:pPr algn="l"/>
                      <a:endParaRPr lang="en-GB" sz="1200" b="1"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tc hMerge="1">
                  <a:txBody>
                    <a:bodyPr/>
                    <a:lstStyle/>
                    <a:p>
                      <a:pPr algn="l"/>
                      <a:endParaRPr lang="en-GB" sz="1200" b="1"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r>
                        <a:rPr lang="en-GB" sz="1200" b="1" i="0" u="sng" kern="1200" baseline="0" dirty="0">
                          <a:solidFill>
                            <a:schemeClr val="tx1"/>
                          </a:solidFill>
                          <a:effectLst/>
                          <a:latin typeface="+mn-lt"/>
                          <a:ea typeface="+mn-ea"/>
                          <a:cs typeface="+mn-cs"/>
                        </a:rPr>
                        <a:t>Differentiation</a:t>
                      </a:r>
                    </a:p>
                    <a:p>
                      <a:pPr marL="171450" indent="-171450">
                        <a:buFontTx/>
                        <a:buChar char="-"/>
                      </a:pPr>
                      <a:r>
                        <a:rPr lang="en-GB" sz="1100" b="0" i="0" u="none" kern="1200" baseline="0" dirty="0">
                          <a:solidFill>
                            <a:schemeClr val="tx1"/>
                          </a:solidFill>
                          <a:effectLst/>
                          <a:latin typeface="+mn-lt"/>
                          <a:ea typeface="+mn-ea"/>
                          <a:cs typeface="+mn-cs"/>
                        </a:rPr>
                        <a:t>Have more than one cricket pitch set up with a larger volume of children</a:t>
                      </a:r>
                    </a:p>
                    <a:p>
                      <a:pPr marL="171450" indent="-171450">
                        <a:buFontTx/>
                        <a:buChar char="-"/>
                      </a:pPr>
                      <a:r>
                        <a:rPr lang="en-GB" sz="1100" b="0" i="0" u="none" kern="1200" baseline="0" dirty="0">
                          <a:solidFill>
                            <a:schemeClr val="tx1"/>
                          </a:solidFill>
                          <a:effectLst/>
                          <a:latin typeface="+mn-lt"/>
                          <a:ea typeface="+mn-ea"/>
                          <a:cs typeface="+mn-cs"/>
                        </a:rPr>
                        <a:t>You can add up JIMINY’s as a team rather than individually- how many </a:t>
                      </a:r>
                      <a:r>
                        <a:rPr lang="en-GB" sz="1100" b="0" i="0" u="none" kern="1200" baseline="0" dirty="0" err="1">
                          <a:solidFill>
                            <a:schemeClr val="tx1"/>
                          </a:solidFill>
                          <a:effectLst/>
                          <a:latin typeface="+mn-lt"/>
                          <a:ea typeface="+mn-ea"/>
                          <a:cs typeface="+mn-cs"/>
                        </a:rPr>
                        <a:t>Jiminy’s</a:t>
                      </a:r>
                      <a:r>
                        <a:rPr lang="en-GB" sz="1100" b="0" i="0" u="none" kern="1200" baseline="0" dirty="0">
                          <a:solidFill>
                            <a:schemeClr val="tx1"/>
                          </a:solidFill>
                          <a:effectLst/>
                          <a:latin typeface="+mn-lt"/>
                          <a:ea typeface="+mn-ea"/>
                          <a:cs typeface="+mn-cs"/>
                        </a:rPr>
                        <a:t> can each team get? The most wins!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171450" indent="-171450">
                        <a:buFontTx/>
                        <a:buChar char="-"/>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nvGraphicFramePr>
        <p:xfrm>
          <a:off x="193554" y="574824"/>
          <a:ext cx="6331790" cy="936438"/>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Get the most runs/points</a:t>
                      </a:r>
                    </a:p>
                  </a:txBody>
                  <a:tcPr marL="68580" marR="68580" marT="34290" marB="34290"/>
                </a:tc>
                <a:tc>
                  <a:txBody>
                    <a:bodyPr/>
                    <a:lstStyle/>
                    <a:p>
                      <a:pPr marL="228600" indent="-228600">
                        <a:buFont typeface="+mj-lt"/>
                        <a:buAutoNum type="arabicPeriod"/>
                      </a:pPr>
                      <a:endParaRPr lang="en-GB" sz="900" b="0" baseline="0" dirty="0"/>
                    </a:p>
                  </a:txBody>
                  <a:tcPr marL="68580" marR="68580" marT="34290" marB="34290"/>
                </a:tc>
                <a:extLst>
                  <a:ext uri="{0D108BD9-81ED-4DB2-BD59-A6C34878D82A}">
                    <a16:rowId xmlns:a16="http://schemas.microsoft.com/office/drawing/2014/main" val="1668819557"/>
                  </a:ext>
                </a:extLst>
              </a:tr>
              <a:tr h="308000">
                <a:tc>
                  <a:txBody>
                    <a:bodyPr/>
                    <a:lstStyle/>
                    <a:p>
                      <a:pPr marL="0" indent="0">
                        <a:buFont typeface="+mj-lt"/>
                        <a:buNone/>
                      </a:pPr>
                      <a:r>
                        <a:rPr lang="en-GB" sz="900" b="1" baseline="0" dirty="0"/>
                        <a:t>Equipment: tennis racket, 3 tennis balls, cones, bucket or hoops.</a:t>
                      </a:r>
                      <a:endParaRPr lang="en-GB" sz="900" b="0" baseline="0" dirty="0"/>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376561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Bat &amp; Ball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nvGraphicFramePr>
        <p:xfrm>
          <a:off x="193554" y="1612435"/>
          <a:ext cx="6350946" cy="8001000"/>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val="20000"/>
                    </a:ext>
                  </a:extLst>
                </a:gridCol>
                <a:gridCol w="942264">
                  <a:extLst>
                    <a:ext uri="{9D8B030D-6E8A-4147-A177-3AD203B41FA5}">
                      <a16:colId xmlns:a16="http://schemas.microsoft.com/office/drawing/2014/main" val="2818243110"/>
                    </a:ext>
                  </a:extLst>
                </a:gridCol>
                <a:gridCol w="2461268">
                  <a:extLst>
                    <a:ext uri="{9D8B030D-6E8A-4147-A177-3AD203B41FA5}">
                      <a16:colId xmlns:a16="http://schemas.microsoft.com/office/drawing/2014/main" val="4242482457"/>
                    </a:ext>
                  </a:extLst>
                </a:gridCol>
              </a:tblGrid>
              <a:tr h="328612">
                <a:tc>
                  <a:txBody>
                    <a:bodyPr/>
                    <a:lstStyle/>
                    <a:p>
                      <a:pPr algn="ctr"/>
                      <a:r>
                        <a:rPr lang="en-GB" sz="1200" dirty="0"/>
                        <a:t>Theme/Focus: </a:t>
                      </a:r>
                      <a:r>
                        <a:rPr lang="en-GB" sz="1200" dirty="0" err="1"/>
                        <a:t>Jiminy’s</a:t>
                      </a:r>
                      <a:r>
                        <a:rPr lang="en-GB" sz="1200" dirty="0"/>
                        <a:t> Cricket</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10-10.45am</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pPr marL="0" marR="0" lvl="0" indent="0" algn="l" defTabSz="1079996" rtl="0" eaLnBrk="1" fontAlgn="auto" latinLnBrk="0" hangingPunct="1">
                        <a:lnSpc>
                          <a:spcPct val="100000"/>
                        </a:lnSpc>
                        <a:spcBef>
                          <a:spcPts val="0"/>
                        </a:spcBef>
                        <a:spcAft>
                          <a:spcPts val="0"/>
                        </a:spcAft>
                        <a:buClrTx/>
                        <a:buSzTx/>
                        <a:buFontTx/>
                        <a:buNone/>
                        <a:tabLst/>
                        <a:defRPr/>
                      </a:pP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endParaRPr lang="en-GB" sz="1100" dirty="0"/>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Split children into equal teams – a Batting &amp; fielding Team ( no more than 10 per team where possible)</a:t>
                      </a:r>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Place a set of stumps and a cone either side (distance depending on the age of children)</a:t>
                      </a:r>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Place a cone or box of cones for the bowler to stand in.</a:t>
                      </a:r>
                    </a:p>
                    <a:p>
                      <a:pPr marL="0" lvl="0" indent="0">
                        <a:buFont typeface="Arial" panose="020B0604020202020204" pitchFamily="34" charset="0"/>
                        <a:buNone/>
                      </a:pPr>
                      <a:endPar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71450" lvl="0" indent="-171450">
                        <a:buFont typeface="Arial" panose="020B0604020202020204" pitchFamily="34" charset="0"/>
                        <a:buChar char="•"/>
                      </a:pPr>
                      <a:r>
                        <a:rPr lang="en-GB" sz="11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Throwing &amp; Catching Practice- </a:t>
                      </a: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Have children practice throwing and catching for a few minutes so they can stop other children becoming JIMINY’s!</a:t>
                      </a:r>
                    </a:p>
                    <a:p>
                      <a:pPr marL="0" lvl="0" indent="0">
                        <a:buFont typeface="Arial" panose="020B0604020202020204" pitchFamily="34" charset="0"/>
                        <a:buNone/>
                      </a:pP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JIMINY’s CRICKET</a:t>
                      </a:r>
                    </a:p>
                    <a:p>
                      <a:pPr marL="171450" lvl="0" indent="-171450">
                        <a:buFont typeface="Arial" panose="020B0604020202020204" pitchFamily="34" charset="0"/>
                        <a:buChar char="•"/>
                      </a:pPr>
                      <a:r>
                        <a:rPr lang="en-GB" sz="1100" dirty="0"/>
                        <a:t>Children take it in turns to bat with the aim of each child becoming JIMINY!</a:t>
                      </a:r>
                    </a:p>
                    <a:p>
                      <a:pPr marL="171450" lvl="0" indent="-171450">
                        <a:buFont typeface="Arial" panose="020B0604020202020204" pitchFamily="34" charset="0"/>
                        <a:buChar char="•"/>
                      </a:pPr>
                      <a:r>
                        <a:rPr lang="en-GB" sz="1100" dirty="0"/>
                        <a:t>6 letters in JIMINY so 6 runs and they become a Jiminy Cricket!</a:t>
                      </a:r>
                    </a:p>
                    <a:p>
                      <a:pPr marL="171450" lvl="0" indent="-171450">
                        <a:buFont typeface="Arial" panose="020B0604020202020204" pitchFamily="34" charset="0"/>
                        <a:buChar char="•"/>
                      </a:pPr>
                      <a:r>
                        <a:rPr lang="en-GB" sz="1100" dirty="0"/>
                        <a:t>Once all players have had a turn at batting they swap with the fielding team</a:t>
                      </a:r>
                    </a:p>
                    <a:p>
                      <a:pPr marL="0" lvl="0" indent="0">
                        <a:buFont typeface="Arial" panose="020B0604020202020204" pitchFamily="34" charset="0"/>
                        <a:buNone/>
                      </a:pPr>
                      <a:r>
                        <a:rPr lang="en-GB" sz="1100" b="1" dirty="0">
                          <a:solidFill>
                            <a:schemeClr val="accent1"/>
                          </a:solidFill>
                        </a:rPr>
                        <a:t>RULES:</a:t>
                      </a:r>
                    </a:p>
                    <a:p>
                      <a:pPr marL="171450" lvl="0" indent="-171450">
                        <a:buFontTx/>
                        <a:buChar char="-"/>
                      </a:pPr>
                      <a:r>
                        <a:rPr lang="en-GB" sz="1100" dirty="0"/>
                        <a:t>Give children up to 3 bowls to hit the ball. If they choose to run then that is their turn over and the number of runs will be added.</a:t>
                      </a:r>
                    </a:p>
                    <a:p>
                      <a:pPr marL="171450" lvl="0" indent="-171450">
                        <a:buFontTx/>
                        <a:buChar char="-"/>
                      </a:pPr>
                      <a:r>
                        <a:rPr lang="en-GB" sz="1100" dirty="0"/>
                        <a:t>To give everyone a chance at batting, add the rule that they can not get bowled out on their first attempt at batting.</a:t>
                      </a:r>
                    </a:p>
                    <a:p>
                      <a:pPr marL="171450" lvl="0" indent="-171450">
                        <a:buFontTx/>
                        <a:buChar char="-"/>
                      </a:pPr>
                      <a:r>
                        <a:rPr lang="en-GB" sz="1100" dirty="0"/>
                        <a:t>If the ball is caught without bouncing, they are out and their runs do not count.</a:t>
                      </a:r>
                    </a:p>
                    <a:p>
                      <a:pPr marL="0" lvl="0" indent="0">
                        <a:buFontTx/>
                        <a:buNone/>
                      </a:pPr>
                      <a:endParaRPr lang="en-GB" sz="1100" dirty="0"/>
                    </a:p>
                    <a:p>
                      <a:pPr marL="0" lvl="0" indent="0" algn="ctr">
                        <a:buFontTx/>
                        <a:buNone/>
                      </a:pPr>
                      <a:r>
                        <a:rPr lang="en-GB" sz="1100" dirty="0"/>
                        <a:t>The team at the end with the most runs or </a:t>
                      </a:r>
                      <a:r>
                        <a:rPr lang="en-GB" sz="1100" b="1" dirty="0"/>
                        <a:t>JIMINY’s</a:t>
                      </a:r>
                      <a:r>
                        <a:rPr lang="en-GB" sz="1100" dirty="0"/>
                        <a:t> win!!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a:txBody>
                    <a:bodyPr/>
                    <a:lstStyle/>
                    <a:p>
                      <a:pPr algn="ctr"/>
                      <a:r>
                        <a:rPr lang="en-GB" sz="1200" b="1" i="0" u="sng" kern="1200" baseline="0" dirty="0">
                          <a:solidFill>
                            <a:schemeClr val="tx1"/>
                          </a:solidFill>
                          <a:effectLst/>
                          <a:latin typeface="+mn-lt"/>
                          <a:ea typeface="+mn-ea"/>
                          <a:cs typeface="+mn-cs"/>
                        </a:rPr>
                        <a:t>Coaching/Teacher Tips/Questioning:</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r>
                        <a:rPr lang="en-GB" sz="1200" b="1" i="0" u="none" kern="1200" baseline="0" dirty="0">
                          <a:solidFill>
                            <a:schemeClr val="tx1"/>
                          </a:solidFill>
                          <a:effectLst/>
                          <a:latin typeface="+mn-lt"/>
                          <a:ea typeface="+mn-ea"/>
                          <a:cs typeface="+mn-cs"/>
                        </a:rPr>
                        <a:t>Phrase Perfect Script</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Does anyone know a Disney character who’s nose grows when he lies? </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That’s right, Pinocchio! </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Well in Pinocchio, there is a cricket called…. Jiminy!!! And we are playing </a:t>
                      </a:r>
                      <a:r>
                        <a:rPr lang="en-GB" sz="1200" b="0" i="0" u="none" kern="1200" baseline="0" dirty="0" err="1">
                          <a:solidFill>
                            <a:schemeClr val="tx1"/>
                          </a:solidFill>
                          <a:effectLst/>
                          <a:latin typeface="+mn-lt"/>
                          <a:ea typeface="+mn-ea"/>
                          <a:cs typeface="+mn-cs"/>
                        </a:rPr>
                        <a:t>Jiminy’s</a:t>
                      </a:r>
                      <a:r>
                        <a:rPr lang="en-GB" sz="1200" b="0" i="0" u="none" kern="1200" baseline="0" dirty="0">
                          <a:solidFill>
                            <a:schemeClr val="tx1"/>
                          </a:solidFill>
                          <a:effectLst/>
                          <a:latin typeface="+mn-lt"/>
                          <a:ea typeface="+mn-ea"/>
                          <a:cs typeface="+mn-cs"/>
                        </a:rPr>
                        <a:t> Cricket today!</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Let’s go over the rules!</a:t>
                      </a:r>
                    </a:p>
                    <a:p>
                      <a:pPr algn="l"/>
                      <a:endParaRPr lang="en-GB" sz="1200" b="1"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69728269"/>
                  </a:ext>
                </a:extLst>
              </a:tr>
              <a:tr h="1020428">
                <a:tc gridSpan="2">
                  <a:txBody>
                    <a:bodyPr/>
                    <a:lstStyle/>
                    <a:p>
                      <a:pPr algn="ctr"/>
                      <a:r>
                        <a:rPr lang="en-GB" sz="1200" b="1" i="0" u="sng" kern="1200" baseline="0" dirty="0">
                          <a:solidFill>
                            <a:schemeClr val="tx1"/>
                          </a:solidFill>
                          <a:effectLst/>
                          <a:latin typeface="+mn-lt"/>
                          <a:ea typeface="+mn-ea"/>
                          <a:cs typeface="+mn-cs"/>
                        </a:rPr>
                        <a:t>Progressions: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r>
                        <a:rPr lang="en-GB" sz="1200" b="1" i="0" u="sng" kern="1200" baseline="0" dirty="0">
                          <a:solidFill>
                            <a:schemeClr val="tx1"/>
                          </a:solidFill>
                          <a:effectLst/>
                          <a:latin typeface="+mn-lt"/>
                          <a:ea typeface="+mn-ea"/>
                          <a:cs typeface="+mn-cs"/>
                        </a:rPr>
                        <a:t>Differentiation</a:t>
                      </a:r>
                    </a:p>
                    <a:p>
                      <a:pPr marL="171450" indent="-171450">
                        <a:buFontTx/>
                        <a:buChar char="-"/>
                      </a:pPr>
                      <a:r>
                        <a:rPr lang="en-GB" sz="1100" b="0" i="0" u="none" kern="1200" baseline="0" dirty="0">
                          <a:solidFill>
                            <a:schemeClr val="tx1"/>
                          </a:solidFill>
                          <a:effectLst/>
                          <a:latin typeface="+mn-lt"/>
                          <a:ea typeface="+mn-ea"/>
                          <a:cs typeface="+mn-cs"/>
                        </a:rPr>
                        <a:t>Have more than one cricket pitch set up with a larger volume of children</a:t>
                      </a:r>
                    </a:p>
                    <a:p>
                      <a:pPr marL="171450" indent="-171450">
                        <a:buFontTx/>
                        <a:buChar char="-"/>
                      </a:pPr>
                      <a:r>
                        <a:rPr lang="en-GB" sz="1100" b="0" i="0" u="none" kern="1200" baseline="0" dirty="0">
                          <a:solidFill>
                            <a:schemeClr val="tx1"/>
                          </a:solidFill>
                          <a:effectLst/>
                          <a:latin typeface="+mn-lt"/>
                          <a:ea typeface="+mn-ea"/>
                          <a:cs typeface="+mn-cs"/>
                        </a:rPr>
                        <a:t>You can add up JIMINY’s as a team rather than individually- how many </a:t>
                      </a:r>
                      <a:r>
                        <a:rPr lang="en-GB" sz="1100" b="0" i="0" u="none" kern="1200" baseline="0" dirty="0" err="1">
                          <a:solidFill>
                            <a:schemeClr val="tx1"/>
                          </a:solidFill>
                          <a:effectLst/>
                          <a:latin typeface="+mn-lt"/>
                          <a:ea typeface="+mn-ea"/>
                          <a:cs typeface="+mn-cs"/>
                        </a:rPr>
                        <a:t>Jiminy’s</a:t>
                      </a:r>
                      <a:r>
                        <a:rPr lang="en-GB" sz="1100" b="0" i="0" u="none" kern="1200" baseline="0" dirty="0">
                          <a:solidFill>
                            <a:schemeClr val="tx1"/>
                          </a:solidFill>
                          <a:effectLst/>
                          <a:latin typeface="+mn-lt"/>
                          <a:ea typeface="+mn-ea"/>
                          <a:cs typeface="+mn-cs"/>
                        </a:rPr>
                        <a:t> can each team get? The most wins!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nvGraphicFramePr>
        <p:xfrm>
          <a:off x="193554" y="574824"/>
          <a:ext cx="6331790" cy="901538"/>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Hit a moving ball</a:t>
                      </a:r>
                    </a:p>
                    <a:p>
                      <a:pPr marL="228600" indent="-228600">
                        <a:buFont typeface="+mj-lt"/>
                        <a:buAutoNum type="arabicPeriod"/>
                      </a:pPr>
                      <a:r>
                        <a:rPr lang="en-GB" sz="900" b="0" baseline="0" dirty="0"/>
                        <a:t>Get the most runs</a:t>
                      </a:r>
                    </a:p>
                  </a:txBody>
                  <a:tcPr marL="68580" marR="68580" marT="34290" marB="34290"/>
                </a:tc>
                <a:tc>
                  <a:txBody>
                    <a:bodyPr/>
                    <a:lstStyle/>
                    <a:p>
                      <a:pPr marL="228600" indent="-228600">
                        <a:buFont typeface="+mj-lt"/>
                        <a:buAutoNum type="arabicPeriod"/>
                      </a:pPr>
                      <a:endParaRPr lang="en-GB" sz="900" b="0" baseline="0" dirty="0"/>
                    </a:p>
                  </a:txBody>
                  <a:tcPr marL="68580" marR="68580" marT="34290" marB="34290"/>
                </a:tc>
                <a:extLst>
                  <a:ext uri="{0D108BD9-81ED-4DB2-BD59-A6C34878D82A}">
                    <a16:rowId xmlns:a16="http://schemas.microsoft.com/office/drawing/2014/main" val="1668819557"/>
                  </a:ext>
                </a:extLst>
              </a:tr>
              <a:tr h="308000">
                <a:tc>
                  <a:txBody>
                    <a:bodyPr/>
                    <a:lstStyle/>
                    <a:p>
                      <a:pPr marL="0" indent="0">
                        <a:buFont typeface="+mj-lt"/>
                        <a:buNone/>
                      </a:pPr>
                      <a:r>
                        <a:rPr lang="en-GB" sz="900" b="1" baseline="0" dirty="0"/>
                        <a:t>Equipment:</a:t>
                      </a:r>
                      <a:endParaRPr lang="en-GB" sz="900" b="0" baseline="0" dirty="0"/>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
        <p:nvSpPr>
          <p:cNvPr id="2" name="Rectangle 1">
            <a:extLst>
              <a:ext uri="{FF2B5EF4-FFF2-40B4-BE49-F238E27FC236}">
                <a16:creationId xmlns:a16="http://schemas.microsoft.com/office/drawing/2014/main" id="{FADFF904-96D7-4775-8400-961969A60DD7}"/>
              </a:ext>
            </a:extLst>
          </p:cNvPr>
          <p:cNvSpPr/>
          <p:nvPr/>
        </p:nvSpPr>
        <p:spPr>
          <a:xfrm rot="5400000">
            <a:off x="4077072" y="3224808"/>
            <a:ext cx="2520280" cy="19442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5" name="Picture 4" descr="A child hitting a ball with a bat&#10;&#10;Description automatically generated with low confidence">
            <a:extLst>
              <a:ext uri="{FF2B5EF4-FFF2-40B4-BE49-F238E27FC236}">
                <a16:creationId xmlns:a16="http://schemas.microsoft.com/office/drawing/2014/main" id="{51E9FF24-DFCC-47F9-8EA7-1129D85A1714}"/>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48261" y="3166639"/>
            <a:ext cx="431660" cy="720080"/>
          </a:xfrm>
          <a:prstGeom prst="rect">
            <a:avLst/>
          </a:prstGeom>
        </p:spPr>
      </p:pic>
      <p:sp>
        <p:nvSpPr>
          <p:cNvPr id="11" name="Oval 10">
            <a:extLst>
              <a:ext uri="{FF2B5EF4-FFF2-40B4-BE49-F238E27FC236}">
                <a16:creationId xmlns:a16="http://schemas.microsoft.com/office/drawing/2014/main" id="{9F00B082-101F-4A19-8D1E-85F7BD9DD02E}"/>
              </a:ext>
            </a:extLst>
          </p:cNvPr>
          <p:cNvSpPr/>
          <p:nvPr/>
        </p:nvSpPr>
        <p:spPr>
          <a:xfrm>
            <a:off x="6039290" y="3502798"/>
            <a:ext cx="127168" cy="1440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AA71F69A-9C7E-4D9B-9228-30661DBBB606}"/>
              </a:ext>
            </a:extLst>
          </p:cNvPr>
          <p:cNvSpPr/>
          <p:nvPr/>
        </p:nvSpPr>
        <p:spPr>
          <a:xfrm>
            <a:off x="4498388" y="3502798"/>
            <a:ext cx="127168" cy="1440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08B456F9-0B89-4A43-8E48-6E33C71496F8}"/>
              </a:ext>
            </a:extLst>
          </p:cNvPr>
          <p:cNvSpPr/>
          <p:nvPr/>
        </p:nvSpPr>
        <p:spPr>
          <a:xfrm>
            <a:off x="5184071" y="4524085"/>
            <a:ext cx="36004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5303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80150" y="51490"/>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Bat &amp; Ball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4162804221"/>
              </p:ext>
            </p:extLst>
          </p:nvPr>
        </p:nvGraphicFramePr>
        <p:xfrm>
          <a:off x="180150" y="1614118"/>
          <a:ext cx="6574414" cy="8199405"/>
        </p:xfrm>
        <a:graphic>
          <a:graphicData uri="http://schemas.openxmlformats.org/drawingml/2006/table">
            <a:tbl>
              <a:tblPr firstRow="1" bandRow="1">
                <a:tableStyleId>{5A111915-BE36-4E01-A7E5-04B1672EAD32}</a:tableStyleId>
              </a:tblPr>
              <a:tblGrid>
                <a:gridCol w="2528770">
                  <a:extLst>
                    <a:ext uri="{9D8B030D-6E8A-4147-A177-3AD203B41FA5}">
                      <a16:colId xmlns:a16="http://schemas.microsoft.com/office/drawing/2014/main" val="20000"/>
                    </a:ext>
                  </a:extLst>
                </a:gridCol>
                <a:gridCol w="1368152">
                  <a:extLst>
                    <a:ext uri="{9D8B030D-6E8A-4147-A177-3AD203B41FA5}">
                      <a16:colId xmlns:a16="http://schemas.microsoft.com/office/drawing/2014/main" val="2055900536"/>
                    </a:ext>
                  </a:extLst>
                </a:gridCol>
                <a:gridCol w="2677492">
                  <a:extLst>
                    <a:ext uri="{9D8B030D-6E8A-4147-A177-3AD203B41FA5}">
                      <a16:colId xmlns:a16="http://schemas.microsoft.com/office/drawing/2014/main" val="4242482457"/>
                    </a:ext>
                  </a:extLst>
                </a:gridCol>
              </a:tblGrid>
              <a:tr h="314546">
                <a:tc>
                  <a:txBody>
                    <a:bodyPr/>
                    <a:lstStyle/>
                    <a:p>
                      <a:pPr algn="ctr"/>
                      <a:r>
                        <a:rPr lang="en-GB" sz="1200" b="1" dirty="0">
                          <a:solidFill>
                            <a:schemeClr val="bg1"/>
                          </a:solidFill>
                        </a:rPr>
                        <a:t>Minions Rounders</a:t>
                      </a:r>
                      <a:endParaRPr lang="en-GB" sz="1200" dirty="0">
                        <a:solidFill>
                          <a:schemeClr val="bg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 </a:t>
                      </a:r>
                      <a:r>
                        <a:rPr lang="en-GB" sz="1200" dirty="0"/>
                        <a:t>11-11.45pm</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448009">
                <a:tc gridSpan="2">
                  <a:txBody>
                    <a:bodyPr/>
                    <a:lstStyle/>
                    <a:p>
                      <a:pPr marL="0" indent="0">
                        <a:buFont typeface="Arial" panose="020B0604020202020204" pitchFamily="34" charset="0"/>
                        <a:buNone/>
                      </a:pPr>
                      <a:r>
                        <a:rPr lang="en-GB" sz="1100" b="1" kern="1200" dirty="0">
                          <a:solidFill>
                            <a:schemeClr val="tx1"/>
                          </a:solidFill>
                          <a:effectLst/>
                          <a:latin typeface="+mn-lt"/>
                          <a:ea typeface="+mn-ea"/>
                          <a:cs typeface="+mn-cs"/>
                        </a:rPr>
                        <a:t>Bowlers:</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Bowl under arm from bowlers box.</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It must reach the box without it bouncing.</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It must be bowled no higher than the top of the head and no lower than the knee otherwise.</a:t>
                      </a:r>
                    </a:p>
                    <a:p>
                      <a:pPr marL="171450" lvl="0" indent="-171450">
                        <a:buFont typeface="Arial" panose="020B0604020202020204" pitchFamily="34" charset="0"/>
                        <a:buChar char="•"/>
                      </a:pPr>
                      <a:r>
                        <a:rPr lang="en-GB" sz="1100" b="1" kern="1200" dirty="0">
                          <a:solidFill>
                            <a:schemeClr val="tx1"/>
                          </a:solidFill>
                          <a:effectLst/>
                          <a:latin typeface="+mn-lt"/>
                          <a:ea typeface="+mn-ea"/>
                          <a:cs typeface="+mn-cs"/>
                        </a:rPr>
                        <a:t>A no ball</a:t>
                      </a:r>
                      <a:r>
                        <a:rPr lang="en-GB" sz="1100" kern="1200" dirty="0">
                          <a:solidFill>
                            <a:schemeClr val="tx1"/>
                          </a:solidFill>
                          <a:effectLst/>
                          <a:latin typeface="+mn-lt"/>
                          <a:ea typeface="+mn-ea"/>
                          <a:cs typeface="+mn-cs"/>
                        </a:rPr>
                        <a:t> is called if: the ball does not reach the batters box; if the ball is bowled too wide (outside the batters box); if the ball bounces; if the ball is bowled to the wrong side.</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Bowler bowls one good ball. If 2 no balls are called half a rounder is awarded to the batting team.</a:t>
                      </a:r>
                    </a:p>
                    <a:p>
                      <a:pPr marL="0" indent="0">
                        <a:buFont typeface="Arial" panose="020B0604020202020204" pitchFamily="34" charset="0"/>
                        <a:buNone/>
                      </a:pPr>
                      <a:r>
                        <a:rPr lang="en-GB" sz="1100" b="1" kern="1200" dirty="0">
                          <a:solidFill>
                            <a:schemeClr val="tx1"/>
                          </a:solidFill>
                          <a:effectLst/>
                          <a:latin typeface="+mn-lt"/>
                          <a:ea typeface="+mn-ea"/>
                          <a:cs typeface="+mn-cs"/>
                        </a:rPr>
                        <a:t>Batters:</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Hold the bat with one hand (younger children can use two)</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Run with the bat (if you do not have many bats they can drop it)</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good ball is bowled, batters must run even if they do not hit it</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If the ball is hit into the backward area, the batter may not pass first post until the ball is returned to the forward area.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batter that hits a no-ball may not be caught out or stumped at the first post.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Batters may run on 'no-balls' but do not have to.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Must keep in contact with the post when waiting at a base</a:t>
                      </a:r>
                    </a:p>
                    <a:p>
                      <a:pPr marL="0" indent="0">
                        <a:buFont typeface="Arial" panose="020B0604020202020204" pitchFamily="34" charset="0"/>
                        <a:buNone/>
                      </a:pPr>
                      <a:r>
                        <a:rPr lang="en-GB" sz="1100" b="1" kern="1200" dirty="0">
                          <a:solidFill>
                            <a:schemeClr val="tx1"/>
                          </a:solidFill>
                          <a:effectLst/>
                          <a:latin typeface="+mn-lt"/>
                          <a:ea typeface="+mn-ea"/>
                          <a:cs typeface="+mn-cs"/>
                        </a:rPr>
                        <a:t>Outs:</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batter is out if a fielder catches the ball before it bounces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fielder touches the post of the base halfway up (or higher) with the ball while the batter is running to it</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The batter deliberately drops or throws the bat</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Another batter runs to the same base or overtakes a batter,</a:t>
                      </a:r>
                    </a:p>
                    <a:p>
                      <a:pPr marL="0" lvl="0" indent="0">
                        <a:buFont typeface="Arial" panose="020B0604020202020204" pitchFamily="34" charset="0"/>
                        <a:buNone/>
                      </a:pPr>
                      <a:r>
                        <a:rPr lang="en-GB" sz="1100" b="1" kern="1200" dirty="0">
                          <a:solidFill>
                            <a:schemeClr val="tx1"/>
                          </a:solidFill>
                          <a:effectLst/>
                          <a:latin typeface="+mn-lt"/>
                          <a:ea typeface="+mn-ea"/>
                          <a:cs typeface="+mn-cs"/>
                        </a:rPr>
                        <a:t>Fielders:</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1 fielder at each base must stand in front of the bases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1 backstop, must stand a meter back from the batting box</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1 bowler, must stand inside the bowling box</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Fielders stand outside of the rounders  pitch/bases and must not obstruct batters from running. </a:t>
                      </a:r>
                    </a:p>
                    <a:p>
                      <a:pPr marL="0" indent="0">
                        <a:buFont typeface="Arial" panose="020B0604020202020204" pitchFamily="34" charset="0"/>
                        <a:buNone/>
                      </a:pPr>
                      <a:r>
                        <a:rPr lang="en-GB" sz="1100" b="1" kern="1200" dirty="0">
                          <a:solidFill>
                            <a:schemeClr val="tx1"/>
                          </a:solidFill>
                          <a:effectLst/>
                          <a:latin typeface="+mn-lt"/>
                          <a:ea typeface="+mn-ea"/>
                          <a:cs typeface="+mn-cs"/>
                        </a:rPr>
                        <a:t>Points/Rounders:</a:t>
                      </a:r>
                      <a:endParaRPr lang="en-GB"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One rounder is gained if the player hits the ball, then reaches the fourth post and touches it before the next ball is bowled and is not caught out and hit by the ball.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half rounder is gained if: the player reaches the fourth post having missed the ball; the player reaches the second post having hit the ball; if a batter is obstructed by a fielder whilst running; or if the same batter has two consecutive no balls.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75399">
                <a:tc gridSpan="3">
                  <a:txBody>
                    <a:bodyPr/>
                    <a:lstStyle/>
                    <a:p>
                      <a:pPr algn="ctr"/>
                      <a:r>
                        <a:rPr lang="en-GB" sz="1200" b="1" i="0" u="sng" kern="1200" baseline="0" dirty="0">
                          <a:solidFill>
                            <a:schemeClr val="tx1"/>
                          </a:solidFill>
                          <a:effectLst/>
                          <a:latin typeface="+mn-lt"/>
                          <a:ea typeface="+mn-ea"/>
                          <a:cs typeface="+mn-cs"/>
                        </a:rPr>
                        <a:t>Coaching/Teacher Tips/Questioning:</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At camp adapt the rules dependent on the volume of children at cap and the age group.</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If you have a small volume for children in your group you can give them more chances at trying to bat the ball</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If you have younger children allow them to use a tennis bat instead.</a:t>
                      </a: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69728269"/>
                  </a:ext>
                </a:extLst>
              </a:tr>
            </a:tbl>
          </a:graphicData>
        </a:graphic>
      </p:graphicFrame>
      <p:graphicFrame>
        <p:nvGraphicFramePr>
          <p:cNvPr id="18" name="Table 17">
            <a:extLst>
              <a:ext uri="{FF2B5EF4-FFF2-40B4-BE49-F238E27FC236}">
                <a16:creationId xmlns:a16="http://schemas.microsoft.com/office/drawing/2014/main" id="{8632BFEC-B113-45C0-B43C-131C0544EAA4}"/>
              </a:ext>
            </a:extLst>
          </p:cNvPr>
          <p:cNvGraphicFramePr>
            <a:graphicFrameLocks noGrp="1"/>
          </p:cNvGraphicFramePr>
          <p:nvPr/>
        </p:nvGraphicFramePr>
        <p:xfrm>
          <a:off x="180150" y="787108"/>
          <a:ext cx="6574414" cy="799278"/>
        </p:xfrm>
        <a:graphic>
          <a:graphicData uri="http://schemas.openxmlformats.org/drawingml/2006/table">
            <a:tbl>
              <a:tblPr firstRow="1" bandRow="1">
                <a:tableStyleId>{FABFCF23-3B69-468F-B69F-88F6DE6A72F2}</a:tableStyleId>
              </a:tblPr>
              <a:tblGrid>
                <a:gridCol w="3284656">
                  <a:extLst>
                    <a:ext uri="{9D8B030D-6E8A-4147-A177-3AD203B41FA5}">
                      <a16:colId xmlns:a16="http://schemas.microsoft.com/office/drawing/2014/main" val="937111271"/>
                    </a:ext>
                  </a:extLst>
                </a:gridCol>
                <a:gridCol w="3289758">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Learn and understand rules of rounders</a:t>
                      </a:r>
                    </a:p>
                    <a:p>
                      <a:pPr marL="228600" indent="-228600">
                        <a:buFont typeface="+mj-lt"/>
                        <a:buAutoNum type="arabicPeriod"/>
                      </a:pPr>
                      <a:r>
                        <a:rPr lang="en-GB" sz="900" b="0" baseline="0" dirty="0"/>
                        <a:t>Work as a team</a:t>
                      </a:r>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668819557"/>
                  </a:ext>
                </a:extLst>
              </a:tr>
              <a:tr h="198884">
                <a:tc gridSpan="2">
                  <a:txBody>
                    <a:bodyPr/>
                    <a:lstStyle/>
                    <a:p>
                      <a:pPr marL="0" indent="0">
                        <a:buFont typeface="+mj-lt"/>
                        <a:buNone/>
                      </a:pPr>
                      <a:r>
                        <a:rPr lang="en-GB" sz="900" b="1" baseline="0" dirty="0"/>
                        <a:t>Equipment: </a:t>
                      </a:r>
                      <a:r>
                        <a:rPr lang="en-GB" sz="900" b="0" baseline="0" dirty="0"/>
                        <a:t>dome cones, traffic cones,  rounders bats, dodgeball/football, .bibs</a:t>
                      </a:r>
                    </a:p>
                  </a:txBody>
                  <a:tcPr marL="68580" marR="68580" marT="34290" marB="34290"/>
                </a:tc>
                <a:tc hMerge="1">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pic>
        <p:nvPicPr>
          <p:cNvPr id="5" name="Picture 4" descr="Image result for rounders pitch">
            <a:hlinkClick r:id="rId2"/>
            <a:extLst>
              <a:ext uri="{FF2B5EF4-FFF2-40B4-BE49-F238E27FC236}">
                <a16:creationId xmlns:a16="http://schemas.microsoft.com/office/drawing/2014/main" id="{F5173103-DF57-4E9A-86B9-22EF2EF3A08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49080" y="2144688"/>
            <a:ext cx="2528770" cy="2304256"/>
          </a:xfrm>
          <a:prstGeom prst="rect">
            <a:avLst/>
          </a:prstGeom>
          <a:noFill/>
          <a:ln>
            <a:noFill/>
          </a:ln>
        </p:spPr>
      </p:pic>
    </p:spTree>
    <p:extLst>
      <p:ext uri="{BB962C8B-B14F-4D97-AF65-F5344CB8AC3E}">
        <p14:creationId xmlns:p14="http://schemas.microsoft.com/office/powerpoint/2010/main" val="633180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60407</TotalTime>
  <Words>1457</Words>
  <Application>Microsoft Office PowerPoint</Application>
  <PresentationFormat>A4 Paper (210x297 mm)</PresentationFormat>
  <Paragraphs>156</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Marie and Mike Willoughby Lynch</cp:lastModifiedBy>
  <cp:revision>816</cp:revision>
  <cp:lastPrinted>2019-03-03T09:41:19Z</cp:lastPrinted>
  <dcterms:created xsi:type="dcterms:W3CDTF">2014-03-03T15:39:30Z</dcterms:created>
  <dcterms:modified xsi:type="dcterms:W3CDTF">2021-08-31T11:52:53Z</dcterms:modified>
</cp:coreProperties>
</file>