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61" r:id="rId7"/>
    <p:sldId id="263" r:id="rId8"/>
    <p:sldId id="262" r:id="rId9"/>
    <p:sldId id="271" r:id="rId10"/>
    <p:sldId id="259" r:id="rId11"/>
    <p:sldId id="264" r:id="rId12"/>
    <p:sldId id="258" r:id="rId13"/>
    <p:sldId id="272" r:id="rId14"/>
    <p:sldId id="265" r:id="rId15"/>
    <p:sldId id="268" r:id="rId16"/>
    <p:sldId id="276" r:id="rId17"/>
    <p:sldId id="266" r:id="rId18"/>
    <p:sldId id="269" r:id="rId19"/>
    <p:sldId id="278" r:id="rId20"/>
    <p:sldId id="267" r:id="rId21"/>
    <p:sldId id="270" r:id="rId22"/>
    <p:sldId id="275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B9"/>
    <a:srgbClr val="5777DA"/>
    <a:srgbClr val="F40000"/>
    <a:srgbClr val="0030C5"/>
    <a:srgbClr val="FFD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3F4CE-F539-24DE-9EBF-D9857B2EBF11}" v="5" dt="2025-08-01T01:36:45.360"/>
    <p1510:client id="{3A8D8D91-134E-7644-A4B0-947A92ABF1FD}" v="8" dt="2025-08-01T01:44:55.011"/>
    <p1510:client id="{774CE740-4A4F-0990-93BD-CB5BA104AB77}" v="65" dt="2025-08-01T00:12:14.633"/>
    <p1510:client id="{99396ECF-FC38-D9BE-4DC7-6169BD2F2153}" v="2" dt="2025-08-01T02:02:06.781"/>
    <p1510:client id="{BA14141C-AE3D-4429-A004-E65BA15D3C2E}" v="7" dt="2025-08-01T05:23:38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94720"/>
  </p:normalViewPr>
  <p:slideViewPr>
    <p:cSldViewPr snapToGrid="0">
      <p:cViewPr varScale="1">
        <p:scale>
          <a:sx n="59" d="100"/>
          <a:sy n="59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A2605-1810-FC40-B058-CF875C2FB8F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AEB04-076E-7E4D-9E2E-4C0F8FBE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9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6CBD-1837-E4E1-7767-ECB561A40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33358-4787-041C-DF00-DE5D6ED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26B71-669F-623C-54F3-3B083575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61A-8AA2-7946-80AF-DFB27F7B5F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EE4A-C306-90C1-37F5-E48D15ED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F19A-6DE9-75D5-D929-2B652CB2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4008-AC10-434D-896E-FE04A859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8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8203-359B-F9AD-F8FB-DF75C5FF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B6BC8-9798-2EA3-C3F5-0FF3FEFD0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9366-C7C2-FA66-C706-C9C522DE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61A-8AA2-7946-80AF-DFB27F7B5F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D940-E692-DE87-E601-AD78C9B3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CD31B-8F68-45F3-34D1-C1766B06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4008-AC10-434D-896E-FE04A859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6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33C67-AF6E-99F2-A9BD-A9EFD9E4A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010F4-599A-D8C5-9710-EB2BA913F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06A7C-122C-3F97-DB7B-B0DF29B9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61A-8AA2-7946-80AF-DFB27F7B5F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22847-A781-B2FF-37F3-191EB31C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F8F83-620E-2EDA-8398-CC196DE5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4008-AC10-434D-896E-FE04A859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5B5C1-23C8-05DB-081D-FF6BE304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00F8-3AB0-9522-5824-E7AC096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28289-FC34-D187-6268-946769FB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61A-8AA2-7946-80AF-DFB27F7B5F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C00ED-B365-5355-4D47-A0D4F8385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17B38-34C9-FE57-41BB-766ECA26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4008-AC10-434D-896E-FE04A859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7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C1B4-6067-5F48-4C52-C6494428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DD81A-8117-3286-2B49-62467187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9434-0AA3-75FB-4909-882C0BFC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61A-8AA2-7946-80AF-DFB27F7B5F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F5001-00F3-205D-1023-A6F14103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039E1-3F37-B0B7-A83E-E41AAC04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4008-AC10-434D-896E-FE04A859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1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8EE6-E997-C814-CE23-29676438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556A1-0DC0-35A9-B17B-6B8CC404A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2A701-333E-90AA-A685-B4553D112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53E4B-57BC-D87F-FA72-8970BD16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61A-8AA2-7946-80AF-DFB27F7B5F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4D751-A6E0-89BB-5AF9-27CA65C4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D86B5-A41E-C592-962B-FD2746DE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4008-AC10-434D-896E-FE04A859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3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BBE5-E77F-8D27-427D-8FB0753B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6F348-5EE6-E99A-C76B-965F28E84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83A7B-2AFC-8E72-2F0D-E6A5FD3EA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8E3-0628-B317-2DAA-52B441181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E0C0D-6307-3FF6-D478-6EB1C8133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A34FF-54EE-0D36-ED6F-0D9181A0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61A-8AA2-7946-80AF-DFB27F7B5F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337D49-5BAC-5F35-B15C-22897730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DA688-B99C-407A-0F71-C62C07CD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4008-AC10-434D-896E-FE04A859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8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9157-F8F2-747C-AB0D-4247C151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4EF71-076B-E6DC-05E1-3AB168C5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61A-8AA2-7946-80AF-DFB27F7B5F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52F26-CFA6-B787-DFA6-258F2ED9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6195D-2352-30BC-4BCD-27767D23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4008-AC10-434D-896E-FE04A859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702AA-20BA-AB04-7A77-E08517B5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61A-8AA2-7946-80AF-DFB27F7B5F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C611A-E4DE-4389-7405-1E7A614F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B0B11-A970-19F4-14B5-3FD4E9B0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4008-AC10-434D-896E-FE04A859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9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5661-096E-A462-2E50-5480E82F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0178A-9D08-F080-977B-61903912F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D1740-7171-6B30-03EE-C86935C63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FD2F6-9320-65CF-EBC6-0FF0E243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61A-8AA2-7946-80AF-DFB27F7B5F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DDAD5-E74C-13C0-7D18-CC0D7702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ACA31-5459-CF44-2514-3EA13A17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4008-AC10-434D-896E-FE04A859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9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A4EC-37A1-8D73-2931-A7A6E752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B3EF7-F345-7A4C-4019-50C32B3DD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0033D-D8CF-6D78-59A8-736E657DE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CD411-31EA-7083-DDCD-40980C90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61A-8AA2-7946-80AF-DFB27F7B5F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4073C-E579-C3D9-3828-669D009F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3A481-9DE8-12ED-9FE4-1F09FD6A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4008-AC10-434D-896E-FE04A859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6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F1BEE-F232-2E0A-09D4-C7EFC8D7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159E1-062F-8ECD-8ABF-546CA3B16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AF4AE-4B66-0012-F6A6-E729BAA49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F1361A-8AA2-7946-80AF-DFB27F7B5F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4DBDD-2BD2-C74C-6DD2-18C9C4D11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AE786-670A-C4E4-3613-9F54404A1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C4008-AC10-434D-896E-FE04A859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6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1083721273?app_id=12296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1083721445?app_id=12296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1083721703?app_id=12296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1083721056?app_id=12296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1083721154?app_id=1229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4BBA-4C23-3334-F1D2-CABAD8781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538" y="1752601"/>
            <a:ext cx="9144000" cy="1862138"/>
          </a:xfrm>
        </p:spPr>
        <p:txBody>
          <a:bodyPr>
            <a:noAutofit/>
          </a:bodyPr>
          <a:lstStyle/>
          <a:p>
            <a:pPr algn="l"/>
            <a:r>
              <a:rPr lang="en-US" sz="80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LIFESAVING</a:t>
            </a:r>
            <a:br>
              <a:rPr lang="en-US" sz="80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0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CPR</a:t>
            </a:r>
          </a:p>
        </p:txBody>
      </p:sp>
      <p:pic>
        <p:nvPicPr>
          <p:cNvPr id="5" name="Picture 4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742B4498-1ED2-D39F-CF64-643CB30EC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8" y="4638678"/>
            <a:ext cx="1371599" cy="13715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DAE0B-C680-D388-C408-55F00B2D7D51}"/>
              </a:ext>
            </a:extLst>
          </p:cNvPr>
          <p:cNvCxnSpPr>
            <a:cxnSpLocks/>
          </p:cNvCxnSpPr>
          <p:nvPr/>
        </p:nvCxnSpPr>
        <p:spPr>
          <a:xfrm>
            <a:off x="1557338" y="-114300"/>
            <a:ext cx="0" cy="13573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20D8B8-148C-4863-0609-67D6FFDCECE7}"/>
              </a:ext>
            </a:extLst>
          </p:cNvPr>
          <p:cNvCxnSpPr>
            <a:cxnSpLocks/>
          </p:cNvCxnSpPr>
          <p:nvPr/>
        </p:nvCxnSpPr>
        <p:spPr>
          <a:xfrm>
            <a:off x="1557338" y="3571875"/>
            <a:ext cx="0" cy="8572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1AE875-BC50-5609-13CF-2B1C28AB607B}"/>
              </a:ext>
            </a:extLst>
          </p:cNvPr>
          <p:cNvCxnSpPr>
            <a:cxnSpLocks/>
          </p:cNvCxnSpPr>
          <p:nvPr/>
        </p:nvCxnSpPr>
        <p:spPr>
          <a:xfrm>
            <a:off x="1538287" y="6181725"/>
            <a:ext cx="0" cy="7334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4658913-0E96-72B0-B698-448971739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687" y="4624390"/>
            <a:ext cx="3533775" cy="1478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282B4F-3655-5826-0886-71EECDDE26CF}"/>
              </a:ext>
            </a:extLst>
          </p:cNvPr>
          <p:cNvSpPr txBox="1"/>
          <p:nvPr/>
        </p:nvSpPr>
        <p:spPr>
          <a:xfrm>
            <a:off x="9756582" y="6363771"/>
            <a:ext cx="230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v1.0 July 2025</a:t>
            </a:r>
          </a:p>
        </p:txBody>
      </p:sp>
    </p:spTree>
    <p:extLst>
      <p:ext uri="{BB962C8B-B14F-4D97-AF65-F5344CB8AC3E}">
        <p14:creationId xmlns:p14="http://schemas.microsoft.com/office/powerpoint/2010/main" val="30762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28642-F2C9-5B8C-1F5D-FD47DDE75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4A9EF18-7001-5682-51D2-51B8F90EC0DF}"/>
              </a:ext>
            </a:extLst>
          </p:cNvPr>
          <p:cNvSpPr txBox="1">
            <a:spLocks/>
          </p:cNvSpPr>
          <p:nvPr/>
        </p:nvSpPr>
        <p:spPr>
          <a:xfrm>
            <a:off x="1643062" y="572918"/>
            <a:ext cx="5900735" cy="1169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000" b="1">
                <a:solidFill>
                  <a:srgbClr val="0030C5"/>
                </a:solidFill>
                <a:latin typeface="Arial Nova Cond"/>
                <a:cs typeface="Arial Nova Cond" panose="020F0502020204030204" pitchFamily="34" charset="0"/>
              </a:rPr>
              <a:t>CPR </a:t>
            </a:r>
            <a:endParaRPr lang="en-PH" sz="4000" b="1">
              <a:solidFill>
                <a:srgbClr val="0030C5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  <a:p>
            <a:pPr algn="l"/>
            <a:r>
              <a:rPr lang="en-PH" sz="4000" b="1">
                <a:solidFill>
                  <a:srgbClr val="0030C5"/>
                </a:solidFill>
                <a:latin typeface="Arial Nova Cond"/>
                <a:cs typeface="Arial Nova Cond" panose="020F0502020204030204" pitchFamily="34" charset="0"/>
              </a:rPr>
              <a:t>1-person practice </a:t>
            </a:r>
            <a:endParaRPr lang="en-PH" sz="4000" b="1">
              <a:solidFill>
                <a:srgbClr val="0030C5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2ED8C-E4F0-213E-691F-4D0D9A5D1D26}"/>
              </a:ext>
            </a:extLst>
          </p:cNvPr>
          <p:cNvSpPr txBox="1"/>
          <p:nvPr/>
        </p:nvSpPr>
        <p:spPr>
          <a:xfrm>
            <a:off x="1641177" y="2125711"/>
            <a:ext cx="4222591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/>
                <a:ea typeface="MS Mincho"/>
                <a:cs typeface="Calibri"/>
              </a:rPr>
              <a:t>DRSAB has been completed, the patient is not responding and is not breathing normally: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dirty="0">
                <a:latin typeface="Arial"/>
                <a:ea typeface="MS Mincho"/>
                <a:cs typeface="Calibri"/>
              </a:rPr>
              <a:t>Perform</a:t>
            </a:r>
            <a:r>
              <a:rPr lang="en-AU" dirty="0">
                <a:effectLst/>
                <a:latin typeface="Arial"/>
                <a:ea typeface="MS Mincho"/>
                <a:cs typeface="Calibri"/>
              </a:rPr>
              <a:t> 2 minutes of </a:t>
            </a:r>
            <a:r>
              <a:rPr lang="en-AU" dirty="0">
                <a:latin typeface="Arial"/>
                <a:ea typeface="MS Mincho"/>
                <a:cs typeface="Calibri"/>
              </a:rPr>
              <a:t>1-person</a:t>
            </a:r>
            <a:r>
              <a:rPr lang="en-AU" dirty="0">
                <a:effectLst/>
                <a:latin typeface="Arial"/>
                <a:ea typeface="MS Mincho"/>
                <a:cs typeface="Calibri"/>
              </a:rPr>
              <a:t> adult CPR </a:t>
            </a:r>
            <a:r>
              <a:rPr lang="en-AU" dirty="0">
                <a:latin typeface="Arial"/>
                <a:ea typeface="MS Mincho"/>
                <a:cs typeface="Calibri"/>
              </a:rPr>
              <a:t>on a manikin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dirty="0">
                <a:latin typeface="Arial"/>
                <a:ea typeface="MS Mincho"/>
                <a:cs typeface="Calibri"/>
              </a:rPr>
              <a:t>Use a metronome during practice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461820-F79F-E16C-B22D-193479A5B4C5}"/>
              </a:ext>
            </a:extLst>
          </p:cNvPr>
          <p:cNvCxnSpPr>
            <a:cxnSpLocks/>
          </p:cNvCxnSpPr>
          <p:nvPr/>
        </p:nvCxnSpPr>
        <p:spPr>
          <a:xfrm>
            <a:off x="967579" y="-114300"/>
            <a:ext cx="0" cy="8143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879DACB-E137-8E2B-6D57-F3FA1D46358B}"/>
              </a:ext>
            </a:extLst>
          </p:cNvPr>
          <p:cNvSpPr/>
          <p:nvPr/>
        </p:nvSpPr>
        <p:spPr>
          <a:xfrm>
            <a:off x="650109" y="840225"/>
            <a:ext cx="634939" cy="634939"/>
          </a:xfrm>
          <a:prstGeom prst="ellipse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C95BC4-DF93-EF7B-8B02-2E77DB72A8A6}"/>
              </a:ext>
            </a:extLst>
          </p:cNvPr>
          <p:cNvCxnSpPr>
            <a:cxnSpLocks/>
          </p:cNvCxnSpPr>
          <p:nvPr/>
        </p:nvCxnSpPr>
        <p:spPr>
          <a:xfrm>
            <a:off x="960741" y="1600200"/>
            <a:ext cx="0" cy="34147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D3D3A878-805D-D334-6CF6-0981DD2A1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5124451"/>
            <a:ext cx="1371599" cy="13715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AC7785-C480-C110-6652-CDACE07958E7}"/>
              </a:ext>
            </a:extLst>
          </p:cNvPr>
          <p:cNvCxnSpPr>
            <a:cxnSpLocks/>
          </p:cNvCxnSpPr>
          <p:nvPr/>
        </p:nvCxnSpPr>
        <p:spPr>
          <a:xfrm>
            <a:off x="938212" y="6572248"/>
            <a:ext cx="0" cy="442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1BE7F-7C90-F20A-80FF-A7650751114A}"/>
              </a:ext>
            </a:extLst>
          </p:cNvPr>
          <p:cNvSpPr/>
          <p:nvPr/>
        </p:nvSpPr>
        <p:spPr>
          <a:xfrm>
            <a:off x="11937010" y="-114301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artoon of a person in swimsuit&#10;&#10;AI-generated content may be incorrect.">
            <a:extLst>
              <a:ext uri="{FF2B5EF4-FFF2-40B4-BE49-F238E27FC236}">
                <a16:creationId xmlns:a16="http://schemas.microsoft.com/office/drawing/2014/main" id="{77154C5A-B2BB-B82C-7F8A-EF562C430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56" y="838199"/>
            <a:ext cx="4759036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6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C76EF-DF1D-D95A-502D-F6A42507A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F43245-6392-2719-511C-1855221C704B}"/>
              </a:ext>
            </a:extLst>
          </p:cNvPr>
          <p:cNvSpPr txBox="1">
            <a:spLocks/>
          </p:cNvSpPr>
          <p:nvPr/>
        </p:nvSpPr>
        <p:spPr>
          <a:xfrm>
            <a:off x="1249795" y="2934906"/>
            <a:ext cx="4109245" cy="1698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b="1">
                <a:solidFill>
                  <a:srgbClr val="0016B8"/>
                </a:solidFill>
                <a:latin typeface="Arial Nova" panose="020B0504020202020204" pitchFamily="34" charset="0"/>
              </a:rPr>
              <a:t>A COORDINATED APPROACH TO CPR</a:t>
            </a:r>
            <a:endParaRPr lang="en-AU" sz="4000" b="1">
              <a:solidFill>
                <a:srgbClr val="0016B8"/>
              </a:solidFill>
              <a:effectLst/>
              <a:latin typeface="Arial Nova" panose="020B0504020202020204" pitchFamily="34" charset="0"/>
            </a:endParaRPr>
          </a:p>
          <a:p>
            <a:pPr algn="l"/>
            <a:endParaRPr lang="en-PH" sz="4000" b="1">
              <a:solidFill>
                <a:srgbClr val="0030C5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4DF25-04F1-58CC-BC0D-3EFD7735FCC6}"/>
              </a:ext>
            </a:extLst>
          </p:cNvPr>
          <p:cNvSpPr txBox="1"/>
          <p:nvPr/>
        </p:nvSpPr>
        <p:spPr>
          <a:xfrm>
            <a:off x="7832398" y="1830764"/>
            <a:ext cx="3671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standardised operator positions to ensure a seamless approach to CPR</a:t>
            </a:r>
          </a:p>
          <a:p>
            <a:endParaRPr lang="en-AU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Swap roles at least every </a:t>
            </a:r>
            <a:br>
              <a:rPr lang="en-A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minutes or during AED analysis</a:t>
            </a:r>
          </a:p>
          <a:p>
            <a:endParaRPr lang="en-AU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around the compression operator to apply AED pads during CPR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H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25F438-B680-79D8-074F-EC48C7EFA8FA}"/>
              </a:ext>
            </a:extLst>
          </p:cNvPr>
          <p:cNvCxnSpPr>
            <a:cxnSpLocks/>
          </p:cNvCxnSpPr>
          <p:nvPr/>
        </p:nvCxnSpPr>
        <p:spPr>
          <a:xfrm>
            <a:off x="967579" y="-114300"/>
            <a:ext cx="0" cy="8143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692CD18-09CE-31FE-C460-09104BA50AB1}"/>
              </a:ext>
            </a:extLst>
          </p:cNvPr>
          <p:cNvSpPr/>
          <p:nvPr/>
        </p:nvSpPr>
        <p:spPr>
          <a:xfrm>
            <a:off x="650109" y="840225"/>
            <a:ext cx="634939" cy="634939"/>
          </a:xfrm>
          <a:prstGeom prst="ellipse">
            <a:avLst/>
          </a:prstGeom>
          <a:solidFill>
            <a:srgbClr val="F4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Nova Cond" panose="020F0502020204030204" pitchFamily="34" charset="0"/>
                <a:cs typeface="Arial Nova Cond" panose="020F0502020204030204" pitchFamily="34" charset="0"/>
              </a:rPr>
              <a:t>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73724D-178C-6BB1-F801-2E19FC888456}"/>
              </a:ext>
            </a:extLst>
          </p:cNvPr>
          <p:cNvCxnSpPr>
            <a:cxnSpLocks/>
          </p:cNvCxnSpPr>
          <p:nvPr/>
        </p:nvCxnSpPr>
        <p:spPr>
          <a:xfrm>
            <a:off x="960741" y="1600200"/>
            <a:ext cx="0" cy="34147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BC838E19-B7D2-B9D3-1489-E44691B77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5124451"/>
            <a:ext cx="1371599" cy="137159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7F9585-9EE5-CF5C-158A-07972141AFB5}"/>
              </a:ext>
            </a:extLst>
          </p:cNvPr>
          <p:cNvCxnSpPr>
            <a:cxnSpLocks/>
          </p:cNvCxnSpPr>
          <p:nvPr/>
        </p:nvCxnSpPr>
        <p:spPr>
          <a:xfrm>
            <a:off x="938212" y="6572248"/>
            <a:ext cx="0" cy="442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02F08F5-74DB-557A-3868-C6F3E7896A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28972" y="1985961"/>
            <a:ext cx="2414373" cy="24143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07C206-F990-7B9C-5716-FCC31D68AA2D}"/>
              </a:ext>
            </a:extLst>
          </p:cNvPr>
          <p:cNvSpPr/>
          <p:nvPr/>
        </p:nvSpPr>
        <p:spPr>
          <a:xfrm>
            <a:off x="11937010" y="-114301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0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FBE251-4A83-0BCB-9F56-06BBE82A1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586CF2-665F-4E16-8816-1F3554A21ED2}"/>
              </a:ext>
            </a:extLst>
          </p:cNvPr>
          <p:cNvSpPr txBox="1">
            <a:spLocks/>
          </p:cNvSpPr>
          <p:nvPr/>
        </p:nvSpPr>
        <p:spPr>
          <a:xfrm>
            <a:off x="0" y="2950369"/>
            <a:ext cx="12192000" cy="95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b="1">
                <a:solidFill>
                  <a:schemeClr val="bg1"/>
                </a:solidFill>
                <a:latin typeface="Arial Nova Cond" panose="020F0502020204030204" pitchFamily="34" charset="0"/>
                <a:cs typeface="Arial Nova Cond" panose="020F0502020204030204" pitchFamily="34" charset="0"/>
              </a:rPr>
              <a:t>VIDEO 1</a:t>
            </a:r>
          </a:p>
          <a:p>
            <a:endParaRPr lang="en-PH" b="1">
              <a:solidFill>
                <a:schemeClr val="bg1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3874D5-8D95-2198-F451-AF2E5F949B7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818414"/>
          <a:ext cx="10515600" cy="3657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3004970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1667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B193748-3ED5-EF7D-1019-A02A4C546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7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Online Media 5" descr="Video 4 - 2 Person CPR">
            <a:hlinkClick r:id="" action="ppaction://media"/>
            <a:extLst>
              <a:ext uri="{FF2B5EF4-FFF2-40B4-BE49-F238E27FC236}">
                <a16:creationId xmlns:a16="http://schemas.microsoft.com/office/drawing/2014/main" id="{71594904-C6C9-0F85-4905-E33592B30A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5366"/>
            <a:ext cx="11912600" cy="68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0602C-4D43-225C-8C8B-636C244FC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24B469-F644-AB29-5AB2-09160E570959}"/>
              </a:ext>
            </a:extLst>
          </p:cNvPr>
          <p:cNvSpPr txBox="1">
            <a:spLocks/>
          </p:cNvSpPr>
          <p:nvPr/>
        </p:nvSpPr>
        <p:spPr>
          <a:xfrm>
            <a:off x="1654485" y="572918"/>
            <a:ext cx="5632135" cy="11695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000" b="1">
                <a:solidFill>
                  <a:srgbClr val="0030C5"/>
                </a:solidFill>
                <a:latin typeface="Arial Nova Cond"/>
                <a:cs typeface="Arial Nova Cond" panose="020F0502020204030204" pitchFamily="34" charset="0"/>
              </a:rPr>
              <a:t>DRSABC  </a:t>
            </a:r>
            <a:endParaRPr lang="en-PH" sz="4000" b="1">
              <a:solidFill>
                <a:srgbClr val="0030C5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  <a:p>
            <a:pPr algn="l"/>
            <a:r>
              <a:rPr lang="en-PH" sz="2900" b="1">
                <a:solidFill>
                  <a:srgbClr val="0030C5"/>
                </a:solidFill>
                <a:latin typeface="Arial Nova Cond"/>
                <a:cs typeface="Arial Nova Cond" panose="020F0502020204030204" pitchFamily="34" charset="0"/>
              </a:rPr>
              <a:t>(2-person)</a:t>
            </a:r>
            <a:r>
              <a:rPr lang="en-PH" sz="4000" b="1">
                <a:solidFill>
                  <a:srgbClr val="0030C5"/>
                </a:solidFill>
                <a:latin typeface="Arial Nova Cond"/>
                <a:cs typeface="Arial Nova Cond" panose="020F0502020204030204" pitchFamily="34" charset="0"/>
              </a:rPr>
              <a:t> </a:t>
            </a:r>
            <a:r>
              <a:rPr lang="en-PH" sz="2900" b="1">
                <a:solidFill>
                  <a:srgbClr val="0030C5"/>
                </a:solidFill>
                <a:latin typeface="Arial Nova Cond"/>
                <a:cs typeface="Arial Nova Cond" panose="020F0502020204030204" pitchFamily="34" charset="0"/>
              </a:rPr>
              <a:t>practice</a:t>
            </a:r>
            <a:endParaRPr lang="en-PH" sz="2900" b="1">
              <a:solidFill>
                <a:srgbClr val="0030C5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CF5FC-1FEB-1154-8C2C-623795397C97}"/>
              </a:ext>
            </a:extLst>
          </p:cNvPr>
          <p:cNvSpPr txBox="1"/>
          <p:nvPr/>
        </p:nvSpPr>
        <p:spPr>
          <a:xfrm>
            <a:off x="1654485" y="2057595"/>
            <a:ext cx="480346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/>
                <a:ea typeface="MS Mincho"/>
                <a:cs typeface="Arial"/>
              </a:rPr>
              <a:t>Assess DRSABC</a:t>
            </a:r>
            <a:br>
              <a:rPr lang="en-AU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endParaRPr lang="en-AU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AU" dirty="0">
                <a:latin typeface="Arial"/>
                <a:ea typeface="MS Mincho"/>
                <a:cs typeface="Arial"/>
              </a:rPr>
              <a:t>OP1 – perform D, R, S*, A and B, then start compressions at 30:2</a:t>
            </a:r>
            <a:br>
              <a:rPr lang="en-AU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r>
              <a:rPr lang="en-AU" dirty="0">
                <a:latin typeface="Arial"/>
                <a:ea typeface="MS Mincho"/>
                <a:cs typeface="Arial"/>
              </a:rPr>
              <a:t>* </a:t>
            </a:r>
            <a:r>
              <a:rPr lang="en-AU" sz="1400" dirty="0">
                <a:latin typeface="Arial"/>
                <a:ea typeface="MS Mincho"/>
                <a:cs typeface="Arial"/>
              </a:rPr>
              <a:t>(ask Operator 2 to Send for help)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AU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AU" dirty="0">
                <a:latin typeface="Arial"/>
                <a:ea typeface="MS Mincho"/>
                <a:cs typeface="Arial"/>
              </a:rPr>
              <a:t>OP2 - send for help while OP1 assesses airway and breathing. </a:t>
            </a:r>
            <a:br>
              <a:rPr lang="en-AU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r>
              <a:rPr lang="en-AU" dirty="0">
                <a:latin typeface="Arial"/>
                <a:ea typeface="MS Mincho"/>
                <a:cs typeface="Arial"/>
              </a:rPr>
              <a:t>Take over airway / jaw thrust position</a:t>
            </a:r>
            <a:endParaRPr lang="en-AU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lvl="1"/>
            <a:endParaRPr lang="en-AU" dirty="0">
              <a:latin typeface="Arial"/>
              <a:ea typeface="MS Mincho"/>
              <a:cs typeface="Arial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AU" dirty="0">
                <a:latin typeface="Arial"/>
                <a:ea typeface="MS Mincho"/>
                <a:cs typeface="Arial"/>
              </a:rPr>
              <a:t>Swap roles after 2 minutes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99BA48-4638-18BB-22C7-86E60D07CBFC}"/>
              </a:ext>
            </a:extLst>
          </p:cNvPr>
          <p:cNvCxnSpPr>
            <a:cxnSpLocks/>
          </p:cNvCxnSpPr>
          <p:nvPr/>
        </p:nvCxnSpPr>
        <p:spPr>
          <a:xfrm>
            <a:off x="967579" y="-114300"/>
            <a:ext cx="0" cy="8143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EAFD08-B4D1-D3A8-B8FB-420E1DCD1D69}"/>
              </a:ext>
            </a:extLst>
          </p:cNvPr>
          <p:cNvCxnSpPr>
            <a:cxnSpLocks/>
          </p:cNvCxnSpPr>
          <p:nvPr/>
        </p:nvCxnSpPr>
        <p:spPr>
          <a:xfrm>
            <a:off x="960741" y="1600200"/>
            <a:ext cx="0" cy="34147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914C867-98E7-060E-1D54-5232DEF76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072" y="701697"/>
            <a:ext cx="4807727" cy="4873511"/>
          </a:xfrm>
          <a:prstGeom prst="rect">
            <a:avLst/>
          </a:prstGeom>
        </p:spPr>
      </p:pic>
      <p:pic>
        <p:nvPicPr>
          <p:cNvPr id="7" name="Picture 6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29A15DC8-3F30-871F-84D0-F372D0959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3" y="5124451"/>
            <a:ext cx="1371599" cy="13715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413393-5E31-A9B4-7EDB-BC5D0B53DB15}"/>
              </a:ext>
            </a:extLst>
          </p:cNvPr>
          <p:cNvCxnSpPr>
            <a:cxnSpLocks/>
          </p:cNvCxnSpPr>
          <p:nvPr/>
        </p:nvCxnSpPr>
        <p:spPr>
          <a:xfrm>
            <a:off x="938212" y="6572248"/>
            <a:ext cx="0" cy="442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4FF63D7-C198-B746-7F5C-B11CD16FAA1C}"/>
              </a:ext>
            </a:extLst>
          </p:cNvPr>
          <p:cNvSpPr/>
          <p:nvPr/>
        </p:nvSpPr>
        <p:spPr>
          <a:xfrm>
            <a:off x="11937010" y="-114301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B8616E8-2789-8DB3-231E-AB6526ECB289}"/>
              </a:ext>
            </a:extLst>
          </p:cNvPr>
          <p:cNvSpPr/>
          <p:nvPr/>
        </p:nvSpPr>
        <p:spPr>
          <a:xfrm>
            <a:off x="650109" y="833875"/>
            <a:ext cx="634939" cy="634939"/>
          </a:xfrm>
          <a:prstGeom prst="ellipse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8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E9608-62BD-9844-7A0D-5C82F11F9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AF1A98-2517-A1A1-B520-62B0BB56B2B4}"/>
              </a:ext>
            </a:extLst>
          </p:cNvPr>
          <p:cNvSpPr txBox="1">
            <a:spLocks/>
          </p:cNvSpPr>
          <p:nvPr/>
        </p:nvSpPr>
        <p:spPr>
          <a:xfrm>
            <a:off x="1249795" y="2811683"/>
            <a:ext cx="4109245" cy="1698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b="1">
                <a:solidFill>
                  <a:srgbClr val="0016B8"/>
                </a:solidFill>
                <a:effectLst/>
                <a:latin typeface="Arial Nova" panose="020B0504020202020204" pitchFamily="34" charset="0"/>
              </a:rPr>
              <a:t>EFFICIENT AND EFFECTIVE AED USE</a:t>
            </a:r>
          </a:p>
          <a:p>
            <a:pPr algn="l"/>
            <a:endParaRPr lang="en-PH" sz="4000" b="1">
              <a:solidFill>
                <a:srgbClr val="0030C5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4509D-1893-4EDE-460C-4C7DC50F86C9}"/>
              </a:ext>
            </a:extLst>
          </p:cNvPr>
          <p:cNvSpPr txBox="1"/>
          <p:nvPr/>
        </p:nvSpPr>
        <p:spPr>
          <a:xfrm>
            <a:off x="7818717" y="1045398"/>
            <a:ext cx="3671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AED at the 2 o’clock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Hover hands over the chest during analysis in readiness to restart compressions, ensuring you are not touching the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Don’t wait for the AED instruction to re-start CPR, it is safe to re-start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touch (hand tap) and the verbal cue “CPR-Go” after “Shock” or “No shock” command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75A050-40CF-EBFB-9F0A-65CDED3C5B93}"/>
              </a:ext>
            </a:extLst>
          </p:cNvPr>
          <p:cNvCxnSpPr>
            <a:cxnSpLocks/>
          </p:cNvCxnSpPr>
          <p:nvPr/>
        </p:nvCxnSpPr>
        <p:spPr>
          <a:xfrm>
            <a:off x="967579" y="-114300"/>
            <a:ext cx="0" cy="8143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B4FFECD-5E79-3862-1B8D-AF3E3126D268}"/>
              </a:ext>
            </a:extLst>
          </p:cNvPr>
          <p:cNvSpPr/>
          <p:nvPr/>
        </p:nvSpPr>
        <p:spPr>
          <a:xfrm>
            <a:off x="650109" y="840225"/>
            <a:ext cx="634939" cy="634939"/>
          </a:xfrm>
          <a:prstGeom prst="ellipse">
            <a:avLst/>
          </a:prstGeom>
          <a:solidFill>
            <a:srgbClr val="F4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Nova Cond" panose="020F0502020204030204" pitchFamily="34" charset="0"/>
                <a:cs typeface="Arial Nova Cond" panose="020F0502020204030204" pitchFamily="34" charset="0"/>
              </a:rPr>
              <a:t>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045E96-D553-3218-F719-651D52F88E01}"/>
              </a:ext>
            </a:extLst>
          </p:cNvPr>
          <p:cNvCxnSpPr>
            <a:cxnSpLocks/>
          </p:cNvCxnSpPr>
          <p:nvPr/>
        </p:nvCxnSpPr>
        <p:spPr>
          <a:xfrm>
            <a:off x="960741" y="1600200"/>
            <a:ext cx="0" cy="34147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505ABE9A-5C75-1389-980E-80A5F3FE1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5124451"/>
            <a:ext cx="1371599" cy="137159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B9C2E1-BB5D-8354-51B1-383BAF7FC6A9}"/>
              </a:ext>
            </a:extLst>
          </p:cNvPr>
          <p:cNvCxnSpPr>
            <a:cxnSpLocks/>
          </p:cNvCxnSpPr>
          <p:nvPr/>
        </p:nvCxnSpPr>
        <p:spPr>
          <a:xfrm>
            <a:off x="938212" y="6572248"/>
            <a:ext cx="0" cy="442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2631C89-80A7-C0EC-85A6-ABA1825F5AD4}"/>
              </a:ext>
            </a:extLst>
          </p:cNvPr>
          <p:cNvSpPr/>
          <p:nvPr/>
        </p:nvSpPr>
        <p:spPr>
          <a:xfrm>
            <a:off x="12030076" y="-114300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9B136B-7CDC-FF07-17FD-232C04B758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56363" y="1962494"/>
            <a:ext cx="2414373" cy="241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4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C1D665-D4A3-355D-E6A4-BD620376E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306262-27F0-2233-EFD7-6638C3DFC34E}"/>
              </a:ext>
            </a:extLst>
          </p:cNvPr>
          <p:cNvSpPr txBox="1">
            <a:spLocks/>
          </p:cNvSpPr>
          <p:nvPr/>
        </p:nvSpPr>
        <p:spPr>
          <a:xfrm>
            <a:off x="0" y="2950369"/>
            <a:ext cx="12192000" cy="95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PH" b="1">
              <a:solidFill>
                <a:schemeClr val="bg1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848DBCB-3D11-EB19-BA90-7D3ACC815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7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Online Media 4" descr="Video 5 - 3 Person CPR with AED">
            <a:hlinkClick r:id="" action="ppaction://media"/>
            <a:extLst>
              <a:ext uri="{FF2B5EF4-FFF2-40B4-BE49-F238E27FC236}">
                <a16:creationId xmlns:a16="http://schemas.microsoft.com/office/drawing/2014/main" id="{694BBA4F-0605-B92C-58B5-EE1D402644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5366"/>
            <a:ext cx="11866880" cy="68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A6E51-463A-73F5-7561-3C894F219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E2BA46-F3BC-BFEB-400E-E44E5771DA60}"/>
              </a:ext>
            </a:extLst>
          </p:cNvPr>
          <p:cNvSpPr txBox="1">
            <a:spLocks/>
          </p:cNvSpPr>
          <p:nvPr/>
        </p:nvSpPr>
        <p:spPr>
          <a:xfrm>
            <a:off x="1643062" y="430648"/>
            <a:ext cx="4452938" cy="11695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000" b="1">
                <a:solidFill>
                  <a:srgbClr val="0030C5"/>
                </a:solidFill>
                <a:latin typeface="Arial Nova Cond"/>
                <a:cs typeface="Arial Nova Cond" panose="020F0502020204030204" pitchFamily="34" charset="0"/>
              </a:rPr>
              <a:t>3-person CPR with AED</a:t>
            </a:r>
            <a:endParaRPr lang="en-PH" sz="4000" b="1">
              <a:solidFill>
                <a:srgbClr val="0030C5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  <a:p>
            <a:pPr algn="l"/>
            <a:r>
              <a:rPr lang="en-PH" sz="4000" b="1">
                <a:solidFill>
                  <a:srgbClr val="0030C5"/>
                </a:solidFill>
                <a:latin typeface="Arial Nova Cond"/>
                <a:cs typeface="Arial Nova Cond" panose="020F0502020204030204" pitchFamily="34" charset="0"/>
              </a:rPr>
              <a:t>review</a:t>
            </a:r>
            <a:endParaRPr lang="en-PH" sz="4000" b="1">
              <a:solidFill>
                <a:srgbClr val="0030C5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F2BB1-09DF-E056-3F71-9E5FD16BDE41}"/>
              </a:ext>
            </a:extLst>
          </p:cNvPr>
          <p:cNvSpPr txBox="1"/>
          <p:nvPr/>
        </p:nvSpPr>
        <p:spPr>
          <a:xfrm>
            <a:off x="1640891" y="1716817"/>
            <a:ext cx="4183002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AU" dirty="0">
                <a:latin typeface="Arial"/>
                <a:ea typeface="MS Mincho"/>
                <a:cs typeface="Arial"/>
              </a:rPr>
              <a:t>Operator 1 and 2 perform 2-person CPR starting with DRSABC</a:t>
            </a:r>
          </a:p>
          <a:p>
            <a:pPr marL="342900" indent="-342900">
              <a:buFont typeface="Arial"/>
              <a:buChar char="•"/>
            </a:pPr>
            <a:endParaRPr lang="en-AU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AU" dirty="0">
                <a:latin typeface="Arial"/>
                <a:ea typeface="MS Mincho"/>
                <a:cs typeface="Arial"/>
              </a:rPr>
              <a:t>Operator 3 introduces AED and places at 2 o’clock position </a:t>
            </a:r>
            <a:br>
              <a:rPr lang="en-AU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r>
              <a:rPr lang="en-AU" dirty="0">
                <a:latin typeface="Arial"/>
                <a:ea typeface="MS Mincho"/>
                <a:cs typeface="Arial"/>
              </a:rPr>
              <a:t>(above patients’ left shoulder)</a:t>
            </a:r>
          </a:p>
          <a:p>
            <a:pPr marL="342900" indent="-342900">
              <a:buFont typeface="Arial"/>
              <a:buChar char="•"/>
            </a:pPr>
            <a:endParaRPr lang="en-AU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AU" dirty="0">
                <a:latin typeface="Arial"/>
                <a:ea typeface="MS Mincho"/>
                <a:cs typeface="Arial"/>
              </a:rPr>
              <a:t>Operator 3 prepares patient’s chest, turns on AED and applies pads.</a:t>
            </a:r>
            <a:endParaRPr lang="en-AU" sz="2000" dirty="0">
              <a:latin typeface="Arial"/>
              <a:ea typeface="MS Mincho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AU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buFont typeface="Arial,Sans-Serif"/>
              <a:buChar char="•"/>
            </a:pPr>
            <a:r>
              <a:rPr lang="en-AU" dirty="0">
                <a:latin typeface="Arial"/>
                <a:ea typeface="MS Mincho"/>
                <a:cs typeface="Arial"/>
              </a:rPr>
              <a:t>Once AED has been applied, Operator 3 prepares to take over compressions. </a:t>
            </a:r>
          </a:p>
          <a:p>
            <a:pPr marL="342900" indent="-342900">
              <a:buFont typeface="Arial,Sans-Serif"/>
              <a:buChar char="•"/>
            </a:pPr>
            <a:endParaRPr lang="en-AU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buFont typeface="Arial,Sans-Serif"/>
              <a:buChar char="•"/>
            </a:pPr>
            <a:r>
              <a:rPr lang="en-AU" dirty="0">
                <a:latin typeface="Arial"/>
                <a:ea typeface="MS Mincho"/>
                <a:cs typeface="Arial"/>
              </a:rPr>
              <a:t>Operator 2 is now responsible for the AED use. </a:t>
            </a:r>
            <a:endParaRPr lang="en-US" dirty="0">
              <a:latin typeface="Arial"/>
              <a:ea typeface="MS Mincho"/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FD509F-F3D5-17CE-94F5-B9558074C579}"/>
              </a:ext>
            </a:extLst>
          </p:cNvPr>
          <p:cNvCxnSpPr>
            <a:cxnSpLocks/>
          </p:cNvCxnSpPr>
          <p:nvPr/>
        </p:nvCxnSpPr>
        <p:spPr>
          <a:xfrm>
            <a:off x="967579" y="-94379"/>
            <a:ext cx="0" cy="1929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7CC40E-9CE5-4067-7AE8-86DB616E71C0}"/>
              </a:ext>
            </a:extLst>
          </p:cNvPr>
          <p:cNvCxnSpPr>
            <a:cxnSpLocks/>
          </p:cNvCxnSpPr>
          <p:nvPr/>
        </p:nvCxnSpPr>
        <p:spPr>
          <a:xfrm>
            <a:off x="960741" y="1600200"/>
            <a:ext cx="0" cy="34147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CA7BE257-51D5-FB97-2F0B-D0B2CCC12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5124451"/>
            <a:ext cx="1371599" cy="13715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DA9875-C899-332B-CBE1-9FBBE556DEB4}"/>
              </a:ext>
            </a:extLst>
          </p:cNvPr>
          <p:cNvCxnSpPr>
            <a:cxnSpLocks/>
          </p:cNvCxnSpPr>
          <p:nvPr/>
        </p:nvCxnSpPr>
        <p:spPr>
          <a:xfrm>
            <a:off x="938212" y="6572248"/>
            <a:ext cx="0" cy="442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C393156-7CAE-9787-A796-686C570CF807}"/>
              </a:ext>
            </a:extLst>
          </p:cNvPr>
          <p:cNvSpPr/>
          <p:nvPr/>
        </p:nvSpPr>
        <p:spPr>
          <a:xfrm>
            <a:off x="11919038" y="-85546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10C162-7EBF-F97B-7FB3-B1D08F8F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37007" y="700088"/>
            <a:ext cx="5088225" cy="50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7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1F6F-8497-80D1-C59A-FD6585667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95C268-E4AD-89B4-E2AE-CBF49949C37D}"/>
              </a:ext>
            </a:extLst>
          </p:cNvPr>
          <p:cNvSpPr txBox="1">
            <a:spLocks/>
          </p:cNvSpPr>
          <p:nvPr/>
        </p:nvSpPr>
        <p:spPr>
          <a:xfrm>
            <a:off x="1285048" y="2579905"/>
            <a:ext cx="4109245" cy="1698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b="1">
                <a:solidFill>
                  <a:srgbClr val="0016B8"/>
                </a:solidFill>
                <a:latin typeface="Arial Nova" panose="020B0504020202020204" pitchFamily="34" charset="0"/>
                <a:cs typeface="Arial Nova Cond" panose="020F0502020204030204" pitchFamily="34" charset="0"/>
              </a:rPr>
              <a:t>BETTER INTEGRATION OF THE ART OPERATOR</a:t>
            </a:r>
            <a:endParaRPr lang="en-PH" sz="4000" b="1">
              <a:solidFill>
                <a:srgbClr val="0030C5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F2EBF-9088-6556-7D2E-ADCB370DAF00}"/>
              </a:ext>
            </a:extLst>
          </p:cNvPr>
          <p:cNvSpPr txBox="1"/>
          <p:nvPr/>
        </p:nvSpPr>
        <p:spPr>
          <a:xfrm>
            <a:off x="6797709" y="840225"/>
            <a:ext cx="5002993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Place oxygen at the 10 o’clock position</a:t>
            </a:r>
            <a:endParaRPr lang="en-AU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AU" dirty="0">
                <a:latin typeface="Arial"/>
                <a:cs typeface="Arial"/>
              </a:rPr>
              <a:t> (above patients' right shoulder)</a:t>
            </a:r>
            <a:br>
              <a:rPr lang="en-A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ART operator becomes team leader after OP insertion and the effective delivery of two breaths via BVM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After this, the BVM can be operated by any trained CPR operator under direct supervision of the ART operator, using the Rule of 3s: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using 1 hand (3 fingers and thumb)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squeezing a maximum of 1/3 of bag volume</a:t>
            </a:r>
          </a:p>
          <a:p>
            <a:pPr lvl="1"/>
            <a:endParaRPr lang="en-AU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As team leader, the ART operator: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oversees team performance, providing real-time coaching and feedback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manages radio communication with </a:t>
            </a:r>
            <a:r>
              <a:rPr lang="en-AU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SurfCom</a:t>
            </a:r>
            <a:endParaRPr lang="en-AU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collects and documents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C49D7F-7C21-C8AC-5AB6-6CE4B7A78371}"/>
              </a:ext>
            </a:extLst>
          </p:cNvPr>
          <p:cNvCxnSpPr>
            <a:cxnSpLocks/>
          </p:cNvCxnSpPr>
          <p:nvPr/>
        </p:nvCxnSpPr>
        <p:spPr>
          <a:xfrm>
            <a:off x="967579" y="-114300"/>
            <a:ext cx="0" cy="8143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70AE340-D910-5C30-02CD-067864738FBD}"/>
              </a:ext>
            </a:extLst>
          </p:cNvPr>
          <p:cNvSpPr/>
          <p:nvPr/>
        </p:nvSpPr>
        <p:spPr>
          <a:xfrm>
            <a:off x="650109" y="840225"/>
            <a:ext cx="634939" cy="634939"/>
          </a:xfrm>
          <a:prstGeom prst="ellipse">
            <a:avLst/>
          </a:prstGeom>
          <a:solidFill>
            <a:srgbClr val="F4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Nova Cond" panose="020F0502020204030204" pitchFamily="34" charset="0"/>
                <a:cs typeface="Arial Nova Cond" panose="020F0502020204030204" pitchFamily="34" charset="0"/>
              </a:rPr>
              <a:t>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C00C9B-F19F-1D28-9B39-C7FF86C14945}"/>
              </a:ext>
            </a:extLst>
          </p:cNvPr>
          <p:cNvCxnSpPr>
            <a:cxnSpLocks/>
          </p:cNvCxnSpPr>
          <p:nvPr/>
        </p:nvCxnSpPr>
        <p:spPr>
          <a:xfrm>
            <a:off x="960741" y="1600200"/>
            <a:ext cx="0" cy="34147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8E87BAC6-18DC-4A0D-290F-D60AA1C08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5124451"/>
            <a:ext cx="1371599" cy="137159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B49A66-30FD-6ADF-044C-1D9352D9482C}"/>
              </a:ext>
            </a:extLst>
          </p:cNvPr>
          <p:cNvCxnSpPr>
            <a:cxnSpLocks/>
          </p:cNvCxnSpPr>
          <p:nvPr/>
        </p:nvCxnSpPr>
        <p:spPr>
          <a:xfrm>
            <a:off x="938212" y="6572248"/>
            <a:ext cx="0" cy="442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263C538-4E20-EA8D-828A-338A35F378D6}"/>
              </a:ext>
            </a:extLst>
          </p:cNvPr>
          <p:cNvSpPr/>
          <p:nvPr/>
        </p:nvSpPr>
        <p:spPr>
          <a:xfrm>
            <a:off x="12030076" y="-114300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AA4234-95F1-2C61-ED2E-5DACDC7167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8813" y="2100369"/>
            <a:ext cx="2414373" cy="241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077455-DE9A-2A22-AF4D-7E75997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04A9F4-0D58-14C9-17AA-1D3756A4025B}"/>
              </a:ext>
            </a:extLst>
          </p:cNvPr>
          <p:cNvSpPr txBox="1">
            <a:spLocks/>
          </p:cNvSpPr>
          <p:nvPr/>
        </p:nvSpPr>
        <p:spPr>
          <a:xfrm>
            <a:off x="0" y="2950369"/>
            <a:ext cx="12192000" cy="95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PH" b="1">
              <a:solidFill>
                <a:schemeClr val="bg1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7CDF4C9-614D-67AC-5849-165E01FDE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7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Online Media 1" descr="Video 6 - 4 Person CPR">
            <a:hlinkClick r:id="" action="ppaction://media"/>
            <a:extLst>
              <a:ext uri="{FF2B5EF4-FFF2-40B4-BE49-F238E27FC236}">
                <a16:creationId xmlns:a16="http://schemas.microsoft.com/office/drawing/2014/main" id="{CADD9665-C5A0-468B-F0F6-85C3F320CB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187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792E8-47C7-6160-F8E7-BB8C60260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6713E05-C7D4-CD02-992E-34DABFA576A0}"/>
              </a:ext>
            </a:extLst>
          </p:cNvPr>
          <p:cNvSpPr txBox="1">
            <a:spLocks/>
          </p:cNvSpPr>
          <p:nvPr/>
        </p:nvSpPr>
        <p:spPr>
          <a:xfrm>
            <a:off x="1643062" y="430648"/>
            <a:ext cx="3680241" cy="11695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000" b="1">
                <a:solidFill>
                  <a:srgbClr val="0030C5"/>
                </a:solidFill>
                <a:latin typeface="Arial Nova Cond"/>
                <a:cs typeface="Arial Nova Cond" panose="020F0502020204030204" pitchFamily="34" charset="0"/>
              </a:rPr>
              <a:t>CPR with BVM &amp; AED</a:t>
            </a:r>
            <a:endParaRPr lang="en-PH" sz="4000" b="1">
              <a:solidFill>
                <a:srgbClr val="0030C5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  <a:p>
            <a:pPr algn="l"/>
            <a:r>
              <a:rPr lang="en-PH" sz="4000" b="1">
                <a:solidFill>
                  <a:srgbClr val="0030C5"/>
                </a:solidFill>
                <a:latin typeface="Arial Nova Cond"/>
                <a:cs typeface="Arial Nova Cond" panose="020F0502020204030204" pitchFamily="34" charset="0"/>
              </a:rPr>
              <a:t>4-person practice </a:t>
            </a:r>
            <a:endParaRPr lang="en-PH" sz="4000" b="1">
              <a:solidFill>
                <a:srgbClr val="0030C5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65E33-026D-5DA3-6E5D-11C379F1EA71}"/>
              </a:ext>
            </a:extLst>
          </p:cNvPr>
          <p:cNvSpPr txBox="1"/>
          <p:nvPr/>
        </p:nvSpPr>
        <p:spPr>
          <a:xfrm>
            <a:off x="1646295" y="1997838"/>
            <a:ext cx="4183002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AU" dirty="0">
                <a:latin typeface="Arial"/>
                <a:ea typeface="MS Mincho"/>
                <a:cs typeface="Arial"/>
              </a:rPr>
              <a:t>2 person CPR starting with DRSABC </a:t>
            </a:r>
          </a:p>
          <a:p>
            <a:endParaRPr lang="en-AU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lvl="0" indent="-342900">
              <a:buFont typeface="Arial" pitchFamily="2" charset="2"/>
              <a:buChar char="•"/>
            </a:pPr>
            <a:r>
              <a:rPr lang="en-AU" dirty="0">
                <a:latin typeface="Arial"/>
                <a:ea typeface="MS Mincho"/>
                <a:cs typeface="Arial"/>
              </a:rPr>
              <a:t>After 1 minute of 2 person CPR, simultaneously: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AU" dirty="0">
                <a:latin typeface="Arial"/>
                <a:ea typeface="MS Mincho"/>
                <a:cs typeface="Arial"/>
              </a:rPr>
              <a:t>OP3 comes in with AED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AU" dirty="0">
                <a:latin typeface="Arial"/>
                <a:ea typeface="MS Mincho"/>
                <a:cs typeface="Arial"/>
              </a:rPr>
              <a:t>OP4 comes in with BVM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AU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i="0" dirty="0">
                <a:effectLst/>
                <a:latin typeface="Arial"/>
                <a:cs typeface="Arial"/>
              </a:rPr>
              <a:t>Practice 2 person BVM ventilation: one person performs jaw thrust, the other delivers breaths</a:t>
            </a:r>
          </a:p>
          <a:p>
            <a:pPr lvl="1"/>
            <a:endParaRPr lang="en-AU" sz="2000">
              <a:ea typeface="MS Mincho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EAFDF7-E338-75C2-D3BC-CC660094F4BD}"/>
              </a:ext>
            </a:extLst>
          </p:cNvPr>
          <p:cNvCxnSpPr>
            <a:cxnSpLocks/>
          </p:cNvCxnSpPr>
          <p:nvPr/>
        </p:nvCxnSpPr>
        <p:spPr>
          <a:xfrm>
            <a:off x="967579" y="-114300"/>
            <a:ext cx="0" cy="8143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0C25D79-E5B5-6C78-60C4-20D42E313201}"/>
              </a:ext>
            </a:extLst>
          </p:cNvPr>
          <p:cNvSpPr/>
          <p:nvPr/>
        </p:nvSpPr>
        <p:spPr>
          <a:xfrm>
            <a:off x="650109" y="840225"/>
            <a:ext cx="634939" cy="634939"/>
          </a:xfrm>
          <a:prstGeom prst="ellipse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BECBFD-43B7-BFE1-D625-AE47BE478165}"/>
              </a:ext>
            </a:extLst>
          </p:cNvPr>
          <p:cNvCxnSpPr>
            <a:cxnSpLocks/>
          </p:cNvCxnSpPr>
          <p:nvPr/>
        </p:nvCxnSpPr>
        <p:spPr>
          <a:xfrm>
            <a:off x="960741" y="1600200"/>
            <a:ext cx="0" cy="34147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EFEDE459-6FA1-D1F2-54C3-FD1661CB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5124451"/>
            <a:ext cx="1371599" cy="13715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14914D-06EA-BD33-370A-7C6ABAB58C43}"/>
              </a:ext>
            </a:extLst>
          </p:cNvPr>
          <p:cNvCxnSpPr>
            <a:cxnSpLocks/>
          </p:cNvCxnSpPr>
          <p:nvPr/>
        </p:nvCxnSpPr>
        <p:spPr>
          <a:xfrm>
            <a:off x="938212" y="6572248"/>
            <a:ext cx="0" cy="442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651AFC0-7176-E6FA-7D8C-D930D5DF3DF9}"/>
              </a:ext>
            </a:extLst>
          </p:cNvPr>
          <p:cNvSpPr/>
          <p:nvPr/>
        </p:nvSpPr>
        <p:spPr>
          <a:xfrm>
            <a:off x="11919038" y="-85546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diagram of a person with different types of life vests&#10;&#10;AI-generated content may be incorrect.">
            <a:extLst>
              <a:ext uri="{FF2B5EF4-FFF2-40B4-BE49-F238E27FC236}">
                <a16:creationId xmlns:a16="http://schemas.microsoft.com/office/drawing/2014/main" id="{17171678-334D-E07A-2AF0-48D937801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608" y="537459"/>
            <a:ext cx="5057005" cy="50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7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ECD56-CF03-B578-62E3-FB7DDEE11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B67F374-8B75-FA7D-CB0C-A278ADDFC190}"/>
              </a:ext>
            </a:extLst>
          </p:cNvPr>
          <p:cNvSpPr txBox="1"/>
          <p:nvPr/>
        </p:nvSpPr>
        <p:spPr>
          <a:xfrm>
            <a:off x="2220611" y="1874728"/>
            <a:ext cx="901064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PH" sz="2400" dirty="0">
                <a:latin typeface="Arial" panose="020B0604020202020204" pitchFamily="34" charset="0"/>
                <a:cs typeface="Arial" panose="020B0604020202020204" pitchFamily="34" charset="0"/>
              </a:rPr>
              <a:t>Lifesaving CPR (L CPR) is an evidence-based, </a:t>
            </a:r>
            <a:r>
              <a:rPr lang="en-PH" sz="2400" dirty="0" err="1"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  <a:r>
              <a:rPr lang="en-PH" sz="2400" dirty="0">
                <a:latin typeface="Arial" panose="020B0604020202020204" pitchFamily="34" charset="0"/>
                <a:cs typeface="Arial" panose="020B0604020202020204" pitchFamily="34" charset="0"/>
              </a:rPr>
              <a:t>, and simplified approach designed to improve survival rates from cardiac arrest, both on and off the beach.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P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sz="2400" dirty="0">
                <a:latin typeface="Arial" panose="020B0604020202020204" pitchFamily="34" charset="0"/>
                <a:cs typeface="Arial" panose="020B0604020202020204" pitchFamily="34" charset="0"/>
              </a:rPr>
              <a:t>Based on the principles of High Performance CPR and supported by research and ANZCOR guidelines, L CPR focuses on doing the basics exceptionally well and reducing variation in practice across our </a:t>
            </a:r>
            <a:r>
              <a:rPr lang="en-PH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PH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08DF8E-43A5-2238-FC1E-B8079C27F38E}"/>
              </a:ext>
            </a:extLst>
          </p:cNvPr>
          <p:cNvCxnSpPr>
            <a:cxnSpLocks/>
          </p:cNvCxnSpPr>
          <p:nvPr/>
        </p:nvCxnSpPr>
        <p:spPr>
          <a:xfrm>
            <a:off x="960741" y="0"/>
            <a:ext cx="0" cy="50149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E00F1183-15C8-9A4D-657E-CE445F44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5124451"/>
            <a:ext cx="1371599" cy="137159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2A5ADF-0112-689B-F613-F87A6F1C1C9B}"/>
              </a:ext>
            </a:extLst>
          </p:cNvPr>
          <p:cNvCxnSpPr>
            <a:cxnSpLocks/>
          </p:cNvCxnSpPr>
          <p:nvPr/>
        </p:nvCxnSpPr>
        <p:spPr>
          <a:xfrm>
            <a:off x="938212" y="6572248"/>
            <a:ext cx="0" cy="442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F70159B-2FFE-2A71-9F2A-7A5A1BDAFFDD}"/>
              </a:ext>
            </a:extLst>
          </p:cNvPr>
          <p:cNvSpPr/>
          <p:nvPr/>
        </p:nvSpPr>
        <p:spPr>
          <a:xfrm>
            <a:off x="11937010" y="-114301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DA62D-2511-0B72-6193-4F262ECC8D97}"/>
              </a:ext>
            </a:extLst>
          </p:cNvPr>
          <p:cNvSpPr txBox="1"/>
          <p:nvPr/>
        </p:nvSpPr>
        <p:spPr>
          <a:xfrm>
            <a:off x="2220611" y="735956"/>
            <a:ext cx="785207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>
                <a:solidFill>
                  <a:srgbClr val="F40000"/>
                </a:solidFill>
                <a:latin typeface="Arial Black"/>
                <a:cs typeface="Arial Black" panose="020B0604020202020204" pitchFamily="34" charset="0"/>
              </a:rPr>
              <a:t>WHY LIFESAVING CPR?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67288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3CD7E5-C81B-6569-D690-C890C7326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B91EAB-1CD8-1686-2896-8789E41C1C07}"/>
              </a:ext>
            </a:extLst>
          </p:cNvPr>
          <p:cNvSpPr txBox="1">
            <a:spLocks/>
          </p:cNvSpPr>
          <p:nvPr/>
        </p:nvSpPr>
        <p:spPr>
          <a:xfrm>
            <a:off x="0" y="2093119"/>
            <a:ext cx="12192000" cy="95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b="1">
                <a:solidFill>
                  <a:schemeClr val="bg1"/>
                </a:solidFill>
                <a:latin typeface="Arial Nova Cond" panose="020F0502020204030204" pitchFamily="34" charset="0"/>
                <a:cs typeface="Arial Nova Cond" panose="020F0502020204030204" pitchFamily="34" charset="0"/>
              </a:rPr>
              <a:t>QUESTIONS?</a:t>
            </a:r>
          </a:p>
        </p:txBody>
      </p:sp>
      <p:pic>
        <p:nvPicPr>
          <p:cNvPr id="2" name="Picture 1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2D3D2002-41A2-3466-4C72-D06D62BBD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429000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1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EC2F3-EB38-B9BD-70CD-2DB9320F9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040945-71E5-FF75-9819-13D8F668F229}"/>
              </a:ext>
            </a:extLst>
          </p:cNvPr>
          <p:cNvCxnSpPr>
            <a:cxnSpLocks/>
          </p:cNvCxnSpPr>
          <p:nvPr/>
        </p:nvCxnSpPr>
        <p:spPr>
          <a:xfrm>
            <a:off x="960741" y="-257175"/>
            <a:ext cx="0" cy="52720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7319BF48-3275-7198-CA66-462164D6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5124451"/>
            <a:ext cx="1371599" cy="13715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768E9-FBF1-8761-2AAE-71CEE9AF5620}"/>
              </a:ext>
            </a:extLst>
          </p:cNvPr>
          <p:cNvCxnSpPr>
            <a:cxnSpLocks/>
          </p:cNvCxnSpPr>
          <p:nvPr/>
        </p:nvCxnSpPr>
        <p:spPr>
          <a:xfrm>
            <a:off x="938212" y="6572248"/>
            <a:ext cx="0" cy="442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C0696E0-7253-9E2B-A94D-D81E0A4BA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689" y="1714966"/>
            <a:ext cx="5286108" cy="1862138"/>
          </a:xfrm>
        </p:spPr>
        <p:txBody>
          <a:bodyPr>
            <a:noAutofit/>
          </a:bodyPr>
          <a:lstStyle/>
          <a:p>
            <a:pPr algn="l"/>
            <a:r>
              <a:rPr lang="en-US" sz="4000" b="1">
                <a:solidFill>
                  <a:srgbClr val="F40000"/>
                </a:solidFill>
                <a:latin typeface="Arial Black"/>
                <a:cs typeface="Arial Black" panose="020B0604020202020204" pitchFamily="34" charset="0"/>
              </a:rPr>
              <a:t>THE 6 AIMS OF LIFESAVING CPR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D1DA48-776A-9367-8946-4187729124B0}"/>
              </a:ext>
            </a:extLst>
          </p:cNvPr>
          <p:cNvSpPr/>
          <p:nvPr/>
        </p:nvSpPr>
        <p:spPr>
          <a:xfrm>
            <a:off x="11937010" y="-114301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E4A845-39FF-71A2-DB6A-BC35E0DB5D8D}"/>
              </a:ext>
            </a:extLst>
          </p:cNvPr>
          <p:cNvSpPr txBox="1">
            <a:spLocks/>
          </p:cNvSpPr>
          <p:nvPr/>
        </p:nvSpPr>
        <p:spPr>
          <a:xfrm>
            <a:off x="6907275" y="5225474"/>
            <a:ext cx="4268463" cy="11695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r>
              <a:rPr lang="en-PH" sz="7200" b="1">
                <a:latin typeface="Arial"/>
                <a:cs typeface="Arial Nova Cond" panose="020F0502020204030204" pitchFamily="34" charset="0"/>
              </a:rPr>
              <a:t>REDUCE TIME TO CPR</a:t>
            </a:r>
          </a:p>
          <a:p>
            <a:pPr marL="742950" indent="-742950" algn="l">
              <a:buAutoNum type="arabicPeriod"/>
            </a:pPr>
            <a:endParaRPr lang="en-PH" sz="7200" b="1">
              <a:latin typeface="Arial"/>
              <a:cs typeface="Arial Nova Cond" panose="020F0502020204030204" pitchFamily="34" charset="0"/>
            </a:endParaRPr>
          </a:p>
          <a:p>
            <a:pPr marL="742950" indent="-742950" algn="l">
              <a:lnSpc>
                <a:spcPct val="120000"/>
              </a:lnSpc>
              <a:spcBef>
                <a:spcPts val="1400"/>
              </a:spcBef>
              <a:buAutoNum type="arabicPeriod"/>
            </a:pPr>
            <a:r>
              <a:rPr lang="en-PH" sz="7200" b="1">
                <a:latin typeface="Arial"/>
                <a:cs typeface="Arial Nova Cond" panose="020F0502020204030204" pitchFamily="34" charset="0"/>
              </a:rPr>
              <a:t>IMPROVE QUALITY OF</a:t>
            </a:r>
            <a:br>
              <a:rPr lang="en-PH" sz="7200" b="1">
                <a:latin typeface="Arial"/>
                <a:cs typeface="Arial Nova Cond" panose="020F0502020204030204" pitchFamily="34" charset="0"/>
              </a:rPr>
            </a:br>
            <a:r>
              <a:rPr lang="en-PH" sz="7200" b="1">
                <a:latin typeface="Arial"/>
                <a:cs typeface="Arial Nova Cond" panose="020F0502020204030204" pitchFamily="34" charset="0"/>
              </a:rPr>
              <a:t>COMPRESSIONS</a:t>
            </a:r>
          </a:p>
          <a:p>
            <a:pPr marL="742950" indent="-742950" algn="l">
              <a:buAutoNum type="arabicPeriod"/>
            </a:pPr>
            <a:endParaRPr lang="en-AU" sz="7200" b="1">
              <a:latin typeface="Arial"/>
              <a:cs typeface="Arial"/>
            </a:endParaRPr>
          </a:p>
          <a:p>
            <a:pPr marL="742950" indent="-742950" algn="l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AU" sz="7200" b="1">
                <a:latin typeface="Arial"/>
                <a:cs typeface="Arial"/>
              </a:rPr>
              <a:t>TARGET CHEST</a:t>
            </a:r>
            <a:br>
              <a:rPr lang="en-AU" sz="7200" b="1">
                <a:latin typeface="Arial"/>
                <a:cs typeface="Arial"/>
              </a:rPr>
            </a:br>
            <a:r>
              <a:rPr lang="en-AU" sz="7200" b="1">
                <a:latin typeface="Arial"/>
                <a:cs typeface="Arial"/>
              </a:rPr>
              <a:t>COMPRESSION FRACTION OF 80%</a:t>
            </a:r>
            <a:endParaRPr lang="en-PH" sz="7200">
              <a:latin typeface="Arial"/>
              <a:cs typeface="Arial"/>
            </a:endParaRPr>
          </a:p>
          <a:p>
            <a:pPr marL="742950" indent="-742950" algn="l">
              <a:buAutoNum type="arabicPeriod"/>
            </a:pPr>
            <a:endParaRPr lang="en-AU" sz="7200" b="1">
              <a:latin typeface="Arial"/>
              <a:cs typeface="Arial"/>
            </a:endParaRPr>
          </a:p>
          <a:p>
            <a:pPr marL="742950" indent="-742950" algn="l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AU" sz="7200" b="1">
                <a:latin typeface="Arial"/>
                <a:cs typeface="Arial"/>
              </a:rPr>
              <a:t>A COORDINATED APPROACH TO CPR</a:t>
            </a:r>
          </a:p>
          <a:p>
            <a:pPr marL="742950" indent="-742950" algn="l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en-AU" sz="7200" b="1">
              <a:latin typeface="Arial"/>
              <a:cs typeface="Arial"/>
            </a:endParaRPr>
          </a:p>
          <a:p>
            <a:pPr marL="742950" indent="-742950" algn="l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AU" sz="7200" b="1">
                <a:latin typeface="Arial"/>
                <a:cs typeface="Arial"/>
              </a:rPr>
              <a:t>EFFICIENT AND EFFECTIVE AED USE</a:t>
            </a:r>
          </a:p>
          <a:p>
            <a:pPr marL="742950" indent="-742950" algn="l">
              <a:buAutoNum type="arabicPeriod"/>
            </a:pPr>
            <a:endParaRPr lang="en-AU" sz="7200" b="1">
              <a:latin typeface="Arial"/>
              <a:cs typeface="Arial"/>
            </a:endParaRPr>
          </a:p>
          <a:p>
            <a:pPr marL="742950" indent="-742950" algn="l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AU" sz="7200" b="1">
                <a:latin typeface="Arial"/>
                <a:cs typeface="Arial"/>
              </a:rPr>
              <a:t>BETTER INTEGRATION OF THE ART OPERATOR</a:t>
            </a:r>
          </a:p>
          <a:p>
            <a:pPr marL="742950" indent="-742950" algn="l">
              <a:buAutoNum type="arabicPeriod"/>
            </a:pPr>
            <a:endParaRPr lang="en-AU" sz="7200" b="1">
              <a:solidFill>
                <a:srgbClr val="0016B8"/>
              </a:solidFill>
              <a:latin typeface="Arial"/>
              <a:cs typeface="Arial"/>
            </a:endParaRPr>
          </a:p>
          <a:p>
            <a:pPr marL="742950" indent="-742950" algn="l">
              <a:buAutoNum type="arabicPeriod"/>
            </a:pPr>
            <a:endParaRPr lang="en-AU" sz="7200" b="1">
              <a:solidFill>
                <a:srgbClr val="0016B8"/>
              </a:solidFill>
              <a:latin typeface="Arial"/>
              <a:cs typeface="Arial"/>
            </a:endParaRPr>
          </a:p>
          <a:p>
            <a:pPr marL="742950" indent="-742950" algn="l">
              <a:buAutoNum type="arabicPeriod"/>
            </a:pPr>
            <a:endParaRPr lang="en-AU" sz="2400" b="1">
              <a:solidFill>
                <a:srgbClr val="0016B8"/>
              </a:solidFill>
              <a:latin typeface="Arial"/>
              <a:cs typeface="Arial"/>
            </a:endParaRPr>
          </a:p>
          <a:p>
            <a:pPr marL="742950" indent="-742950" algn="l">
              <a:buAutoNum type="arabicPeriod"/>
            </a:pPr>
            <a:endParaRPr lang="en-PH" sz="2400" b="1">
              <a:solidFill>
                <a:srgbClr val="0030C5"/>
              </a:solidFill>
              <a:latin typeface="Arial Nova Cond"/>
            </a:endParaRPr>
          </a:p>
        </p:txBody>
      </p:sp>
    </p:spTree>
    <p:extLst>
      <p:ext uri="{BB962C8B-B14F-4D97-AF65-F5344CB8AC3E}">
        <p14:creationId xmlns:p14="http://schemas.microsoft.com/office/powerpoint/2010/main" val="273405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8B16E-8B6E-03B3-CA48-F8591AC48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7DD072-FAC7-5A91-99A0-7AE2FC769752}"/>
              </a:ext>
            </a:extLst>
          </p:cNvPr>
          <p:cNvSpPr txBox="1">
            <a:spLocks/>
          </p:cNvSpPr>
          <p:nvPr/>
        </p:nvSpPr>
        <p:spPr>
          <a:xfrm>
            <a:off x="1459857" y="2722780"/>
            <a:ext cx="3000376" cy="11695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000" b="1">
                <a:solidFill>
                  <a:srgbClr val="0030C5"/>
                </a:solidFill>
                <a:latin typeface="Arial Nova Cond" panose="020F0502020204030204" pitchFamily="34" charset="0"/>
                <a:cs typeface="Arial Nova Cond" panose="020F0502020204030204" pitchFamily="34" charset="0"/>
              </a:rPr>
              <a:t>REDUCE TIME TO CPR</a:t>
            </a:r>
          </a:p>
        </p:txBody>
      </p:sp>
      <p:pic>
        <p:nvPicPr>
          <p:cNvPr id="8" name="Picture 7" descr="A red clock with black background&#10;&#10;AI-generated content may be incorrect.">
            <a:extLst>
              <a:ext uri="{FF2B5EF4-FFF2-40B4-BE49-F238E27FC236}">
                <a16:creationId xmlns:a16="http://schemas.microsoft.com/office/drawing/2014/main" id="{4B66C4A5-3D10-B34E-AE3D-111DF1AF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49" y="2128042"/>
            <a:ext cx="2287588" cy="2287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46576C-B469-3641-97D5-16AF5CAD3D80}"/>
              </a:ext>
            </a:extLst>
          </p:cNvPr>
          <p:cNvSpPr txBox="1"/>
          <p:nvPr/>
        </p:nvSpPr>
        <p:spPr>
          <a:xfrm>
            <a:off x="7848600" y="1720840"/>
            <a:ext cx="3671887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latin typeface="Arial"/>
                <a:cs typeface="Arial Narrow" panose="020B0604020202020204" pitchFamily="34" charset="0"/>
              </a:rPr>
              <a:t>Complete with a sense of urgency</a:t>
            </a:r>
          </a:p>
          <a:p>
            <a:endParaRPr lang="en-PH" dirty="0">
              <a:latin typeface="Arial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latin typeface="Arial"/>
                <a:cs typeface="Arial Narrow" panose="020B0604020202020204" pitchFamily="34" charset="0"/>
              </a:rPr>
              <a:t>Primary assessment can be undertaken in less than 15 seconds for non-complex patients</a:t>
            </a:r>
          </a:p>
          <a:p>
            <a:endParaRPr lang="en-PH" dirty="0">
              <a:latin typeface="Arial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latin typeface="Arial"/>
                <a:cs typeface="Arial Narrow" panose="020B0604020202020204" pitchFamily="34" charset="0"/>
              </a:rPr>
              <a:t>Danger and Response can be assessed simultaneously</a:t>
            </a:r>
          </a:p>
          <a:p>
            <a:endParaRPr lang="en-PH" dirty="0">
              <a:latin typeface="Arial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latin typeface="Arial"/>
                <a:cs typeface="Arial Narrow" panose="020B0604020202020204" pitchFamily="34" charset="0"/>
              </a:rPr>
              <a:t>If normal breathing is not detected within a few seconds, start CPR – don’t delay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866621-DD94-AAD1-23EF-9C9F474D3A1B}"/>
              </a:ext>
            </a:extLst>
          </p:cNvPr>
          <p:cNvCxnSpPr>
            <a:cxnSpLocks/>
          </p:cNvCxnSpPr>
          <p:nvPr/>
        </p:nvCxnSpPr>
        <p:spPr>
          <a:xfrm>
            <a:off x="967579" y="-114300"/>
            <a:ext cx="0" cy="8143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093EFB56-69D7-BBCE-1401-0859333ADA96}"/>
              </a:ext>
            </a:extLst>
          </p:cNvPr>
          <p:cNvSpPr/>
          <p:nvPr/>
        </p:nvSpPr>
        <p:spPr>
          <a:xfrm>
            <a:off x="650109" y="840225"/>
            <a:ext cx="634939" cy="634939"/>
          </a:xfrm>
          <a:prstGeom prst="ellipse">
            <a:avLst/>
          </a:prstGeom>
          <a:solidFill>
            <a:srgbClr val="F4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Nova Cond" panose="020F0502020204030204" pitchFamily="34" charset="0"/>
                <a:cs typeface="Arial Nova Cond" panose="020F0502020204030204" pitchFamily="34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31EA40-6354-8E9F-B6AC-0ED6DCBD95A6}"/>
              </a:ext>
            </a:extLst>
          </p:cNvPr>
          <p:cNvCxnSpPr>
            <a:cxnSpLocks/>
          </p:cNvCxnSpPr>
          <p:nvPr/>
        </p:nvCxnSpPr>
        <p:spPr>
          <a:xfrm>
            <a:off x="960741" y="1600200"/>
            <a:ext cx="0" cy="34147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6E90D7F3-419C-0FF0-6DA2-9D333C8B7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3" y="5124451"/>
            <a:ext cx="1371599" cy="13715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2A5FD1-33F7-2FAB-82CB-997D147765EA}"/>
              </a:ext>
            </a:extLst>
          </p:cNvPr>
          <p:cNvCxnSpPr>
            <a:cxnSpLocks/>
          </p:cNvCxnSpPr>
          <p:nvPr/>
        </p:nvCxnSpPr>
        <p:spPr>
          <a:xfrm>
            <a:off x="938212" y="6572248"/>
            <a:ext cx="0" cy="442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C4B966E-36A5-0B54-5084-DB11EE25FCBF}"/>
              </a:ext>
            </a:extLst>
          </p:cNvPr>
          <p:cNvSpPr/>
          <p:nvPr/>
        </p:nvSpPr>
        <p:spPr>
          <a:xfrm>
            <a:off x="11937010" y="-114301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C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4A59A7-B26F-773E-19DD-8CA4C5A5B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9F9231A-A8EE-1521-3352-8959243F812B}"/>
              </a:ext>
            </a:extLst>
          </p:cNvPr>
          <p:cNvSpPr txBox="1">
            <a:spLocks/>
          </p:cNvSpPr>
          <p:nvPr/>
        </p:nvSpPr>
        <p:spPr>
          <a:xfrm>
            <a:off x="0" y="2950369"/>
            <a:ext cx="12192000" cy="95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PH" b="1">
              <a:solidFill>
                <a:schemeClr val="bg1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pic>
        <p:nvPicPr>
          <p:cNvPr id="2" name="Online Media 1" descr="Video 2 - 1-person Primary Assessment">
            <a:hlinkClick r:id="" action="ppaction://media"/>
            <a:extLst>
              <a:ext uri="{FF2B5EF4-FFF2-40B4-BE49-F238E27FC236}">
                <a16:creationId xmlns:a16="http://schemas.microsoft.com/office/drawing/2014/main" id="{1EA6FF6C-4497-99AD-EAF6-157EE8B571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189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BAA68-C5AF-9418-D429-E8957F1A0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79D198-EAA4-8176-9A66-D7B1A7819E4B}"/>
              </a:ext>
            </a:extLst>
          </p:cNvPr>
          <p:cNvSpPr txBox="1">
            <a:spLocks/>
          </p:cNvSpPr>
          <p:nvPr/>
        </p:nvSpPr>
        <p:spPr>
          <a:xfrm>
            <a:off x="1643062" y="361950"/>
            <a:ext cx="4283657" cy="1169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000" b="1">
                <a:solidFill>
                  <a:srgbClr val="0030C5"/>
                </a:solidFill>
                <a:latin typeface="Arial Nova Cond"/>
                <a:cs typeface="Arial Nova Cond" panose="020F0502020204030204" pitchFamily="34" charset="0"/>
              </a:rPr>
              <a:t>DRSAB practice </a:t>
            </a:r>
            <a:endParaRPr lang="en-PH" sz="4000" b="1">
              <a:solidFill>
                <a:srgbClr val="0030C5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7FE36-F07A-69EC-6F20-FD7CDDFB48D1}"/>
              </a:ext>
            </a:extLst>
          </p:cNvPr>
          <p:cNvSpPr txBox="1"/>
          <p:nvPr/>
        </p:nvSpPr>
        <p:spPr>
          <a:xfrm>
            <a:off x="1643062" y="2146212"/>
            <a:ext cx="445293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PH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Taking turns in pairs (1 as patient, 1 as rescuer)</a:t>
            </a:r>
            <a:endParaRPr lang="en-PH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PH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PH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Practice DRSAB in &lt; 15 seconds</a:t>
            </a:r>
          </a:p>
          <a:p>
            <a:r>
              <a:rPr lang="en-PH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 </a:t>
            </a:r>
            <a:endParaRPr lang="en-PH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PH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Time finishes when ready to start CPR </a:t>
            </a:r>
            <a:endParaRPr lang="en-PH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H">
              <a:latin typeface="Arial Narrow"/>
              <a:cs typeface="Arial Narrow" panose="020B0604020202020204" pitchFamily="34" charset="0"/>
            </a:endParaRPr>
          </a:p>
          <a:p>
            <a:endParaRPr lang="en-PH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H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587059-DAA1-4ED4-0761-72F8115BC82E}"/>
              </a:ext>
            </a:extLst>
          </p:cNvPr>
          <p:cNvCxnSpPr>
            <a:cxnSpLocks/>
          </p:cNvCxnSpPr>
          <p:nvPr/>
        </p:nvCxnSpPr>
        <p:spPr>
          <a:xfrm>
            <a:off x="967579" y="-114300"/>
            <a:ext cx="0" cy="8143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391975-B124-DAA2-6AFB-FBD2C553E9B2}"/>
              </a:ext>
            </a:extLst>
          </p:cNvPr>
          <p:cNvSpPr/>
          <p:nvPr/>
        </p:nvSpPr>
        <p:spPr>
          <a:xfrm>
            <a:off x="650109" y="840225"/>
            <a:ext cx="634939" cy="634939"/>
          </a:xfrm>
          <a:prstGeom prst="ellipse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F4D2F7-94F5-1C41-5396-4613DE473ACE}"/>
              </a:ext>
            </a:extLst>
          </p:cNvPr>
          <p:cNvCxnSpPr>
            <a:cxnSpLocks/>
          </p:cNvCxnSpPr>
          <p:nvPr/>
        </p:nvCxnSpPr>
        <p:spPr>
          <a:xfrm>
            <a:off x="960741" y="1600200"/>
            <a:ext cx="0" cy="34147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D1B7E227-B8B7-08D5-5E4F-A138025B6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5124451"/>
            <a:ext cx="1371599" cy="13715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57665B-2955-554A-962E-6EB87360ED9A}"/>
              </a:ext>
            </a:extLst>
          </p:cNvPr>
          <p:cNvCxnSpPr>
            <a:cxnSpLocks/>
          </p:cNvCxnSpPr>
          <p:nvPr/>
        </p:nvCxnSpPr>
        <p:spPr>
          <a:xfrm>
            <a:off x="938212" y="6572248"/>
            <a:ext cx="0" cy="442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78BF94-1C90-3D85-C4B5-A0178D710201}"/>
              </a:ext>
            </a:extLst>
          </p:cNvPr>
          <p:cNvSpPr/>
          <p:nvPr/>
        </p:nvSpPr>
        <p:spPr>
          <a:xfrm>
            <a:off x="11937010" y="-114301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red clock with black background&#10;&#10;AI-generated content may be incorrect.">
            <a:extLst>
              <a:ext uri="{FF2B5EF4-FFF2-40B4-BE49-F238E27FC236}">
                <a16:creationId xmlns:a16="http://schemas.microsoft.com/office/drawing/2014/main" id="{A99725EA-F5EF-7D4F-E094-63A01FECB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693" y="1600200"/>
            <a:ext cx="3095615" cy="309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5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EEC4B-AB15-06C3-062A-9FDB9FF9C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E2E2C1-0136-D36B-124B-66E0B8964816}"/>
              </a:ext>
            </a:extLst>
          </p:cNvPr>
          <p:cNvSpPr txBox="1">
            <a:spLocks/>
          </p:cNvSpPr>
          <p:nvPr/>
        </p:nvSpPr>
        <p:spPr>
          <a:xfrm>
            <a:off x="1319442" y="2458461"/>
            <a:ext cx="3838315" cy="1698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000" b="1">
                <a:solidFill>
                  <a:srgbClr val="0030C5"/>
                </a:solidFill>
                <a:latin typeface="Arial Nova Cond" panose="020F0502020204030204" pitchFamily="34" charset="0"/>
                <a:cs typeface="Arial Nova Cond" panose="020F0502020204030204" pitchFamily="34" charset="0"/>
              </a:rPr>
              <a:t>IMPROVE QUALITY OF COMPRESSIONS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89EE4-A127-0A09-A835-D936CB9799D1}"/>
              </a:ext>
            </a:extLst>
          </p:cNvPr>
          <p:cNvSpPr txBox="1"/>
          <p:nvPr/>
        </p:nvSpPr>
        <p:spPr>
          <a:xfrm>
            <a:off x="7808544" y="723635"/>
            <a:ext cx="3990541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>
                <a:latin typeface="Arial"/>
                <a:cs typeface="Arial"/>
              </a:rPr>
              <a:t>Exact hand and finger position do not matter – compressions will be effective so long as they are directly over the lower half of the sternum</a:t>
            </a:r>
          </a:p>
          <a:p>
            <a:endParaRPr lang="en-PH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>
                <a:latin typeface="Arial"/>
                <a:cs typeface="Arial"/>
              </a:rPr>
              <a:t>A hands-off technique ensures complete chest recoil</a:t>
            </a:r>
          </a:p>
          <a:p>
            <a:endParaRPr lang="en-PH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>
                <a:latin typeface="Arial"/>
                <a:cs typeface="Arial"/>
              </a:rPr>
              <a:t>Compressions should be delivered at a rate of 100-120 beats per minute (bpm). Set a metronome to 110 bpm if available</a:t>
            </a:r>
          </a:p>
          <a:p>
            <a:endParaRPr lang="en-PH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>
                <a:latin typeface="Arial"/>
                <a:cs typeface="Arial"/>
              </a:rPr>
              <a:t>Deliver 2 breaths (1 breath per second). If the breaths aren’t delivered in time, do not re-attempt them, restart compressions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BDF060-ADCC-479C-3A06-A31A0D32D99E}"/>
              </a:ext>
            </a:extLst>
          </p:cNvPr>
          <p:cNvCxnSpPr>
            <a:cxnSpLocks/>
          </p:cNvCxnSpPr>
          <p:nvPr/>
        </p:nvCxnSpPr>
        <p:spPr>
          <a:xfrm>
            <a:off x="967579" y="-114300"/>
            <a:ext cx="0" cy="8143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8189943-7A4A-013C-24E0-FA429680BC68}"/>
              </a:ext>
            </a:extLst>
          </p:cNvPr>
          <p:cNvSpPr/>
          <p:nvPr/>
        </p:nvSpPr>
        <p:spPr>
          <a:xfrm>
            <a:off x="650109" y="840225"/>
            <a:ext cx="634939" cy="634939"/>
          </a:xfrm>
          <a:prstGeom prst="ellipse">
            <a:avLst/>
          </a:prstGeom>
          <a:solidFill>
            <a:srgbClr val="F4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Nova Cond" panose="020F0502020204030204" pitchFamily="34" charset="0"/>
                <a:cs typeface="Arial Nova Cond" panose="020F0502020204030204" pitchFamily="34" charset="0"/>
              </a:rPr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3633FF-1B76-3E68-D0AE-6ED9FD170E3A}"/>
              </a:ext>
            </a:extLst>
          </p:cNvPr>
          <p:cNvCxnSpPr>
            <a:cxnSpLocks/>
          </p:cNvCxnSpPr>
          <p:nvPr/>
        </p:nvCxnSpPr>
        <p:spPr>
          <a:xfrm>
            <a:off x="960741" y="1600200"/>
            <a:ext cx="0" cy="34147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A958ACD6-D667-3DF5-8F16-BE08D581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5124451"/>
            <a:ext cx="1371599" cy="137159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C9D4AC-FEEA-C89B-D302-F37D0074652F}"/>
              </a:ext>
            </a:extLst>
          </p:cNvPr>
          <p:cNvCxnSpPr>
            <a:cxnSpLocks/>
          </p:cNvCxnSpPr>
          <p:nvPr/>
        </p:nvCxnSpPr>
        <p:spPr>
          <a:xfrm>
            <a:off x="938212" y="6572248"/>
            <a:ext cx="0" cy="442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ed icon of a person rolling a rock&#10;&#10;AI-generated content may be incorrect.">
            <a:extLst>
              <a:ext uri="{FF2B5EF4-FFF2-40B4-BE49-F238E27FC236}">
                <a16:creationId xmlns:a16="http://schemas.microsoft.com/office/drawing/2014/main" id="{B3C0D1C0-3404-7FD2-6225-C51423877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972" y="1985961"/>
            <a:ext cx="2414373" cy="24143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D73811-4B23-78B1-165A-CCD33F476771}"/>
              </a:ext>
            </a:extLst>
          </p:cNvPr>
          <p:cNvSpPr/>
          <p:nvPr/>
        </p:nvSpPr>
        <p:spPr>
          <a:xfrm>
            <a:off x="12030076" y="-114300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4ED71-A46D-824C-B625-25525071C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E5BEDE-7459-1250-762B-F471488F90C1}"/>
              </a:ext>
            </a:extLst>
          </p:cNvPr>
          <p:cNvSpPr txBox="1">
            <a:spLocks/>
          </p:cNvSpPr>
          <p:nvPr/>
        </p:nvSpPr>
        <p:spPr>
          <a:xfrm>
            <a:off x="1290657" y="2740244"/>
            <a:ext cx="3838315" cy="1698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b="1">
                <a:solidFill>
                  <a:srgbClr val="0016B8"/>
                </a:solidFill>
                <a:effectLst/>
                <a:latin typeface="Arial Nova" panose="020B0504020202020204" pitchFamily="34" charset="0"/>
              </a:rPr>
              <a:t>TARGET CHEST</a:t>
            </a:r>
          </a:p>
          <a:p>
            <a:pPr algn="l"/>
            <a:r>
              <a:rPr lang="en-AU" sz="4000" b="1">
                <a:solidFill>
                  <a:srgbClr val="0016B8"/>
                </a:solidFill>
                <a:effectLst/>
                <a:latin typeface="Arial Nova" panose="020B0504020202020204" pitchFamily="34" charset="0"/>
              </a:rPr>
              <a:t>COMPRESSION</a:t>
            </a:r>
          </a:p>
          <a:p>
            <a:pPr algn="l"/>
            <a:r>
              <a:rPr lang="en-AU" sz="4000" b="1">
                <a:solidFill>
                  <a:srgbClr val="0016B8"/>
                </a:solidFill>
                <a:effectLst/>
                <a:latin typeface="Arial Nova" panose="020B0504020202020204" pitchFamily="34" charset="0"/>
              </a:rPr>
              <a:t>FRACTION OF 80%</a:t>
            </a:r>
          </a:p>
          <a:p>
            <a:pPr algn="l"/>
            <a:endParaRPr lang="en-PH" sz="4000" b="1">
              <a:solidFill>
                <a:srgbClr val="0030C5"/>
              </a:solidFill>
              <a:latin typeface="Arial Nova Cond" panose="020F0502020204030204" pitchFamily="34" charset="0"/>
              <a:cs typeface="Arial Nova Cond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31FDA-39E9-1610-3148-5E8C77950AED}"/>
              </a:ext>
            </a:extLst>
          </p:cNvPr>
          <p:cNvSpPr txBox="1"/>
          <p:nvPr/>
        </p:nvSpPr>
        <p:spPr>
          <a:xfrm>
            <a:off x="7861846" y="1876395"/>
            <a:ext cx="367188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Chest compression fraction refers to the percentage of time spent performing compressions during CPR</a:t>
            </a:r>
          </a:p>
          <a:p>
            <a:endParaRPr lang="en-AU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Aim for a chest compression fraction of 80%,</a:t>
            </a:r>
            <a:r>
              <a:rPr lang="en-A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allowing 20% of time for breath delivery and AED analysis</a:t>
            </a:r>
            <a:r>
              <a:rPr lang="en-A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/</a:t>
            </a:r>
            <a:r>
              <a:rPr lang="en-A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dirty="0">
                <a:solidFill>
                  <a:srgbClr val="000000"/>
                </a:solidFill>
                <a:effectLst/>
                <a:latin typeface="Arial"/>
                <a:cs typeface="Arial"/>
              </a:rPr>
              <a:t>shocks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/>
                <a:ea typeface="Calibri"/>
                <a:cs typeface="Calibri"/>
              </a:rPr>
              <a:t>For every 10% increase in compression fraction (up to 80%), survival increases by over 10%</a:t>
            </a:r>
          </a:p>
          <a:p>
            <a:endParaRPr lang="en-AU" sz="2000">
              <a:latin typeface="Calibri"/>
              <a:ea typeface="Calibri"/>
              <a:cs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AE7A7B-4982-AEB7-4DD0-B50B8AAB2AC2}"/>
              </a:ext>
            </a:extLst>
          </p:cNvPr>
          <p:cNvCxnSpPr>
            <a:cxnSpLocks/>
          </p:cNvCxnSpPr>
          <p:nvPr/>
        </p:nvCxnSpPr>
        <p:spPr>
          <a:xfrm>
            <a:off x="967579" y="-114300"/>
            <a:ext cx="0" cy="8143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67060A7-5B82-2095-072F-A3871E094F2A}"/>
              </a:ext>
            </a:extLst>
          </p:cNvPr>
          <p:cNvSpPr/>
          <p:nvPr/>
        </p:nvSpPr>
        <p:spPr>
          <a:xfrm>
            <a:off x="650109" y="840225"/>
            <a:ext cx="634939" cy="634939"/>
          </a:xfrm>
          <a:prstGeom prst="ellipse">
            <a:avLst/>
          </a:prstGeom>
          <a:solidFill>
            <a:srgbClr val="F4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Nova Cond" panose="020F0502020204030204" pitchFamily="34" charset="0"/>
                <a:cs typeface="Arial Nova Cond" panose="020F0502020204030204" pitchFamily="34" charset="0"/>
              </a:rPr>
              <a:t>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67FBAA-4F25-68CD-98B2-AB1C6944306C}"/>
              </a:ext>
            </a:extLst>
          </p:cNvPr>
          <p:cNvCxnSpPr>
            <a:cxnSpLocks/>
          </p:cNvCxnSpPr>
          <p:nvPr/>
        </p:nvCxnSpPr>
        <p:spPr>
          <a:xfrm>
            <a:off x="960741" y="1600200"/>
            <a:ext cx="0" cy="34147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red circle with a blue and yellow logo&#10;&#10;AI-generated content may be incorrect.">
            <a:extLst>
              <a:ext uri="{FF2B5EF4-FFF2-40B4-BE49-F238E27FC236}">
                <a16:creationId xmlns:a16="http://schemas.microsoft.com/office/drawing/2014/main" id="{08A5A5C6-EACB-7582-24EC-6F9395AB2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5124451"/>
            <a:ext cx="1371599" cy="137159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18D994-86EC-6CED-23D6-E659108F89F9}"/>
              </a:ext>
            </a:extLst>
          </p:cNvPr>
          <p:cNvCxnSpPr>
            <a:cxnSpLocks/>
          </p:cNvCxnSpPr>
          <p:nvPr/>
        </p:nvCxnSpPr>
        <p:spPr>
          <a:xfrm>
            <a:off x="938212" y="6572248"/>
            <a:ext cx="0" cy="442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1E691B-16EF-32EB-3498-B615F6DAC1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28972" y="1985961"/>
            <a:ext cx="2414373" cy="24143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FB370A2-C637-757E-62BE-F1C53A2565A6}"/>
              </a:ext>
            </a:extLst>
          </p:cNvPr>
          <p:cNvSpPr/>
          <p:nvPr/>
        </p:nvSpPr>
        <p:spPr>
          <a:xfrm>
            <a:off x="12030076" y="-114300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71D71-6D4E-E763-8638-DB533D783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B07A2F-E3EC-C5E0-F7AA-C7131840A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563636"/>
              </p:ext>
            </p:extLst>
          </p:nvPr>
        </p:nvGraphicFramePr>
        <p:xfrm>
          <a:off x="838200" y="3818414"/>
          <a:ext cx="10515600" cy="3657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3004970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1667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D4C8C18-D7E5-ACFC-A68F-AB20E7175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7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Online Media 2" descr="Video 3 - 1 Person CPR">
            <a:hlinkClick r:id="" action="ppaction://media"/>
            <a:extLst>
              <a:ext uri="{FF2B5EF4-FFF2-40B4-BE49-F238E27FC236}">
                <a16:creationId xmlns:a16="http://schemas.microsoft.com/office/drawing/2014/main" id="{36B76694-A6E1-7C5D-61DB-9043579FAC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0"/>
            <a:ext cx="1192748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BC471F-E448-DFAB-CDB2-851E0A6CA396}"/>
              </a:ext>
            </a:extLst>
          </p:cNvPr>
          <p:cNvSpPr/>
          <p:nvPr/>
        </p:nvSpPr>
        <p:spPr>
          <a:xfrm>
            <a:off x="11937010" y="-114301"/>
            <a:ext cx="271462" cy="7029450"/>
          </a:xfrm>
          <a:prstGeom prst="rect">
            <a:avLst/>
          </a:prstGeom>
          <a:solidFill>
            <a:srgbClr val="0035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27EBE47B696943B8B82562EC67E01F" ma:contentTypeVersion="13" ma:contentTypeDescription="Create a new document." ma:contentTypeScope="" ma:versionID="0d0f1f4d7389b4b9f427451528b8d9c6">
  <xsd:schema xmlns:xsd="http://www.w3.org/2001/XMLSchema" xmlns:xs="http://www.w3.org/2001/XMLSchema" xmlns:p="http://schemas.microsoft.com/office/2006/metadata/properties" xmlns:ns2="65a81124-9f87-40f3-854d-fa1e5c392a86" xmlns:ns3="0d6b8f67-11e4-4936-99e8-ea9dfb6d646b" targetNamespace="http://schemas.microsoft.com/office/2006/metadata/properties" ma:root="true" ma:fieldsID="e4b632129c11a32041d253fcb5eea321" ns2:_="" ns3:_="">
    <xsd:import namespace="65a81124-9f87-40f3-854d-fa1e5c392a86"/>
    <xsd:import namespace="0d6b8f67-11e4-4936-99e8-ea9dfb6d64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81124-9f87-40f3-854d-fa1e5c392a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169c1b7-b210-4eb7-af0d-6f018d4fcd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b8f67-11e4-4936-99e8-ea9dfb6d646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f721699-f26c-4058-bbfd-3033c82b4542}" ma:internalName="TaxCatchAll" ma:showField="CatchAllData" ma:web="0d6b8f67-11e4-4936-99e8-ea9dfb6d64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a81124-9f87-40f3-854d-fa1e5c392a86">
      <Terms xmlns="http://schemas.microsoft.com/office/infopath/2007/PartnerControls"/>
    </lcf76f155ced4ddcb4097134ff3c332f>
    <TaxCatchAll xmlns="0d6b8f67-11e4-4936-99e8-ea9dfb6d646b" xsi:nil="true"/>
  </documentManagement>
</p:properties>
</file>

<file path=customXml/itemProps1.xml><?xml version="1.0" encoding="utf-8"?>
<ds:datastoreItem xmlns:ds="http://schemas.openxmlformats.org/officeDocument/2006/customXml" ds:itemID="{A386433B-1951-44D0-80D1-EB9360B7E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a81124-9f87-40f3-854d-fa1e5c392a86"/>
    <ds:schemaRef ds:uri="0d6b8f67-11e4-4936-99e8-ea9dfb6d6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009AF8-C298-452D-8611-94E97C627C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77F385-F937-453C-8341-19FB98C37962}">
  <ds:schemaRefs>
    <ds:schemaRef ds:uri="http://schemas.microsoft.com/office/2006/metadata/properties"/>
    <ds:schemaRef ds:uri="http://schemas.microsoft.com/office/infopath/2007/PartnerControls"/>
    <ds:schemaRef ds:uri="b060e7a7-f9c2-4cd9-9b65-37960f71adf3"/>
    <ds:schemaRef ds:uri="e7cb937a-e76b-431a-b4cb-aa598c4eac76"/>
    <ds:schemaRef ds:uri="65a81124-9f87-40f3-854d-fa1e5c392a86"/>
    <ds:schemaRef ds:uri="0d6b8f67-11e4-4936-99e8-ea9dfb6d646b"/>
  </ds:schemaRefs>
</ds:datastoreItem>
</file>

<file path=docMetadata/LabelInfo.xml><?xml version="1.0" encoding="utf-8"?>
<clbl:labelList xmlns:clbl="http://schemas.microsoft.com/office/2020/mipLabelMetadata">
  <clbl:label id="{83709595-deb9-4ceb-bf06-8305974a2062}" enabled="1" method="Standard" siteId="{cb356782-ad9a-47fb-878b-7ebceb85b86c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Microsoft Office PowerPoint</Application>
  <PresentationFormat>Widescreen</PresentationFormat>
  <Paragraphs>119</Paragraphs>
  <Slides>20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Mincho</vt:lpstr>
      <vt:lpstr>Aptos</vt:lpstr>
      <vt:lpstr>Aptos Display</vt:lpstr>
      <vt:lpstr>Arial</vt:lpstr>
      <vt:lpstr>Arial Black</vt:lpstr>
      <vt:lpstr>Arial Narrow</vt:lpstr>
      <vt:lpstr>Arial Nova</vt:lpstr>
      <vt:lpstr>Arial Nova Cond</vt:lpstr>
      <vt:lpstr>Arial,Sans-Serif</vt:lpstr>
      <vt:lpstr>Calibri</vt:lpstr>
      <vt:lpstr>Courier New</vt:lpstr>
      <vt:lpstr>Wingdings</vt:lpstr>
      <vt:lpstr>Office Theme</vt:lpstr>
      <vt:lpstr>LIFESAVING CPR</vt:lpstr>
      <vt:lpstr>PowerPoint Presentation</vt:lpstr>
      <vt:lpstr>THE 6 AIMS OF LIFESAVING CPR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2025-08-01T05:23:19Z</dcterms:created>
  <dcterms:modified xsi:type="dcterms:W3CDTF">2025-08-04T01:02:14Z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Text">
    <vt:lpwstr>OFFICIAL</vt:lpwstr>
  </property>
  <property fmtid="{D5CDD505-2E9C-101B-9397-08002B2CF9AE}" pid="3" name="MediaServiceImageTags">
    <vt:lpwstr/>
  </property>
  <property fmtid="{D5CDD505-2E9C-101B-9397-08002B2CF9AE}" pid="4" name="ContentTypeId">
    <vt:lpwstr>0x0101003027EBE47B696943B8B82562EC67E01F</vt:lpwstr>
  </property>
  <property fmtid="{D5CDD505-2E9C-101B-9397-08002B2CF9AE}" pid="5" name="ClassificationContentMarkingFooterLocations">
    <vt:lpwstr>Office Theme:8</vt:lpwstr>
  </property>
</Properties>
</file>