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omments/modernComment_146_D4AE42DE.xml" ContentType="application/vnd.ms-powerpoint.comment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0"/>
  </p:notesMasterIdLst>
  <p:sldIdLst>
    <p:sldId id="256" r:id="rId5"/>
    <p:sldId id="258" r:id="rId6"/>
    <p:sldId id="257" r:id="rId7"/>
    <p:sldId id="263" r:id="rId8"/>
    <p:sldId id="264" r:id="rId9"/>
    <p:sldId id="268" r:id="rId10"/>
    <p:sldId id="275" r:id="rId11"/>
    <p:sldId id="286" r:id="rId12"/>
    <p:sldId id="260" r:id="rId13"/>
    <p:sldId id="309" r:id="rId14"/>
    <p:sldId id="285" r:id="rId15"/>
    <p:sldId id="287" r:id="rId16"/>
    <p:sldId id="279" r:id="rId17"/>
    <p:sldId id="331" r:id="rId18"/>
    <p:sldId id="358" r:id="rId19"/>
    <p:sldId id="359" r:id="rId20"/>
    <p:sldId id="288" r:id="rId21"/>
    <p:sldId id="307" r:id="rId22"/>
    <p:sldId id="338" r:id="rId23"/>
    <p:sldId id="339" r:id="rId24"/>
    <p:sldId id="340" r:id="rId25"/>
    <p:sldId id="341" r:id="rId26"/>
    <p:sldId id="342" r:id="rId27"/>
    <p:sldId id="289" r:id="rId28"/>
    <p:sldId id="306" r:id="rId29"/>
    <p:sldId id="345" r:id="rId30"/>
    <p:sldId id="294" r:id="rId31"/>
    <p:sldId id="335" r:id="rId32"/>
    <p:sldId id="305" r:id="rId33"/>
    <p:sldId id="336" r:id="rId34"/>
    <p:sldId id="337" r:id="rId35"/>
    <p:sldId id="297" r:id="rId36"/>
    <p:sldId id="332" r:id="rId37"/>
    <p:sldId id="333" r:id="rId38"/>
    <p:sldId id="283" r:id="rId39"/>
    <p:sldId id="334" r:id="rId40"/>
    <p:sldId id="284" r:id="rId41"/>
    <p:sldId id="281" r:id="rId42"/>
    <p:sldId id="302" r:id="rId43"/>
    <p:sldId id="304" r:id="rId44"/>
    <p:sldId id="355" r:id="rId45"/>
    <p:sldId id="361" r:id="rId46"/>
    <p:sldId id="362" r:id="rId47"/>
    <p:sldId id="310" r:id="rId48"/>
    <p:sldId id="311" r:id="rId49"/>
    <p:sldId id="312" r:id="rId50"/>
    <p:sldId id="313" r:id="rId51"/>
    <p:sldId id="318" r:id="rId52"/>
    <p:sldId id="344" r:id="rId53"/>
    <p:sldId id="365" r:id="rId54"/>
    <p:sldId id="317" r:id="rId55"/>
    <p:sldId id="319" r:id="rId56"/>
    <p:sldId id="320" r:id="rId57"/>
    <p:sldId id="323" r:id="rId58"/>
    <p:sldId id="322" r:id="rId59"/>
    <p:sldId id="346" r:id="rId60"/>
    <p:sldId id="343" r:id="rId61"/>
    <p:sldId id="349" r:id="rId62"/>
    <p:sldId id="350" r:id="rId63"/>
    <p:sldId id="352" r:id="rId64"/>
    <p:sldId id="353" r:id="rId65"/>
    <p:sldId id="354" r:id="rId66"/>
    <p:sldId id="324" r:id="rId67"/>
    <p:sldId id="325" r:id="rId68"/>
    <p:sldId id="326" r:id="rId69"/>
    <p:sldId id="261" r:id="rId70"/>
    <p:sldId id="329" r:id="rId71"/>
    <p:sldId id="330" r:id="rId72"/>
    <p:sldId id="347" r:id="rId73"/>
    <p:sldId id="348" r:id="rId74"/>
    <p:sldId id="356" r:id="rId75"/>
    <p:sldId id="357" r:id="rId76"/>
    <p:sldId id="360" r:id="rId77"/>
    <p:sldId id="272" r:id="rId78"/>
    <p:sldId id="273"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BB38AC-722A-39AD-0567-5E444D7327B0}" name="Tanya Duncan" initials="TD" userId="S::admin_noosasurfclub.com.au#ext#@slsq.onmicrosoft.com::30329bcf-4ba6-48e8-adb4-e68e699dc7b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5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99" autoAdjust="0"/>
    <p:restoredTop sz="82049" autoAdjust="0"/>
  </p:normalViewPr>
  <p:slideViewPr>
    <p:cSldViewPr snapToGrid="0">
      <p:cViewPr varScale="1">
        <p:scale>
          <a:sx n="59" d="100"/>
          <a:sy n="59" d="100"/>
        </p:scale>
        <p:origin x="1308"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viewProps" Target="viewProps.xml"/></Relationships>
</file>

<file path=ppt/comments/modernComment_146_D4AE42DE.xml><?xml version="1.0" encoding="utf-8"?>
<p188:cmLst xmlns:a="http://schemas.openxmlformats.org/drawingml/2006/main" xmlns:r="http://schemas.openxmlformats.org/officeDocument/2006/relationships" xmlns:p188="http://schemas.microsoft.com/office/powerpoint/2018/8/main">
  <p188:cm id="{455726A9-E449-4066-A01B-D85CCA64BB04}" authorId="{59BB38AC-722A-39AD-0567-5E444D7327B0}" created="2023-05-07T23:51:44.801">
    <pc:sldMkLst xmlns:pc="http://schemas.microsoft.com/office/powerpoint/2013/main/command">
      <pc:docMk/>
      <pc:sldMk cId="3568190174" sldId="326"/>
    </pc:sldMkLst>
    <p188:txBody>
      <a:bodyPr/>
      <a:lstStyle/>
      <a:p>
        <a:r>
          <a:rPr lang="en-US"/>
          <a:t>With regard to club rectification - on occasion the club is not aware of the complaint so cant rectify - shoudl this state member or club to attempt to rectify?</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2AAC15-AC24-4C1F-AA3B-E8CC5860A6DC}" type="doc">
      <dgm:prSet loTypeId="urn:microsoft.com/office/officeart/2005/8/layout/pList2" loCatId="list" qsTypeId="urn:microsoft.com/office/officeart/2005/8/quickstyle/simple1" qsCatId="simple" csTypeId="urn:microsoft.com/office/officeart/2005/8/colors/accent1_2" csCatId="accent1" phldr="1"/>
      <dgm:spPr/>
    </dgm:pt>
    <dgm:pt modelId="{FD9C9EA5-BCD0-4E83-A0B5-E2FF371652D9}">
      <dgm:prSet phldrT="[Text]"/>
      <dgm:spPr>
        <a:solidFill>
          <a:srgbClr val="012E57"/>
        </a:solidFill>
      </dgm:spPr>
      <dgm:t>
        <a:bodyPr/>
        <a:lstStyle/>
        <a:p>
          <a:r>
            <a:rPr lang="en-AU" dirty="0"/>
            <a:t>How an organisation develops strategic direction</a:t>
          </a:r>
        </a:p>
      </dgm:t>
    </dgm:pt>
    <dgm:pt modelId="{E81FEF09-ECD2-4134-8703-2AEDB1DD5406}" type="parTrans" cxnId="{0BECFD01-EFAB-4EDE-8B31-3187680C88DF}">
      <dgm:prSet/>
      <dgm:spPr/>
      <dgm:t>
        <a:bodyPr/>
        <a:lstStyle/>
        <a:p>
          <a:endParaRPr lang="en-AU"/>
        </a:p>
      </dgm:t>
    </dgm:pt>
    <dgm:pt modelId="{106787F1-4A3B-4D37-9D1D-671DE22C478C}" type="sibTrans" cxnId="{0BECFD01-EFAB-4EDE-8B31-3187680C88DF}">
      <dgm:prSet/>
      <dgm:spPr/>
      <dgm:t>
        <a:bodyPr/>
        <a:lstStyle/>
        <a:p>
          <a:endParaRPr lang="en-AU"/>
        </a:p>
      </dgm:t>
    </dgm:pt>
    <dgm:pt modelId="{A704C05A-5618-4993-B3DE-ABD679001F77}">
      <dgm:prSet phldrT="[Text]"/>
      <dgm:spPr>
        <a:solidFill>
          <a:srgbClr val="012E57"/>
        </a:solidFill>
      </dgm:spPr>
      <dgm:t>
        <a:bodyPr/>
        <a:lstStyle/>
        <a:p>
          <a:r>
            <a:rPr lang="en-AU" dirty="0"/>
            <a:t>How the board monitors performance of the organisation</a:t>
          </a:r>
        </a:p>
      </dgm:t>
    </dgm:pt>
    <dgm:pt modelId="{1F56683A-BA11-4E2B-AA59-307C0A4D5BF9}" type="parTrans" cxnId="{19C19C90-FD68-470E-AA3E-CD76F010846A}">
      <dgm:prSet/>
      <dgm:spPr/>
      <dgm:t>
        <a:bodyPr/>
        <a:lstStyle/>
        <a:p>
          <a:endParaRPr lang="en-AU"/>
        </a:p>
      </dgm:t>
    </dgm:pt>
    <dgm:pt modelId="{C8892FDA-BD5B-45BD-A092-6BB4BB0AC756}" type="sibTrans" cxnId="{19C19C90-FD68-470E-AA3E-CD76F010846A}">
      <dgm:prSet/>
      <dgm:spPr/>
      <dgm:t>
        <a:bodyPr/>
        <a:lstStyle/>
        <a:p>
          <a:endParaRPr lang="en-AU"/>
        </a:p>
      </dgm:t>
    </dgm:pt>
    <dgm:pt modelId="{F64D7579-F741-4E46-8FDB-54F7DA847518}">
      <dgm:prSet phldrT="[Text]"/>
      <dgm:spPr>
        <a:solidFill>
          <a:srgbClr val="012E57"/>
        </a:solidFill>
      </dgm:spPr>
      <dgm:t>
        <a:bodyPr/>
        <a:lstStyle/>
        <a:p>
          <a:r>
            <a:rPr lang="en-AU" dirty="0"/>
            <a:t>Ensuring the members of the board act in the best interests of the members</a:t>
          </a:r>
        </a:p>
      </dgm:t>
    </dgm:pt>
    <dgm:pt modelId="{28BBB6FF-7990-4EA5-8827-675CC619839A}" type="parTrans" cxnId="{C78DAB67-2BCD-47C2-A420-3618A5A1235B}">
      <dgm:prSet/>
      <dgm:spPr/>
      <dgm:t>
        <a:bodyPr/>
        <a:lstStyle/>
        <a:p>
          <a:endParaRPr lang="en-AU"/>
        </a:p>
      </dgm:t>
    </dgm:pt>
    <dgm:pt modelId="{416AF037-4E73-439B-88AE-B6C58C066CC9}" type="sibTrans" cxnId="{C78DAB67-2BCD-47C2-A420-3618A5A1235B}">
      <dgm:prSet/>
      <dgm:spPr/>
      <dgm:t>
        <a:bodyPr/>
        <a:lstStyle/>
        <a:p>
          <a:endParaRPr lang="en-AU"/>
        </a:p>
      </dgm:t>
    </dgm:pt>
    <dgm:pt modelId="{9FB5C5D4-C94A-4175-85DA-6EBEE6CB0EDE}" type="pres">
      <dgm:prSet presAssocID="{0D2AAC15-AC24-4C1F-AA3B-E8CC5860A6DC}" presName="Name0" presStyleCnt="0">
        <dgm:presLayoutVars>
          <dgm:dir/>
          <dgm:resizeHandles val="exact"/>
        </dgm:presLayoutVars>
      </dgm:prSet>
      <dgm:spPr/>
    </dgm:pt>
    <dgm:pt modelId="{1EEB897E-35A7-4357-B42E-280BBC4BF0D5}" type="pres">
      <dgm:prSet presAssocID="{0D2AAC15-AC24-4C1F-AA3B-E8CC5860A6DC}" presName="bkgdShp" presStyleLbl="alignAccFollowNode1" presStyleIdx="0" presStyleCnt="1"/>
      <dgm:spPr/>
    </dgm:pt>
    <dgm:pt modelId="{2A1B2430-5C03-4081-8E58-5E62D17F6A26}" type="pres">
      <dgm:prSet presAssocID="{0D2AAC15-AC24-4C1F-AA3B-E8CC5860A6DC}" presName="linComp" presStyleCnt="0"/>
      <dgm:spPr/>
    </dgm:pt>
    <dgm:pt modelId="{86162392-8374-433E-908D-CE740342947B}" type="pres">
      <dgm:prSet presAssocID="{FD9C9EA5-BCD0-4E83-A0B5-E2FF371652D9}" presName="compNode" presStyleCnt="0"/>
      <dgm:spPr/>
    </dgm:pt>
    <dgm:pt modelId="{DDA59F86-EAF5-46B4-A916-BEA5A795DB6E}" type="pres">
      <dgm:prSet presAssocID="{FD9C9EA5-BCD0-4E83-A0B5-E2FF371652D9}" presName="node" presStyleLbl="node1" presStyleIdx="0" presStyleCnt="3">
        <dgm:presLayoutVars>
          <dgm:bulletEnabled val="1"/>
        </dgm:presLayoutVars>
      </dgm:prSet>
      <dgm:spPr/>
    </dgm:pt>
    <dgm:pt modelId="{8122296C-B1C6-479A-B2DA-D5128884B24D}" type="pres">
      <dgm:prSet presAssocID="{FD9C9EA5-BCD0-4E83-A0B5-E2FF371652D9}" presName="invisiNode" presStyleLbl="node1" presStyleIdx="0" presStyleCnt="3"/>
      <dgm:spPr/>
    </dgm:pt>
    <dgm:pt modelId="{75877AE6-4F14-43B6-B33A-35A1328544CD}" type="pres">
      <dgm:prSet presAssocID="{FD9C9EA5-BCD0-4E83-A0B5-E2FF371652D9}"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2000" b="-22000"/>
          </a:stretch>
        </a:blipFill>
      </dgm:spPr>
      <dgm:extLst>
        <a:ext uri="{E40237B7-FDA0-4F09-8148-C483321AD2D9}">
          <dgm14:cNvPr xmlns:dgm14="http://schemas.microsoft.com/office/drawing/2010/diagram" id="0" name="" descr="Customer review with solid fill"/>
        </a:ext>
      </dgm:extLst>
    </dgm:pt>
    <dgm:pt modelId="{85BAF5F3-8714-407C-B216-DFD67004BC10}" type="pres">
      <dgm:prSet presAssocID="{106787F1-4A3B-4D37-9D1D-671DE22C478C}" presName="sibTrans" presStyleLbl="sibTrans2D1" presStyleIdx="0" presStyleCnt="0"/>
      <dgm:spPr/>
    </dgm:pt>
    <dgm:pt modelId="{0A58D30E-900D-488D-99EE-569006958E2C}" type="pres">
      <dgm:prSet presAssocID="{A704C05A-5618-4993-B3DE-ABD679001F77}" presName="compNode" presStyleCnt="0"/>
      <dgm:spPr/>
    </dgm:pt>
    <dgm:pt modelId="{5DCA59D2-A403-4D88-9511-530FBD9E0ABF}" type="pres">
      <dgm:prSet presAssocID="{A704C05A-5618-4993-B3DE-ABD679001F77}" presName="node" presStyleLbl="node1" presStyleIdx="1" presStyleCnt="3">
        <dgm:presLayoutVars>
          <dgm:bulletEnabled val="1"/>
        </dgm:presLayoutVars>
      </dgm:prSet>
      <dgm:spPr/>
    </dgm:pt>
    <dgm:pt modelId="{F4AF7FFC-8ADE-48BC-8EEE-54D85D1FC948}" type="pres">
      <dgm:prSet presAssocID="{A704C05A-5618-4993-B3DE-ABD679001F77}" presName="invisiNode" presStyleLbl="node1" presStyleIdx="1" presStyleCnt="3"/>
      <dgm:spPr/>
    </dgm:pt>
    <dgm:pt modelId="{DB18A10C-F380-486F-90E9-D90329D657E6}" type="pres">
      <dgm:prSet presAssocID="{A704C05A-5618-4993-B3DE-ABD679001F77}" presName="imagNod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31000" b="-31000"/>
          </a:stretch>
        </a:blipFill>
      </dgm:spPr>
      <dgm:extLst>
        <a:ext uri="{E40237B7-FDA0-4F09-8148-C483321AD2D9}">
          <dgm14:cNvPr xmlns:dgm14="http://schemas.microsoft.com/office/drawing/2010/diagram" id="0" name="" descr="Checklist with solid fill"/>
        </a:ext>
      </dgm:extLst>
    </dgm:pt>
    <dgm:pt modelId="{A1D265AF-EAA4-4D6B-9FD9-6469BBF2A5A0}" type="pres">
      <dgm:prSet presAssocID="{C8892FDA-BD5B-45BD-A092-6BB4BB0AC756}" presName="sibTrans" presStyleLbl="sibTrans2D1" presStyleIdx="0" presStyleCnt="0"/>
      <dgm:spPr/>
    </dgm:pt>
    <dgm:pt modelId="{8AC88833-5C76-4006-BFF8-9CECA014B992}" type="pres">
      <dgm:prSet presAssocID="{F64D7579-F741-4E46-8FDB-54F7DA847518}" presName="compNode" presStyleCnt="0"/>
      <dgm:spPr/>
    </dgm:pt>
    <dgm:pt modelId="{1B960675-70E4-4AC2-A11C-58BDB7B9F667}" type="pres">
      <dgm:prSet presAssocID="{F64D7579-F741-4E46-8FDB-54F7DA847518}" presName="node" presStyleLbl="node1" presStyleIdx="2" presStyleCnt="3">
        <dgm:presLayoutVars>
          <dgm:bulletEnabled val="1"/>
        </dgm:presLayoutVars>
      </dgm:prSet>
      <dgm:spPr/>
    </dgm:pt>
    <dgm:pt modelId="{4835146B-9BAF-41AD-9DB6-5E9E306A5066}" type="pres">
      <dgm:prSet presAssocID="{F64D7579-F741-4E46-8FDB-54F7DA847518}" presName="invisiNode" presStyleLbl="node1" presStyleIdx="2" presStyleCnt="3"/>
      <dgm:spPr/>
    </dgm:pt>
    <dgm:pt modelId="{5134A7E0-E1C6-4651-B45B-C4A23FAA5F45}" type="pres">
      <dgm:prSet presAssocID="{F64D7579-F741-4E46-8FDB-54F7DA847518}" presName="imagNod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31000" b="-31000"/>
          </a:stretch>
        </a:blipFill>
      </dgm:spPr>
      <dgm:extLst>
        <a:ext uri="{E40237B7-FDA0-4F09-8148-C483321AD2D9}">
          <dgm14:cNvPr xmlns:dgm14="http://schemas.microsoft.com/office/drawing/2010/diagram" id="0" name="" descr="Dance outline"/>
        </a:ext>
      </dgm:extLst>
    </dgm:pt>
  </dgm:ptLst>
  <dgm:cxnLst>
    <dgm:cxn modelId="{0BECFD01-EFAB-4EDE-8B31-3187680C88DF}" srcId="{0D2AAC15-AC24-4C1F-AA3B-E8CC5860A6DC}" destId="{FD9C9EA5-BCD0-4E83-A0B5-E2FF371652D9}" srcOrd="0" destOrd="0" parTransId="{E81FEF09-ECD2-4134-8703-2AEDB1DD5406}" sibTransId="{106787F1-4A3B-4D37-9D1D-671DE22C478C}"/>
    <dgm:cxn modelId="{64476135-6FE0-4F51-AFE9-CCEB1D4FB5F0}" type="presOf" srcId="{F64D7579-F741-4E46-8FDB-54F7DA847518}" destId="{1B960675-70E4-4AC2-A11C-58BDB7B9F667}" srcOrd="0" destOrd="0" presId="urn:microsoft.com/office/officeart/2005/8/layout/pList2"/>
    <dgm:cxn modelId="{C2389F62-D109-4023-98A3-0C0B0CAE78D7}" type="presOf" srcId="{0D2AAC15-AC24-4C1F-AA3B-E8CC5860A6DC}" destId="{9FB5C5D4-C94A-4175-85DA-6EBEE6CB0EDE}" srcOrd="0" destOrd="0" presId="urn:microsoft.com/office/officeart/2005/8/layout/pList2"/>
    <dgm:cxn modelId="{C78DAB67-2BCD-47C2-A420-3618A5A1235B}" srcId="{0D2AAC15-AC24-4C1F-AA3B-E8CC5860A6DC}" destId="{F64D7579-F741-4E46-8FDB-54F7DA847518}" srcOrd="2" destOrd="0" parTransId="{28BBB6FF-7990-4EA5-8827-675CC619839A}" sibTransId="{416AF037-4E73-439B-88AE-B6C58C066CC9}"/>
    <dgm:cxn modelId="{9EB2546C-951F-4734-A71E-3BA20F83B735}" type="presOf" srcId="{106787F1-4A3B-4D37-9D1D-671DE22C478C}" destId="{85BAF5F3-8714-407C-B216-DFD67004BC10}" srcOrd="0" destOrd="0" presId="urn:microsoft.com/office/officeart/2005/8/layout/pList2"/>
    <dgm:cxn modelId="{62B3577D-4DB5-421B-9F61-E8C07CF1C721}" type="presOf" srcId="{FD9C9EA5-BCD0-4E83-A0B5-E2FF371652D9}" destId="{DDA59F86-EAF5-46B4-A916-BEA5A795DB6E}" srcOrd="0" destOrd="0" presId="urn:microsoft.com/office/officeart/2005/8/layout/pList2"/>
    <dgm:cxn modelId="{19C19C90-FD68-470E-AA3E-CD76F010846A}" srcId="{0D2AAC15-AC24-4C1F-AA3B-E8CC5860A6DC}" destId="{A704C05A-5618-4993-B3DE-ABD679001F77}" srcOrd="1" destOrd="0" parTransId="{1F56683A-BA11-4E2B-AA59-307C0A4D5BF9}" sibTransId="{C8892FDA-BD5B-45BD-A092-6BB4BB0AC756}"/>
    <dgm:cxn modelId="{095E7FD0-EC48-44B4-9622-35B234E7FDC4}" type="presOf" srcId="{A704C05A-5618-4993-B3DE-ABD679001F77}" destId="{5DCA59D2-A403-4D88-9511-530FBD9E0ABF}" srcOrd="0" destOrd="0" presId="urn:microsoft.com/office/officeart/2005/8/layout/pList2"/>
    <dgm:cxn modelId="{7B53BDE6-A4BA-4EF0-8244-0E9703A77CAF}" type="presOf" srcId="{C8892FDA-BD5B-45BD-A092-6BB4BB0AC756}" destId="{A1D265AF-EAA4-4D6B-9FD9-6469BBF2A5A0}" srcOrd="0" destOrd="0" presId="urn:microsoft.com/office/officeart/2005/8/layout/pList2"/>
    <dgm:cxn modelId="{2603DF9D-2117-45EC-86B4-16CCB5ABF936}" type="presParOf" srcId="{9FB5C5D4-C94A-4175-85DA-6EBEE6CB0EDE}" destId="{1EEB897E-35A7-4357-B42E-280BBC4BF0D5}" srcOrd="0" destOrd="0" presId="urn:microsoft.com/office/officeart/2005/8/layout/pList2"/>
    <dgm:cxn modelId="{46D9F33F-F830-4176-A9BE-5F58F800CFFB}" type="presParOf" srcId="{9FB5C5D4-C94A-4175-85DA-6EBEE6CB0EDE}" destId="{2A1B2430-5C03-4081-8E58-5E62D17F6A26}" srcOrd="1" destOrd="0" presId="urn:microsoft.com/office/officeart/2005/8/layout/pList2"/>
    <dgm:cxn modelId="{71683220-8905-4B3F-B39A-694A334087CF}" type="presParOf" srcId="{2A1B2430-5C03-4081-8E58-5E62D17F6A26}" destId="{86162392-8374-433E-908D-CE740342947B}" srcOrd="0" destOrd="0" presId="urn:microsoft.com/office/officeart/2005/8/layout/pList2"/>
    <dgm:cxn modelId="{461E2093-C574-42CC-B710-0F8972FDF3A1}" type="presParOf" srcId="{86162392-8374-433E-908D-CE740342947B}" destId="{DDA59F86-EAF5-46B4-A916-BEA5A795DB6E}" srcOrd="0" destOrd="0" presId="urn:microsoft.com/office/officeart/2005/8/layout/pList2"/>
    <dgm:cxn modelId="{A8E3C675-BECE-4BC5-B165-347D5349FA88}" type="presParOf" srcId="{86162392-8374-433E-908D-CE740342947B}" destId="{8122296C-B1C6-479A-B2DA-D5128884B24D}" srcOrd="1" destOrd="0" presId="urn:microsoft.com/office/officeart/2005/8/layout/pList2"/>
    <dgm:cxn modelId="{15A7A14C-6966-4BDC-A56F-06A2821E5335}" type="presParOf" srcId="{86162392-8374-433E-908D-CE740342947B}" destId="{75877AE6-4F14-43B6-B33A-35A1328544CD}" srcOrd="2" destOrd="0" presId="urn:microsoft.com/office/officeart/2005/8/layout/pList2"/>
    <dgm:cxn modelId="{3E53F970-BD7C-46B6-8574-4928E3505334}" type="presParOf" srcId="{2A1B2430-5C03-4081-8E58-5E62D17F6A26}" destId="{85BAF5F3-8714-407C-B216-DFD67004BC10}" srcOrd="1" destOrd="0" presId="urn:microsoft.com/office/officeart/2005/8/layout/pList2"/>
    <dgm:cxn modelId="{61B790B4-6AD0-4680-9EEC-75924D0B2010}" type="presParOf" srcId="{2A1B2430-5C03-4081-8E58-5E62D17F6A26}" destId="{0A58D30E-900D-488D-99EE-569006958E2C}" srcOrd="2" destOrd="0" presId="urn:microsoft.com/office/officeart/2005/8/layout/pList2"/>
    <dgm:cxn modelId="{20A2FBE9-434F-420C-8CBB-94B077F5FF80}" type="presParOf" srcId="{0A58D30E-900D-488D-99EE-569006958E2C}" destId="{5DCA59D2-A403-4D88-9511-530FBD9E0ABF}" srcOrd="0" destOrd="0" presId="urn:microsoft.com/office/officeart/2005/8/layout/pList2"/>
    <dgm:cxn modelId="{CEDDE664-6B87-4884-ACB8-B872FD0B1152}" type="presParOf" srcId="{0A58D30E-900D-488D-99EE-569006958E2C}" destId="{F4AF7FFC-8ADE-48BC-8EEE-54D85D1FC948}" srcOrd="1" destOrd="0" presId="urn:microsoft.com/office/officeart/2005/8/layout/pList2"/>
    <dgm:cxn modelId="{1B99D457-E58D-45A0-B6E6-4B56A1AC5F13}" type="presParOf" srcId="{0A58D30E-900D-488D-99EE-569006958E2C}" destId="{DB18A10C-F380-486F-90E9-D90329D657E6}" srcOrd="2" destOrd="0" presId="urn:microsoft.com/office/officeart/2005/8/layout/pList2"/>
    <dgm:cxn modelId="{70378988-782A-4085-B1DE-2537DF3ED4C4}" type="presParOf" srcId="{2A1B2430-5C03-4081-8E58-5E62D17F6A26}" destId="{A1D265AF-EAA4-4D6B-9FD9-6469BBF2A5A0}" srcOrd="3" destOrd="0" presId="urn:microsoft.com/office/officeart/2005/8/layout/pList2"/>
    <dgm:cxn modelId="{90EBFE5D-51A0-485E-AC9B-CAD046477078}" type="presParOf" srcId="{2A1B2430-5C03-4081-8E58-5E62D17F6A26}" destId="{8AC88833-5C76-4006-BFF8-9CECA014B992}" srcOrd="4" destOrd="0" presId="urn:microsoft.com/office/officeart/2005/8/layout/pList2"/>
    <dgm:cxn modelId="{CD68FC9C-E931-4C2C-9F37-AFE061C1FD92}" type="presParOf" srcId="{8AC88833-5C76-4006-BFF8-9CECA014B992}" destId="{1B960675-70E4-4AC2-A11C-58BDB7B9F667}" srcOrd="0" destOrd="0" presId="urn:microsoft.com/office/officeart/2005/8/layout/pList2"/>
    <dgm:cxn modelId="{E4F15212-196D-4DB9-8EAD-83E1F3C8A98A}" type="presParOf" srcId="{8AC88833-5C76-4006-BFF8-9CECA014B992}" destId="{4835146B-9BAF-41AD-9DB6-5E9E306A5066}" srcOrd="1" destOrd="0" presId="urn:microsoft.com/office/officeart/2005/8/layout/pList2"/>
    <dgm:cxn modelId="{5D6FAFCC-35E1-4566-80F5-B26C986AA6FE}" type="presParOf" srcId="{8AC88833-5C76-4006-BFF8-9CECA014B992}" destId="{5134A7E0-E1C6-4651-B45B-C4A23FAA5F45}" srcOrd="2" destOrd="0" presId="urn:microsoft.com/office/officeart/2005/8/layout/p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73B9810-2A06-44C8-98A7-F37142BFFE96}" type="doc">
      <dgm:prSet loTypeId="urn:microsoft.com/office/officeart/2005/8/layout/vList2" loCatId="Inbox" qsTypeId="urn:microsoft.com/office/officeart/2005/8/quickstyle/simple4" qsCatId="simple" csTypeId="urn:microsoft.com/office/officeart/2005/8/colors/accent0_1" csCatId="mainScheme"/>
      <dgm:spPr/>
      <dgm:t>
        <a:bodyPr/>
        <a:lstStyle/>
        <a:p>
          <a:endParaRPr lang="en-US"/>
        </a:p>
      </dgm:t>
    </dgm:pt>
    <dgm:pt modelId="{8928442E-85E3-4CE7-B4D2-67671F2EB484}">
      <dgm:prSet/>
      <dgm:spPr/>
      <dgm:t>
        <a:bodyPr/>
        <a:lstStyle/>
        <a:p>
          <a:r>
            <a:rPr lang="en-AU" dirty="0">
              <a:latin typeface="Abadi" panose="020B0604020104020204" pitchFamily="34" charset="0"/>
            </a:rPr>
            <a:t>Club Culture </a:t>
          </a:r>
          <a:endParaRPr lang="en-US" dirty="0">
            <a:latin typeface="Abadi" panose="020B0604020104020204" pitchFamily="34" charset="0"/>
          </a:endParaRPr>
        </a:p>
      </dgm:t>
    </dgm:pt>
    <dgm:pt modelId="{F71D1DD5-D3F6-4B7A-A245-078261314D14}" type="parTrans" cxnId="{AFB07236-BF89-4BF1-8928-CDB66CEAD4AA}">
      <dgm:prSet/>
      <dgm:spPr/>
      <dgm:t>
        <a:bodyPr/>
        <a:lstStyle/>
        <a:p>
          <a:endParaRPr lang="en-US"/>
        </a:p>
      </dgm:t>
    </dgm:pt>
    <dgm:pt modelId="{B18E7B23-9716-43DD-B4D7-1C3F67BA8149}" type="sibTrans" cxnId="{AFB07236-BF89-4BF1-8928-CDB66CEAD4AA}">
      <dgm:prSet/>
      <dgm:spPr/>
      <dgm:t>
        <a:bodyPr/>
        <a:lstStyle/>
        <a:p>
          <a:endParaRPr lang="en-US"/>
        </a:p>
      </dgm:t>
    </dgm:pt>
    <dgm:pt modelId="{D55F9436-CEDF-4ABF-B794-C1D31F20E110}">
      <dgm:prSet/>
      <dgm:spPr/>
      <dgm:t>
        <a:bodyPr/>
        <a:lstStyle/>
        <a:p>
          <a:r>
            <a:rPr lang="en-AU" dirty="0">
              <a:latin typeface="Abadi" panose="020B0604020104020204" pitchFamily="34" charset="0"/>
            </a:rPr>
            <a:t>Member Culture</a:t>
          </a:r>
          <a:endParaRPr lang="en-US" dirty="0">
            <a:latin typeface="Abadi" panose="020B0604020104020204" pitchFamily="34" charset="0"/>
          </a:endParaRPr>
        </a:p>
      </dgm:t>
    </dgm:pt>
    <dgm:pt modelId="{F6BB1ED4-332F-4436-8DE2-667D4DC36F6A}" type="parTrans" cxnId="{02422B5A-35C1-496C-AF81-3A3ADD91AAC8}">
      <dgm:prSet/>
      <dgm:spPr/>
      <dgm:t>
        <a:bodyPr/>
        <a:lstStyle/>
        <a:p>
          <a:endParaRPr lang="en-US"/>
        </a:p>
      </dgm:t>
    </dgm:pt>
    <dgm:pt modelId="{42645E82-C8C2-48F9-8F6D-4E12F96D30D0}" type="sibTrans" cxnId="{02422B5A-35C1-496C-AF81-3A3ADD91AAC8}">
      <dgm:prSet/>
      <dgm:spPr/>
      <dgm:t>
        <a:bodyPr/>
        <a:lstStyle/>
        <a:p>
          <a:endParaRPr lang="en-US"/>
        </a:p>
      </dgm:t>
    </dgm:pt>
    <dgm:pt modelId="{90A40407-1EF4-4B16-993A-491F8074421E}">
      <dgm:prSet/>
      <dgm:spPr/>
      <dgm:t>
        <a:bodyPr/>
        <a:lstStyle/>
        <a:p>
          <a:r>
            <a:rPr lang="en-AU" dirty="0">
              <a:latin typeface="Abadi" panose="020B0604020104020204" pitchFamily="34" charset="0"/>
            </a:rPr>
            <a:t>Accepted Practices </a:t>
          </a:r>
          <a:endParaRPr lang="en-US" dirty="0">
            <a:latin typeface="Abadi" panose="020B0604020104020204" pitchFamily="34" charset="0"/>
          </a:endParaRPr>
        </a:p>
      </dgm:t>
    </dgm:pt>
    <dgm:pt modelId="{BEB84890-5740-44FA-A01A-E7CD7F292F52}" type="parTrans" cxnId="{003387CD-6A6D-4A20-886D-AA71D213F959}">
      <dgm:prSet/>
      <dgm:spPr/>
      <dgm:t>
        <a:bodyPr/>
        <a:lstStyle/>
        <a:p>
          <a:endParaRPr lang="en-US"/>
        </a:p>
      </dgm:t>
    </dgm:pt>
    <dgm:pt modelId="{C61BDBB2-30C8-4CCD-8E77-38D674B9C908}" type="sibTrans" cxnId="{003387CD-6A6D-4A20-886D-AA71D213F959}">
      <dgm:prSet/>
      <dgm:spPr/>
      <dgm:t>
        <a:bodyPr/>
        <a:lstStyle/>
        <a:p>
          <a:endParaRPr lang="en-US"/>
        </a:p>
      </dgm:t>
    </dgm:pt>
    <dgm:pt modelId="{84EEE8B9-838E-44C0-95CD-B04AD4627BE3}">
      <dgm:prSet/>
      <dgm:spPr/>
      <dgm:t>
        <a:bodyPr/>
        <a:lstStyle/>
        <a:p>
          <a:r>
            <a:rPr lang="en-AU" dirty="0">
              <a:latin typeface="Abadi" panose="020B0604020104020204" pitchFamily="34" charset="0"/>
            </a:rPr>
            <a:t>Controlling the Informal Network</a:t>
          </a:r>
          <a:endParaRPr lang="en-US" dirty="0">
            <a:latin typeface="Abadi" panose="020B0604020104020204" pitchFamily="34" charset="0"/>
          </a:endParaRPr>
        </a:p>
      </dgm:t>
    </dgm:pt>
    <dgm:pt modelId="{0B427528-DD3C-4F0D-8D9D-BFD7636BAA68}" type="parTrans" cxnId="{4EE4250E-FAD9-4746-9DB6-8FC9EE4A0F7B}">
      <dgm:prSet/>
      <dgm:spPr/>
      <dgm:t>
        <a:bodyPr/>
        <a:lstStyle/>
        <a:p>
          <a:endParaRPr lang="en-US"/>
        </a:p>
      </dgm:t>
    </dgm:pt>
    <dgm:pt modelId="{3D38FD06-BCE5-4284-8887-786CC85357DA}" type="sibTrans" cxnId="{4EE4250E-FAD9-4746-9DB6-8FC9EE4A0F7B}">
      <dgm:prSet/>
      <dgm:spPr/>
      <dgm:t>
        <a:bodyPr/>
        <a:lstStyle/>
        <a:p>
          <a:endParaRPr lang="en-US"/>
        </a:p>
      </dgm:t>
    </dgm:pt>
    <dgm:pt modelId="{B6814F2C-14BF-4BE8-A4E5-DA35142997B6}" type="pres">
      <dgm:prSet presAssocID="{073B9810-2A06-44C8-98A7-F37142BFFE96}" presName="linear" presStyleCnt="0">
        <dgm:presLayoutVars>
          <dgm:animLvl val="lvl"/>
          <dgm:resizeHandles val="exact"/>
        </dgm:presLayoutVars>
      </dgm:prSet>
      <dgm:spPr/>
    </dgm:pt>
    <dgm:pt modelId="{39E191FB-D3AC-4C2C-8A97-443D781F2FDC}" type="pres">
      <dgm:prSet presAssocID="{8928442E-85E3-4CE7-B4D2-67671F2EB484}" presName="parentText" presStyleLbl="node1" presStyleIdx="0" presStyleCnt="4" custLinFactY="-8273" custLinFactNeighborY="-100000">
        <dgm:presLayoutVars>
          <dgm:chMax val="0"/>
          <dgm:bulletEnabled val="1"/>
        </dgm:presLayoutVars>
      </dgm:prSet>
      <dgm:spPr/>
    </dgm:pt>
    <dgm:pt modelId="{2CE1A8B4-7B35-407F-BBB2-8E702528CDD5}" type="pres">
      <dgm:prSet presAssocID="{B18E7B23-9716-43DD-B4D7-1C3F67BA8149}" presName="spacer" presStyleCnt="0"/>
      <dgm:spPr/>
    </dgm:pt>
    <dgm:pt modelId="{B55322C9-C96F-4DF9-B4AC-625420E25DF0}" type="pres">
      <dgm:prSet presAssocID="{D55F9436-CEDF-4ABF-B794-C1D31F20E110}" presName="parentText" presStyleLbl="node1" presStyleIdx="1" presStyleCnt="4" custLinFactNeighborY="-46628">
        <dgm:presLayoutVars>
          <dgm:chMax val="0"/>
          <dgm:bulletEnabled val="1"/>
        </dgm:presLayoutVars>
      </dgm:prSet>
      <dgm:spPr/>
    </dgm:pt>
    <dgm:pt modelId="{BE0BE73F-6EA0-4CE2-8EE2-95D86BCEDD17}" type="pres">
      <dgm:prSet presAssocID="{42645E82-C8C2-48F9-8F6D-4E12F96D30D0}" presName="spacer" presStyleCnt="0"/>
      <dgm:spPr/>
    </dgm:pt>
    <dgm:pt modelId="{6872B978-E001-4CF7-9140-3B646F75791A}" type="pres">
      <dgm:prSet presAssocID="{90A40407-1EF4-4B16-993A-491F8074421E}" presName="parentText" presStyleLbl="node1" presStyleIdx="2" presStyleCnt="4" custLinFactNeighborX="1499" custLinFactNeighborY="50312">
        <dgm:presLayoutVars>
          <dgm:chMax val="0"/>
          <dgm:bulletEnabled val="1"/>
        </dgm:presLayoutVars>
      </dgm:prSet>
      <dgm:spPr/>
    </dgm:pt>
    <dgm:pt modelId="{B9032B51-8F55-4FD5-976C-ED3DD5FC3F68}" type="pres">
      <dgm:prSet presAssocID="{C61BDBB2-30C8-4CCD-8E77-38D674B9C908}" presName="spacer" presStyleCnt="0"/>
      <dgm:spPr/>
    </dgm:pt>
    <dgm:pt modelId="{CA9E87FC-D5DA-4020-8015-0A35B2947847}" type="pres">
      <dgm:prSet presAssocID="{84EEE8B9-838E-44C0-95CD-B04AD4627BE3}" presName="parentText" presStyleLbl="node1" presStyleIdx="3" presStyleCnt="4" custLinFactY="7351" custLinFactNeighborY="100000">
        <dgm:presLayoutVars>
          <dgm:chMax val="0"/>
          <dgm:bulletEnabled val="1"/>
        </dgm:presLayoutVars>
      </dgm:prSet>
      <dgm:spPr/>
    </dgm:pt>
  </dgm:ptLst>
  <dgm:cxnLst>
    <dgm:cxn modelId="{4EE4250E-FAD9-4746-9DB6-8FC9EE4A0F7B}" srcId="{073B9810-2A06-44C8-98A7-F37142BFFE96}" destId="{84EEE8B9-838E-44C0-95CD-B04AD4627BE3}" srcOrd="3" destOrd="0" parTransId="{0B427528-DD3C-4F0D-8D9D-BFD7636BAA68}" sibTransId="{3D38FD06-BCE5-4284-8887-786CC85357DA}"/>
    <dgm:cxn modelId="{AFB07236-BF89-4BF1-8928-CDB66CEAD4AA}" srcId="{073B9810-2A06-44C8-98A7-F37142BFFE96}" destId="{8928442E-85E3-4CE7-B4D2-67671F2EB484}" srcOrd="0" destOrd="0" parTransId="{F71D1DD5-D3F6-4B7A-A245-078261314D14}" sibTransId="{B18E7B23-9716-43DD-B4D7-1C3F67BA8149}"/>
    <dgm:cxn modelId="{5FF1F660-58AA-409D-9CE2-C4A32B019019}" type="presOf" srcId="{D55F9436-CEDF-4ABF-B794-C1D31F20E110}" destId="{B55322C9-C96F-4DF9-B4AC-625420E25DF0}" srcOrd="0" destOrd="0" presId="urn:microsoft.com/office/officeart/2005/8/layout/vList2"/>
    <dgm:cxn modelId="{AD468B63-23EC-4D1A-AD81-34B1DCBD42ED}" type="presOf" srcId="{8928442E-85E3-4CE7-B4D2-67671F2EB484}" destId="{39E191FB-D3AC-4C2C-8A97-443D781F2FDC}" srcOrd="0" destOrd="0" presId="urn:microsoft.com/office/officeart/2005/8/layout/vList2"/>
    <dgm:cxn modelId="{02422B5A-35C1-496C-AF81-3A3ADD91AAC8}" srcId="{073B9810-2A06-44C8-98A7-F37142BFFE96}" destId="{D55F9436-CEDF-4ABF-B794-C1D31F20E110}" srcOrd="1" destOrd="0" parTransId="{F6BB1ED4-332F-4436-8DE2-667D4DC36F6A}" sibTransId="{42645E82-C8C2-48F9-8F6D-4E12F96D30D0}"/>
    <dgm:cxn modelId="{1D0A55A3-D528-4B72-9608-543954BAB72A}" type="presOf" srcId="{90A40407-1EF4-4B16-993A-491F8074421E}" destId="{6872B978-E001-4CF7-9140-3B646F75791A}" srcOrd="0" destOrd="0" presId="urn:microsoft.com/office/officeart/2005/8/layout/vList2"/>
    <dgm:cxn modelId="{003387CD-6A6D-4A20-886D-AA71D213F959}" srcId="{073B9810-2A06-44C8-98A7-F37142BFFE96}" destId="{90A40407-1EF4-4B16-993A-491F8074421E}" srcOrd="2" destOrd="0" parTransId="{BEB84890-5740-44FA-A01A-E7CD7F292F52}" sibTransId="{C61BDBB2-30C8-4CCD-8E77-38D674B9C908}"/>
    <dgm:cxn modelId="{E957FBDC-0BED-4541-9493-715EE5A5B6F9}" type="presOf" srcId="{073B9810-2A06-44C8-98A7-F37142BFFE96}" destId="{B6814F2C-14BF-4BE8-A4E5-DA35142997B6}" srcOrd="0" destOrd="0" presId="urn:microsoft.com/office/officeart/2005/8/layout/vList2"/>
    <dgm:cxn modelId="{4C3544EF-50DF-428B-AE09-F959D1F17ADB}" type="presOf" srcId="{84EEE8B9-838E-44C0-95CD-B04AD4627BE3}" destId="{CA9E87FC-D5DA-4020-8015-0A35B2947847}" srcOrd="0" destOrd="0" presId="urn:microsoft.com/office/officeart/2005/8/layout/vList2"/>
    <dgm:cxn modelId="{288B23CB-62CE-4DB5-9044-732517DB059F}" type="presParOf" srcId="{B6814F2C-14BF-4BE8-A4E5-DA35142997B6}" destId="{39E191FB-D3AC-4C2C-8A97-443D781F2FDC}" srcOrd="0" destOrd="0" presId="urn:microsoft.com/office/officeart/2005/8/layout/vList2"/>
    <dgm:cxn modelId="{2A57F9B6-7F4B-41FE-A755-2A924417478B}" type="presParOf" srcId="{B6814F2C-14BF-4BE8-A4E5-DA35142997B6}" destId="{2CE1A8B4-7B35-407F-BBB2-8E702528CDD5}" srcOrd="1" destOrd="0" presId="urn:microsoft.com/office/officeart/2005/8/layout/vList2"/>
    <dgm:cxn modelId="{23C7D41A-47D8-4D0F-8161-810A36788449}" type="presParOf" srcId="{B6814F2C-14BF-4BE8-A4E5-DA35142997B6}" destId="{B55322C9-C96F-4DF9-B4AC-625420E25DF0}" srcOrd="2" destOrd="0" presId="urn:microsoft.com/office/officeart/2005/8/layout/vList2"/>
    <dgm:cxn modelId="{17EFD08F-BF2B-4CF3-AB29-A6BAB0EFF5F6}" type="presParOf" srcId="{B6814F2C-14BF-4BE8-A4E5-DA35142997B6}" destId="{BE0BE73F-6EA0-4CE2-8EE2-95D86BCEDD17}" srcOrd="3" destOrd="0" presId="urn:microsoft.com/office/officeart/2005/8/layout/vList2"/>
    <dgm:cxn modelId="{3C6E6FA1-044F-4BB4-87E0-8955392FD8B7}" type="presParOf" srcId="{B6814F2C-14BF-4BE8-A4E5-DA35142997B6}" destId="{6872B978-E001-4CF7-9140-3B646F75791A}" srcOrd="4" destOrd="0" presId="urn:microsoft.com/office/officeart/2005/8/layout/vList2"/>
    <dgm:cxn modelId="{B5C7AB5A-54DC-4281-9BEB-D2303D0F2648}" type="presParOf" srcId="{B6814F2C-14BF-4BE8-A4E5-DA35142997B6}" destId="{B9032B51-8F55-4FD5-976C-ED3DD5FC3F68}" srcOrd="5" destOrd="0" presId="urn:microsoft.com/office/officeart/2005/8/layout/vList2"/>
    <dgm:cxn modelId="{E9F212F2-2B58-4971-B184-A9BD442DEAB1}" type="presParOf" srcId="{B6814F2C-14BF-4BE8-A4E5-DA35142997B6}" destId="{CA9E87FC-D5DA-4020-8015-0A35B2947847}"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00371E-EAEE-4F2F-9006-0EC3B0180536}" type="doc">
      <dgm:prSet loTypeId="urn:microsoft.com/office/officeart/2005/8/layout/hProcess9" loCatId="process" qsTypeId="urn:microsoft.com/office/officeart/2005/8/quickstyle/simple2" qsCatId="simple" csTypeId="urn:microsoft.com/office/officeart/2005/8/colors/colorful5" csCatId="colorful" phldr="1"/>
      <dgm:spPr/>
      <dgm:t>
        <a:bodyPr/>
        <a:lstStyle/>
        <a:p>
          <a:endParaRPr lang="en-US"/>
        </a:p>
      </dgm:t>
    </dgm:pt>
    <dgm:pt modelId="{68BEBABF-81F0-4BFA-A34D-F92BD4C41CEF}">
      <dgm:prSet/>
      <dgm:spPr/>
      <dgm:t>
        <a:bodyPr/>
        <a:lstStyle/>
        <a:p>
          <a:r>
            <a:rPr lang="en-AU" b="1" dirty="0">
              <a:latin typeface="Abadi" panose="020B0604020104020204" pitchFamily="34" charset="0"/>
            </a:rPr>
            <a:t>Standard 1: </a:t>
          </a:r>
          <a:r>
            <a:rPr lang="en-AU" b="0" dirty="0">
              <a:latin typeface="Abadi" panose="020B0604020104020204" pitchFamily="34" charset="0"/>
            </a:rPr>
            <a:t>Purposes and not-for-profit nature</a:t>
          </a:r>
          <a:endParaRPr lang="en-US" b="0" dirty="0">
            <a:latin typeface="Abadi" panose="020B0604020104020204" pitchFamily="34" charset="0"/>
          </a:endParaRPr>
        </a:p>
      </dgm:t>
    </dgm:pt>
    <dgm:pt modelId="{21DEEEF2-AF1C-41BE-AF5E-26C7B7671A32}" type="parTrans" cxnId="{B9D928DE-0E76-400B-8182-1F1D5707ACAD}">
      <dgm:prSet/>
      <dgm:spPr/>
      <dgm:t>
        <a:bodyPr/>
        <a:lstStyle/>
        <a:p>
          <a:endParaRPr lang="en-US"/>
        </a:p>
      </dgm:t>
    </dgm:pt>
    <dgm:pt modelId="{40B08671-5E13-4FD9-B9B9-218F14AE7941}" type="sibTrans" cxnId="{B9D928DE-0E76-400B-8182-1F1D5707ACAD}">
      <dgm:prSet/>
      <dgm:spPr/>
      <dgm:t>
        <a:bodyPr/>
        <a:lstStyle/>
        <a:p>
          <a:endParaRPr lang="en-US"/>
        </a:p>
      </dgm:t>
    </dgm:pt>
    <dgm:pt modelId="{0366CFA0-B6B2-4F04-923E-D0A2DB47C86C}">
      <dgm:prSet/>
      <dgm:spPr/>
      <dgm:t>
        <a:bodyPr/>
        <a:lstStyle/>
        <a:p>
          <a:r>
            <a:rPr lang="en-AU" b="1" dirty="0">
              <a:latin typeface="Abadi" panose="020B0604020104020204" pitchFamily="34" charset="0"/>
            </a:rPr>
            <a:t>Standard 2 : </a:t>
          </a:r>
          <a:r>
            <a:rPr lang="en-AU" b="0" dirty="0">
              <a:latin typeface="Abadi" panose="020B0604020104020204" pitchFamily="34" charset="0"/>
            </a:rPr>
            <a:t>Accountability to Members</a:t>
          </a:r>
          <a:endParaRPr lang="en-US" b="0" dirty="0">
            <a:latin typeface="Abadi" panose="020B0604020104020204" pitchFamily="34" charset="0"/>
          </a:endParaRPr>
        </a:p>
      </dgm:t>
    </dgm:pt>
    <dgm:pt modelId="{8131A320-FF34-4349-AA04-96CB6228C9C1}" type="parTrans" cxnId="{8191C024-049A-40F0-9EE8-8036AA9EBAEB}">
      <dgm:prSet/>
      <dgm:spPr/>
      <dgm:t>
        <a:bodyPr/>
        <a:lstStyle/>
        <a:p>
          <a:endParaRPr lang="en-US"/>
        </a:p>
      </dgm:t>
    </dgm:pt>
    <dgm:pt modelId="{BD99DE30-B3C0-41F8-9C72-9A7B6E0A767C}" type="sibTrans" cxnId="{8191C024-049A-40F0-9EE8-8036AA9EBAEB}">
      <dgm:prSet/>
      <dgm:spPr/>
      <dgm:t>
        <a:bodyPr/>
        <a:lstStyle/>
        <a:p>
          <a:endParaRPr lang="en-US"/>
        </a:p>
      </dgm:t>
    </dgm:pt>
    <dgm:pt modelId="{717EF189-74ED-4061-B1F2-1591F4464E43}">
      <dgm:prSet/>
      <dgm:spPr/>
      <dgm:t>
        <a:bodyPr/>
        <a:lstStyle/>
        <a:p>
          <a:r>
            <a:rPr lang="en-AU" b="1" dirty="0">
              <a:latin typeface="Abadi" panose="020B0604020104020204" pitchFamily="34" charset="0"/>
            </a:rPr>
            <a:t>Standard 3: </a:t>
          </a:r>
          <a:r>
            <a:rPr lang="en-AU" b="0" dirty="0">
              <a:latin typeface="Abadi" panose="020B0604020104020204" pitchFamily="34" charset="0"/>
            </a:rPr>
            <a:t>Compliance with Australian Laws</a:t>
          </a:r>
          <a:endParaRPr lang="en-US" b="0" dirty="0">
            <a:latin typeface="Abadi" panose="020B0604020104020204" pitchFamily="34" charset="0"/>
          </a:endParaRPr>
        </a:p>
      </dgm:t>
    </dgm:pt>
    <dgm:pt modelId="{1982504D-B814-475B-92C1-616767EACFA4}" type="parTrans" cxnId="{ECC78C0F-C03F-4458-A16D-3E9BBC37166E}">
      <dgm:prSet/>
      <dgm:spPr/>
      <dgm:t>
        <a:bodyPr/>
        <a:lstStyle/>
        <a:p>
          <a:endParaRPr lang="en-US"/>
        </a:p>
      </dgm:t>
    </dgm:pt>
    <dgm:pt modelId="{8B13E5B8-F48B-427D-9C1C-8F676AF7576F}" type="sibTrans" cxnId="{ECC78C0F-C03F-4458-A16D-3E9BBC37166E}">
      <dgm:prSet/>
      <dgm:spPr/>
      <dgm:t>
        <a:bodyPr/>
        <a:lstStyle/>
        <a:p>
          <a:endParaRPr lang="en-US"/>
        </a:p>
      </dgm:t>
    </dgm:pt>
    <dgm:pt modelId="{34EE68B5-618B-4D82-A71C-DF20FC3DC387}">
      <dgm:prSet/>
      <dgm:spPr/>
      <dgm:t>
        <a:bodyPr/>
        <a:lstStyle/>
        <a:p>
          <a:r>
            <a:rPr lang="en-AU" b="1" dirty="0">
              <a:latin typeface="Abadi" panose="020B0604020104020204" pitchFamily="34" charset="0"/>
            </a:rPr>
            <a:t>Standard 4 : </a:t>
          </a:r>
          <a:r>
            <a:rPr lang="en-AU" b="0" dirty="0">
              <a:latin typeface="Abadi" panose="020B0604020104020204" pitchFamily="34" charset="0"/>
            </a:rPr>
            <a:t>Suitability of Responsible Persons</a:t>
          </a:r>
          <a:endParaRPr lang="en-US" b="0" dirty="0">
            <a:latin typeface="Abadi" panose="020B0604020104020204" pitchFamily="34" charset="0"/>
          </a:endParaRPr>
        </a:p>
      </dgm:t>
    </dgm:pt>
    <dgm:pt modelId="{6886C13E-D54F-4091-A56D-4C381914D019}" type="parTrans" cxnId="{01F96411-7BF4-4356-AC74-CE62ADD7F7A7}">
      <dgm:prSet/>
      <dgm:spPr/>
      <dgm:t>
        <a:bodyPr/>
        <a:lstStyle/>
        <a:p>
          <a:endParaRPr lang="en-US"/>
        </a:p>
      </dgm:t>
    </dgm:pt>
    <dgm:pt modelId="{96418E0D-1755-4F3C-9E45-B137611F6128}" type="sibTrans" cxnId="{01F96411-7BF4-4356-AC74-CE62ADD7F7A7}">
      <dgm:prSet/>
      <dgm:spPr/>
      <dgm:t>
        <a:bodyPr/>
        <a:lstStyle/>
        <a:p>
          <a:endParaRPr lang="en-US"/>
        </a:p>
      </dgm:t>
    </dgm:pt>
    <dgm:pt modelId="{71EDA40A-5AA2-4496-8CB9-8E60D3116F77}">
      <dgm:prSet/>
      <dgm:spPr/>
      <dgm:t>
        <a:bodyPr/>
        <a:lstStyle/>
        <a:p>
          <a:r>
            <a:rPr lang="en-AU" b="1" dirty="0">
              <a:latin typeface="Abadi" panose="020B0604020104020204" pitchFamily="34" charset="0"/>
            </a:rPr>
            <a:t>Standard 5 : </a:t>
          </a:r>
          <a:r>
            <a:rPr lang="en-AU" b="0" dirty="0">
              <a:latin typeface="Abadi" panose="020B0604020104020204" pitchFamily="34" charset="0"/>
            </a:rPr>
            <a:t>Duties of Responsible Persons</a:t>
          </a:r>
          <a:endParaRPr lang="en-US" b="0" dirty="0">
            <a:latin typeface="Abadi" panose="020B0604020104020204" pitchFamily="34" charset="0"/>
          </a:endParaRPr>
        </a:p>
      </dgm:t>
    </dgm:pt>
    <dgm:pt modelId="{D76EC96F-BABF-4E60-AFE6-B26680BFB21E}" type="parTrans" cxnId="{8FAD42C5-F094-4D1C-8527-27F313F4E375}">
      <dgm:prSet/>
      <dgm:spPr/>
      <dgm:t>
        <a:bodyPr/>
        <a:lstStyle/>
        <a:p>
          <a:endParaRPr lang="en-US"/>
        </a:p>
      </dgm:t>
    </dgm:pt>
    <dgm:pt modelId="{7EE1E51F-459D-474D-B034-87E989C86BE6}" type="sibTrans" cxnId="{8FAD42C5-F094-4D1C-8527-27F313F4E375}">
      <dgm:prSet/>
      <dgm:spPr/>
      <dgm:t>
        <a:bodyPr/>
        <a:lstStyle/>
        <a:p>
          <a:endParaRPr lang="en-US"/>
        </a:p>
      </dgm:t>
    </dgm:pt>
    <dgm:pt modelId="{A06570A3-18C9-42D1-8A2C-F8761E2F546D}">
      <dgm:prSet/>
      <dgm:spPr/>
      <dgm:t>
        <a:bodyPr/>
        <a:lstStyle/>
        <a:p>
          <a:r>
            <a:rPr lang="en-AU" b="1" dirty="0"/>
            <a:t>Standard 6 :</a:t>
          </a:r>
        </a:p>
        <a:p>
          <a:r>
            <a:rPr lang="en-AU" b="0" dirty="0"/>
            <a:t>Maintaining &amp; enhancing public trust &amp; confidence in the Australian NFP sector</a:t>
          </a:r>
        </a:p>
      </dgm:t>
    </dgm:pt>
    <dgm:pt modelId="{0E21D451-BB93-4D3F-A9EF-E49F2F9D1565}" type="parTrans" cxnId="{A91C9A79-7811-45FC-A92C-EA7BAA7856F7}">
      <dgm:prSet/>
      <dgm:spPr/>
      <dgm:t>
        <a:bodyPr/>
        <a:lstStyle/>
        <a:p>
          <a:endParaRPr lang="en-AU"/>
        </a:p>
      </dgm:t>
    </dgm:pt>
    <dgm:pt modelId="{916C75E7-8E9C-431A-9474-CF7D3562914A}" type="sibTrans" cxnId="{A91C9A79-7811-45FC-A92C-EA7BAA7856F7}">
      <dgm:prSet/>
      <dgm:spPr/>
      <dgm:t>
        <a:bodyPr/>
        <a:lstStyle/>
        <a:p>
          <a:endParaRPr lang="en-AU"/>
        </a:p>
      </dgm:t>
    </dgm:pt>
    <dgm:pt modelId="{FBD7DBB9-5950-45D6-8491-2414F03FF5C0}" type="pres">
      <dgm:prSet presAssocID="{6700371E-EAEE-4F2F-9006-0EC3B0180536}" presName="CompostProcess" presStyleCnt="0">
        <dgm:presLayoutVars>
          <dgm:dir/>
          <dgm:resizeHandles val="exact"/>
        </dgm:presLayoutVars>
      </dgm:prSet>
      <dgm:spPr/>
    </dgm:pt>
    <dgm:pt modelId="{036857A4-E941-42BF-B836-326287C0F4C2}" type="pres">
      <dgm:prSet presAssocID="{6700371E-EAEE-4F2F-9006-0EC3B0180536}" presName="arrow" presStyleLbl="bgShp" presStyleIdx="0" presStyleCnt="1" custScaleX="117647"/>
      <dgm:spPr/>
    </dgm:pt>
    <dgm:pt modelId="{0F446925-EDE5-4DB4-B422-774115D4D4DC}" type="pres">
      <dgm:prSet presAssocID="{6700371E-EAEE-4F2F-9006-0EC3B0180536}" presName="linearProcess" presStyleCnt="0"/>
      <dgm:spPr/>
    </dgm:pt>
    <dgm:pt modelId="{A6EBD49E-E6CB-4C2F-B2CA-22B13FE70DE7}" type="pres">
      <dgm:prSet presAssocID="{68BEBABF-81F0-4BFA-A34D-F92BD4C41CEF}" presName="textNode" presStyleLbl="node1" presStyleIdx="0" presStyleCnt="6">
        <dgm:presLayoutVars>
          <dgm:bulletEnabled val="1"/>
        </dgm:presLayoutVars>
      </dgm:prSet>
      <dgm:spPr/>
    </dgm:pt>
    <dgm:pt modelId="{638EC502-CDAD-41F7-92EE-C2BD05C893C7}" type="pres">
      <dgm:prSet presAssocID="{40B08671-5E13-4FD9-B9B9-218F14AE7941}" presName="sibTrans" presStyleCnt="0"/>
      <dgm:spPr/>
    </dgm:pt>
    <dgm:pt modelId="{226365F3-6D33-4879-B6B5-6479B05686DD}" type="pres">
      <dgm:prSet presAssocID="{0366CFA0-B6B2-4F04-923E-D0A2DB47C86C}" presName="textNode" presStyleLbl="node1" presStyleIdx="1" presStyleCnt="6">
        <dgm:presLayoutVars>
          <dgm:bulletEnabled val="1"/>
        </dgm:presLayoutVars>
      </dgm:prSet>
      <dgm:spPr/>
    </dgm:pt>
    <dgm:pt modelId="{CABDEA5F-E942-4DCF-A949-3CF9E4275D5E}" type="pres">
      <dgm:prSet presAssocID="{BD99DE30-B3C0-41F8-9C72-9A7B6E0A767C}" presName="sibTrans" presStyleCnt="0"/>
      <dgm:spPr/>
    </dgm:pt>
    <dgm:pt modelId="{FC9AAB18-8A14-4DD3-A93F-5F49BF835871}" type="pres">
      <dgm:prSet presAssocID="{717EF189-74ED-4061-B1F2-1591F4464E43}" presName="textNode" presStyleLbl="node1" presStyleIdx="2" presStyleCnt="6">
        <dgm:presLayoutVars>
          <dgm:bulletEnabled val="1"/>
        </dgm:presLayoutVars>
      </dgm:prSet>
      <dgm:spPr/>
    </dgm:pt>
    <dgm:pt modelId="{C5D7A26C-6AD0-41B3-BE8A-5AF1F6AF1A6B}" type="pres">
      <dgm:prSet presAssocID="{8B13E5B8-F48B-427D-9C1C-8F676AF7576F}" presName="sibTrans" presStyleCnt="0"/>
      <dgm:spPr/>
    </dgm:pt>
    <dgm:pt modelId="{D83A42DF-D45D-41F8-9A32-1A4522E598B4}" type="pres">
      <dgm:prSet presAssocID="{34EE68B5-618B-4D82-A71C-DF20FC3DC387}" presName="textNode" presStyleLbl="node1" presStyleIdx="3" presStyleCnt="6">
        <dgm:presLayoutVars>
          <dgm:bulletEnabled val="1"/>
        </dgm:presLayoutVars>
      </dgm:prSet>
      <dgm:spPr/>
    </dgm:pt>
    <dgm:pt modelId="{BDCA0180-A92D-4760-8076-ECFD4DB8E5D3}" type="pres">
      <dgm:prSet presAssocID="{96418E0D-1755-4F3C-9E45-B137611F6128}" presName="sibTrans" presStyleCnt="0"/>
      <dgm:spPr/>
    </dgm:pt>
    <dgm:pt modelId="{535373C2-B0FA-43B0-82C4-8FA14C518E1E}" type="pres">
      <dgm:prSet presAssocID="{71EDA40A-5AA2-4496-8CB9-8E60D3116F77}" presName="textNode" presStyleLbl="node1" presStyleIdx="4" presStyleCnt="6">
        <dgm:presLayoutVars>
          <dgm:bulletEnabled val="1"/>
        </dgm:presLayoutVars>
      </dgm:prSet>
      <dgm:spPr/>
    </dgm:pt>
    <dgm:pt modelId="{1AAF4139-001F-4118-950F-33F781F6FB19}" type="pres">
      <dgm:prSet presAssocID="{7EE1E51F-459D-474D-B034-87E989C86BE6}" presName="sibTrans" presStyleCnt="0"/>
      <dgm:spPr/>
    </dgm:pt>
    <dgm:pt modelId="{40128733-1AB4-4A05-B6C8-517EB1F9BA1E}" type="pres">
      <dgm:prSet presAssocID="{A06570A3-18C9-42D1-8A2C-F8761E2F546D}" presName="textNode" presStyleLbl="node1" presStyleIdx="5" presStyleCnt="6">
        <dgm:presLayoutVars>
          <dgm:bulletEnabled val="1"/>
        </dgm:presLayoutVars>
      </dgm:prSet>
      <dgm:spPr/>
    </dgm:pt>
  </dgm:ptLst>
  <dgm:cxnLst>
    <dgm:cxn modelId="{DB113009-02A7-4FC9-B960-2B1F3A2753C8}" type="presOf" srcId="{A06570A3-18C9-42D1-8A2C-F8761E2F546D}" destId="{40128733-1AB4-4A05-B6C8-517EB1F9BA1E}" srcOrd="0" destOrd="0" presId="urn:microsoft.com/office/officeart/2005/8/layout/hProcess9"/>
    <dgm:cxn modelId="{ECC78C0F-C03F-4458-A16D-3E9BBC37166E}" srcId="{6700371E-EAEE-4F2F-9006-0EC3B0180536}" destId="{717EF189-74ED-4061-B1F2-1591F4464E43}" srcOrd="2" destOrd="0" parTransId="{1982504D-B814-475B-92C1-616767EACFA4}" sibTransId="{8B13E5B8-F48B-427D-9C1C-8F676AF7576F}"/>
    <dgm:cxn modelId="{01F96411-7BF4-4356-AC74-CE62ADD7F7A7}" srcId="{6700371E-EAEE-4F2F-9006-0EC3B0180536}" destId="{34EE68B5-618B-4D82-A71C-DF20FC3DC387}" srcOrd="3" destOrd="0" parTransId="{6886C13E-D54F-4091-A56D-4C381914D019}" sibTransId="{96418E0D-1755-4F3C-9E45-B137611F6128}"/>
    <dgm:cxn modelId="{8191C024-049A-40F0-9EE8-8036AA9EBAEB}" srcId="{6700371E-EAEE-4F2F-9006-0EC3B0180536}" destId="{0366CFA0-B6B2-4F04-923E-D0A2DB47C86C}" srcOrd="1" destOrd="0" parTransId="{8131A320-FF34-4349-AA04-96CB6228C9C1}" sibTransId="{BD99DE30-B3C0-41F8-9C72-9A7B6E0A767C}"/>
    <dgm:cxn modelId="{5AC4EB24-FF92-4416-ACB8-1AB352C4A350}" type="presOf" srcId="{0366CFA0-B6B2-4F04-923E-D0A2DB47C86C}" destId="{226365F3-6D33-4879-B6B5-6479B05686DD}" srcOrd="0" destOrd="0" presId="urn:microsoft.com/office/officeart/2005/8/layout/hProcess9"/>
    <dgm:cxn modelId="{D4274839-901F-451E-B7FF-D017448F40A7}" type="presOf" srcId="{71EDA40A-5AA2-4496-8CB9-8E60D3116F77}" destId="{535373C2-B0FA-43B0-82C4-8FA14C518E1E}" srcOrd="0" destOrd="0" presId="urn:microsoft.com/office/officeart/2005/8/layout/hProcess9"/>
    <dgm:cxn modelId="{A91C9A79-7811-45FC-A92C-EA7BAA7856F7}" srcId="{6700371E-EAEE-4F2F-9006-0EC3B0180536}" destId="{A06570A3-18C9-42D1-8A2C-F8761E2F546D}" srcOrd="5" destOrd="0" parTransId="{0E21D451-BB93-4D3F-A9EF-E49F2F9D1565}" sibTransId="{916C75E7-8E9C-431A-9474-CF7D3562914A}"/>
    <dgm:cxn modelId="{3348925A-EA87-4BE2-8513-C6BE954217DA}" type="presOf" srcId="{68BEBABF-81F0-4BFA-A34D-F92BD4C41CEF}" destId="{A6EBD49E-E6CB-4C2F-B2CA-22B13FE70DE7}" srcOrd="0" destOrd="0" presId="urn:microsoft.com/office/officeart/2005/8/layout/hProcess9"/>
    <dgm:cxn modelId="{8FAD42C5-F094-4D1C-8527-27F313F4E375}" srcId="{6700371E-EAEE-4F2F-9006-0EC3B0180536}" destId="{71EDA40A-5AA2-4496-8CB9-8E60D3116F77}" srcOrd="4" destOrd="0" parTransId="{D76EC96F-BABF-4E60-AFE6-B26680BFB21E}" sibTransId="{7EE1E51F-459D-474D-B034-87E989C86BE6}"/>
    <dgm:cxn modelId="{19CCB3CD-263F-4032-B8F0-A6F8445081AD}" type="presOf" srcId="{34EE68B5-618B-4D82-A71C-DF20FC3DC387}" destId="{D83A42DF-D45D-41F8-9A32-1A4522E598B4}" srcOrd="0" destOrd="0" presId="urn:microsoft.com/office/officeart/2005/8/layout/hProcess9"/>
    <dgm:cxn modelId="{1CEA32D2-9FED-4168-8FF9-1849D11FAF8F}" type="presOf" srcId="{6700371E-EAEE-4F2F-9006-0EC3B0180536}" destId="{FBD7DBB9-5950-45D6-8491-2414F03FF5C0}" srcOrd="0" destOrd="0" presId="urn:microsoft.com/office/officeart/2005/8/layout/hProcess9"/>
    <dgm:cxn modelId="{B9D928DE-0E76-400B-8182-1F1D5707ACAD}" srcId="{6700371E-EAEE-4F2F-9006-0EC3B0180536}" destId="{68BEBABF-81F0-4BFA-A34D-F92BD4C41CEF}" srcOrd="0" destOrd="0" parTransId="{21DEEEF2-AF1C-41BE-AF5E-26C7B7671A32}" sibTransId="{40B08671-5E13-4FD9-B9B9-218F14AE7941}"/>
    <dgm:cxn modelId="{4B6261E2-D985-43DC-A2D8-B359FB199B03}" type="presOf" srcId="{717EF189-74ED-4061-B1F2-1591F4464E43}" destId="{FC9AAB18-8A14-4DD3-A93F-5F49BF835871}" srcOrd="0" destOrd="0" presId="urn:microsoft.com/office/officeart/2005/8/layout/hProcess9"/>
    <dgm:cxn modelId="{FEE9E204-DEAF-464C-8D09-F84E70D376A8}" type="presParOf" srcId="{FBD7DBB9-5950-45D6-8491-2414F03FF5C0}" destId="{036857A4-E941-42BF-B836-326287C0F4C2}" srcOrd="0" destOrd="0" presId="urn:microsoft.com/office/officeart/2005/8/layout/hProcess9"/>
    <dgm:cxn modelId="{01548F4C-CF18-4A1A-AB23-F027FEF89CFF}" type="presParOf" srcId="{FBD7DBB9-5950-45D6-8491-2414F03FF5C0}" destId="{0F446925-EDE5-4DB4-B422-774115D4D4DC}" srcOrd="1" destOrd="0" presId="urn:microsoft.com/office/officeart/2005/8/layout/hProcess9"/>
    <dgm:cxn modelId="{FFA1F204-EF43-4569-B367-6935B70CE9E4}" type="presParOf" srcId="{0F446925-EDE5-4DB4-B422-774115D4D4DC}" destId="{A6EBD49E-E6CB-4C2F-B2CA-22B13FE70DE7}" srcOrd="0" destOrd="0" presId="urn:microsoft.com/office/officeart/2005/8/layout/hProcess9"/>
    <dgm:cxn modelId="{7FEA2FA7-F73A-4ADA-A35A-5B8F8BE0B227}" type="presParOf" srcId="{0F446925-EDE5-4DB4-B422-774115D4D4DC}" destId="{638EC502-CDAD-41F7-92EE-C2BD05C893C7}" srcOrd="1" destOrd="0" presId="urn:microsoft.com/office/officeart/2005/8/layout/hProcess9"/>
    <dgm:cxn modelId="{06C2F58A-1019-41A8-A73F-7F3660A65849}" type="presParOf" srcId="{0F446925-EDE5-4DB4-B422-774115D4D4DC}" destId="{226365F3-6D33-4879-B6B5-6479B05686DD}" srcOrd="2" destOrd="0" presId="urn:microsoft.com/office/officeart/2005/8/layout/hProcess9"/>
    <dgm:cxn modelId="{D3D884FD-836A-4AF1-9B0B-2C84EB304B9D}" type="presParOf" srcId="{0F446925-EDE5-4DB4-B422-774115D4D4DC}" destId="{CABDEA5F-E942-4DCF-A949-3CF9E4275D5E}" srcOrd="3" destOrd="0" presId="urn:microsoft.com/office/officeart/2005/8/layout/hProcess9"/>
    <dgm:cxn modelId="{10F6A651-DAF8-4DFC-A96B-5C513E750726}" type="presParOf" srcId="{0F446925-EDE5-4DB4-B422-774115D4D4DC}" destId="{FC9AAB18-8A14-4DD3-A93F-5F49BF835871}" srcOrd="4" destOrd="0" presId="urn:microsoft.com/office/officeart/2005/8/layout/hProcess9"/>
    <dgm:cxn modelId="{0B939389-A487-4A7F-923B-03643366C1B1}" type="presParOf" srcId="{0F446925-EDE5-4DB4-B422-774115D4D4DC}" destId="{C5D7A26C-6AD0-41B3-BE8A-5AF1F6AF1A6B}" srcOrd="5" destOrd="0" presId="urn:microsoft.com/office/officeart/2005/8/layout/hProcess9"/>
    <dgm:cxn modelId="{DABE6C0C-99D4-42A5-97CF-3EBFBAEA533B}" type="presParOf" srcId="{0F446925-EDE5-4DB4-B422-774115D4D4DC}" destId="{D83A42DF-D45D-41F8-9A32-1A4522E598B4}" srcOrd="6" destOrd="0" presId="urn:microsoft.com/office/officeart/2005/8/layout/hProcess9"/>
    <dgm:cxn modelId="{20A1FB3A-0466-42BB-B17D-3CD55959D573}" type="presParOf" srcId="{0F446925-EDE5-4DB4-B422-774115D4D4DC}" destId="{BDCA0180-A92D-4760-8076-ECFD4DB8E5D3}" srcOrd="7" destOrd="0" presId="urn:microsoft.com/office/officeart/2005/8/layout/hProcess9"/>
    <dgm:cxn modelId="{4C593739-8CF9-4E9A-B989-BF6DC55F1C2B}" type="presParOf" srcId="{0F446925-EDE5-4DB4-B422-774115D4D4DC}" destId="{535373C2-B0FA-43B0-82C4-8FA14C518E1E}" srcOrd="8" destOrd="0" presId="urn:microsoft.com/office/officeart/2005/8/layout/hProcess9"/>
    <dgm:cxn modelId="{BF3D81F0-39F5-4AC7-BC07-07797A0A955A}" type="presParOf" srcId="{0F446925-EDE5-4DB4-B422-774115D4D4DC}" destId="{1AAF4139-001F-4118-950F-33F781F6FB19}" srcOrd="9" destOrd="0" presId="urn:microsoft.com/office/officeart/2005/8/layout/hProcess9"/>
    <dgm:cxn modelId="{71D2EFED-AEA7-4EE2-9A6C-D2B3CF8880CF}" type="presParOf" srcId="{0F446925-EDE5-4DB4-B422-774115D4D4DC}" destId="{40128733-1AB4-4A05-B6C8-517EB1F9BA1E}" srcOrd="1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9AB444-55EE-4918-B302-FA51E9639A65}" type="doc">
      <dgm:prSet loTypeId="urn:microsoft.com/office/officeart/2008/layout/VerticalCurvedList" loCatId="list" qsTypeId="urn:microsoft.com/office/officeart/2005/8/quickstyle/simple1" qsCatId="simple" csTypeId="urn:microsoft.com/office/officeart/2005/8/colors/accent1_4" csCatId="accent1" phldr="1"/>
      <dgm:spPr/>
      <dgm:t>
        <a:bodyPr/>
        <a:lstStyle/>
        <a:p>
          <a:endParaRPr lang="en-AU"/>
        </a:p>
      </dgm:t>
    </dgm:pt>
    <dgm:pt modelId="{FA415916-A8E2-460B-86B4-DD123ABA3E92}">
      <dgm:prSet phldrT="[Text]"/>
      <dgm:spPr/>
      <dgm:t>
        <a:bodyPr/>
        <a:lstStyle/>
        <a:p>
          <a:r>
            <a:rPr lang="en-AU" dirty="0"/>
            <a:t>Understanding : of the role</a:t>
          </a:r>
        </a:p>
      </dgm:t>
    </dgm:pt>
    <dgm:pt modelId="{086A7A8A-B4CC-4064-A1FB-3A56FE4545CE}" type="parTrans" cxnId="{1C03B095-6344-452B-9630-900734FDD84D}">
      <dgm:prSet/>
      <dgm:spPr/>
      <dgm:t>
        <a:bodyPr/>
        <a:lstStyle/>
        <a:p>
          <a:endParaRPr lang="en-AU"/>
        </a:p>
      </dgm:t>
    </dgm:pt>
    <dgm:pt modelId="{9CC049F1-6193-491A-8557-B3675799E7DB}" type="sibTrans" cxnId="{1C03B095-6344-452B-9630-900734FDD84D}">
      <dgm:prSet/>
      <dgm:spPr/>
      <dgm:t>
        <a:bodyPr/>
        <a:lstStyle/>
        <a:p>
          <a:endParaRPr lang="en-AU"/>
        </a:p>
      </dgm:t>
    </dgm:pt>
    <dgm:pt modelId="{51F2F11D-CD7D-4968-9948-20E866021680}">
      <dgm:prSet phldrT="[Text]"/>
      <dgm:spPr/>
      <dgm:t>
        <a:bodyPr/>
        <a:lstStyle/>
        <a:p>
          <a:r>
            <a:rPr lang="en-AU" dirty="0"/>
            <a:t>Personal Competence</a:t>
          </a:r>
        </a:p>
      </dgm:t>
    </dgm:pt>
    <dgm:pt modelId="{2FF776A1-4FCC-4550-8A62-FD1494619DD5}" type="parTrans" cxnId="{7297A35F-52C6-4FF4-834E-4BF83B744253}">
      <dgm:prSet/>
      <dgm:spPr/>
      <dgm:t>
        <a:bodyPr/>
        <a:lstStyle/>
        <a:p>
          <a:endParaRPr lang="en-AU"/>
        </a:p>
      </dgm:t>
    </dgm:pt>
    <dgm:pt modelId="{169DD855-DE00-40A8-8D2D-1A984A225016}" type="sibTrans" cxnId="{7297A35F-52C6-4FF4-834E-4BF83B744253}">
      <dgm:prSet/>
      <dgm:spPr/>
      <dgm:t>
        <a:bodyPr/>
        <a:lstStyle/>
        <a:p>
          <a:endParaRPr lang="en-AU"/>
        </a:p>
      </dgm:t>
    </dgm:pt>
    <dgm:pt modelId="{9D2543AB-F3CE-4741-9133-6A13BFB46F76}">
      <dgm:prSet/>
      <dgm:spPr/>
      <dgm:t>
        <a:bodyPr/>
        <a:lstStyle/>
        <a:p>
          <a:r>
            <a:rPr lang="en-AU" dirty="0"/>
            <a:t>Teamwork capability</a:t>
          </a:r>
        </a:p>
      </dgm:t>
    </dgm:pt>
    <dgm:pt modelId="{45809062-B564-4737-94AE-C712926F0547}" type="parTrans" cxnId="{6F93E8D6-975F-4DF0-AC1A-DFE080B2BC3B}">
      <dgm:prSet/>
      <dgm:spPr/>
      <dgm:t>
        <a:bodyPr/>
        <a:lstStyle/>
        <a:p>
          <a:endParaRPr lang="en-AU"/>
        </a:p>
      </dgm:t>
    </dgm:pt>
    <dgm:pt modelId="{EAC63C9D-A807-4BAB-B70E-17CA5A6FED9B}" type="sibTrans" cxnId="{6F93E8D6-975F-4DF0-AC1A-DFE080B2BC3B}">
      <dgm:prSet/>
      <dgm:spPr/>
      <dgm:t>
        <a:bodyPr/>
        <a:lstStyle/>
        <a:p>
          <a:endParaRPr lang="en-AU"/>
        </a:p>
      </dgm:t>
    </dgm:pt>
    <dgm:pt modelId="{402B2966-EA38-41BE-A0BF-3322324F3A71}">
      <dgm:prSet/>
      <dgm:spPr/>
      <dgm:t>
        <a:bodyPr/>
        <a:lstStyle/>
        <a:p>
          <a:r>
            <a:rPr lang="en-AU" dirty="0"/>
            <a:t>Commitment to the overall interests of the organisation</a:t>
          </a:r>
        </a:p>
      </dgm:t>
    </dgm:pt>
    <dgm:pt modelId="{6CD1A462-876F-48E0-8817-D898A3D778BD}" type="parTrans" cxnId="{21953B95-D3D3-4200-96B9-8CD0A038C261}">
      <dgm:prSet/>
      <dgm:spPr/>
      <dgm:t>
        <a:bodyPr/>
        <a:lstStyle/>
        <a:p>
          <a:endParaRPr lang="en-AU"/>
        </a:p>
      </dgm:t>
    </dgm:pt>
    <dgm:pt modelId="{0A4133D1-65CC-4AD5-92A5-3A62B34097E5}" type="sibTrans" cxnId="{21953B95-D3D3-4200-96B9-8CD0A038C261}">
      <dgm:prSet/>
      <dgm:spPr/>
      <dgm:t>
        <a:bodyPr/>
        <a:lstStyle/>
        <a:p>
          <a:endParaRPr lang="en-AU"/>
        </a:p>
      </dgm:t>
    </dgm:pt>
    <dgm:pt modelId="{B2FC3BF6-2BFD-40F6-900A-248715E67098}">
      <dgm:prSet/>
      <dgm:spPr/>
      <dgm:t>
        <a:bodyPr/>
        <a:lstStyle/>
        <a:p>
          <a:r>
            <a:rPr lang="en-AU" dirty="0"/>
            <a:t>Time</a:t>
          </a:r>
        </a:p>
      </dgm:t>
    </dgm:pt>
    <dgm:pt modelId="{BF79D7EE-D5BC-462D-BD71-6DF4F8B28472}" type="parTrans" cxnId="{A7E50BAE-C440-4569-8992-C113169E1921}">
      <dgm:prSet/>
      <dgm:spPr/>
      <dgm:t>
        <a:bodyPr/>
        <a:lstStyle/>
        <a:p>
          <a:endParaRPr lang="en-AU"/>
        </a:p>
      </dgm:t>
    </dgm:pt>
    <dgm:pt modelId="{40B8E1BE-A0EE-40A7-87CA-F48DA3E1F533}" type="sibTrans" cxnId="{A7E50BAE-C440-4569-8992-C113169E1921}">
      <dgm:prSet/>
      <dgm:spPr/>
      <dgm:t>
        <a:bodyPr/>
        <a:lstStyle/>
        <a:p>
          <a:endParaRPr lang="en-AU"/>
        </a:p>
      </dgm:t>
    </dgm:pt>
    <dgm:pt modelId="{8FC3786C-0784-4949-96EE-6703C8E0BB22}" type="pres">
      <dgm:prSet presAssocID="{199AB444-55EE-4918-B302-FA51E9639A65}" presName="Name0" presStyleCnt="0">
        <dgm:presLayoutVars>
          <dgm:chMax val="7"/>
          <dgm:chPref val="7"/>
          <dgm:dir/>
        </dgm:presLayoutVars>
      </dgm:prSet>
      <dgm:spPr/>
    </dgm:pt>
    <dgm:pt modelId="{C3C8CFE6-3162-4EDE-9109-E7701A536700}" type="pres">
      <dgm:prSet presAssocID="{199AB444-55EE-4918-B302-FA51E9639A65}" presName="Name1" presStyleCnt="0"/>
      <dgm:spPr/>
    </dgm:pt>
    <dgm:pt modelId="{C05902EE-BC38-4D2A-B01D-DD03CF5246A6}" type="pres">
      <dgm:prSet presAssocID="{199AB444-55EE-4918-B302-FA51E9639A65}" presName="cycle" presStyleCnt="0"/>
      <dgm:spPr/>
    </dgm:pt>
    <dgm:pt modelId="{E7CE9FCC-A2F9-417A-9B4F-59AC8EF4B875}" type="pres">
      <dgm:prSet presAssocID="{199AB444-55EE-4918-B302-FA51E9639A65}" presName="srcNode" presStyleLbl="node1" presStyleIdx="0" presStyleCnt="5"/>
      <dgm:spPr/>
    </dgm:pt>
    <dgm:pt modelId="{DB8FB6D2-3894-43E9-AE36-7D12842EE8C3}" type="pres">
      <dgm:prSet presAssocID="{199AB444-55EE-4918-B302-FA51E9639A65}" presName="conn" presStyleLbl="parChTrans1D2" presStyleIdx="0" presStyleCnt="1"/>
      <dgm:spPr/>
    </dgm:pt>
    <dgm:pt modelId="{23FD7E22-EB5A-441B-9221-A55C6A580B8A}" type="pres">
      <dgm:prSet presAssocID="{199AB444-55EE-4918-B302-FA51E9639A65}" presName="extraNode" presStyleLbl="node1" presStyleIdx="0" presStyleCnt="5"/>
      <dgm:spPr/>
    </dgm:pt>
    <dgm:pt modelId="{8B6428D0-60D4-4BA2-AD30-8956B4DD0AA6}" type="pres">
      <dgm:prSet presAssocID="{199AB444-55EE-4918-B302-FA51E9639A65}" presName="dstNode" presStyleLbl="node1" presStyleIdx="0" presStyleCnt="5"/>
      <dgm:spPr/>
    </dgm:pt>
    <dgm:pt modelId="{E3C8C93B-7953-40EE-89CB-764CCAFAF2C9}" type="pres">
      <dgm:prSet presAssocID="{FA415916-A8E2-460B-86B4-DD123ABA3E92}" presName="text_1" presStyleLbl="node1" presStyleIdx="0" presStyleCnt="5">
        <dgm:presLayoutVars>
          <dgm:bulletEnabled val="1"/>
        </dgm:presLayoutVars>
      </dgm:prSet>
      <dgm:spPr/>
    </dgm:pt>
    <dgm:pt modelId="{893128D4-71FD-4BB2-AAED-9DC3422C5783}" type="pres">
      <dgm:prSet presAssocID="{FA415916-A8E2-460B-86B4-DD123ABA3E92}" presName="accent_1" presStyleCnt="0"/>
      <dgm:spPr/>
    </dgm:pt>
    <dgm:pt modelId="{9AC60331-77D6-4B49-84A5-0BDD87C2338F}" type="pres">
      <dgm:prSet presAssocID="{FA415916-A8E2-460B-86B4-DD123ABA3E92}" presName="accentRepeatNode" presStyleLbl="solidFgAcc1" presStyleIdx="0" presStyleCnt="5"/>
      <dgm:spPr/>
    </dgm:pt>
    <dgm:pt modelId="{DB41F1F3-2F09-4B29-8CA8-C08B72BD1985}" type="pres">
      <dgm:prSet presAssocID="{51F2F11D-CD7D-4968-9948-20E866021680}" presName="text_2" presStyleLbl="node1" presStyleIdx="1" presStyleCnt="5">
        <dgm:presLayoutVars>
          <dgm:bulletEnabled val="1"/>
        </dgm:presLayoutVars>
      </dgm:prSet>
      <dgm:spPr/>
    </dgm:pt>
    <dgm:pt modelId="{5627351E-1C92-4359-9AD8-B20A762B6819}" type="pres">
      <dgm:prSet presAssocID="{51F2F11D-CD7D-4968-9948-20E866021680}" presName="accent_2" presStyleCnt="0"/>
      <dgm:spPr/>
    </dgm:pt>
    <dgm:pt modelId="{D3781984-AEB0-40D8-9268-CB7642FD4D9B}" type="pres">
      <dgm:prSet presAssocID="{51F2F11D-CD7D-4968-9948-20E866021680}" presName="accentRepeatNode" presStyleLbl="solidFgAcc1" presStyleIdx="1" presStyleCnt="5"/>
      <dgm:spPr/>
    </dgm:pt>
    <dgm:pt modelId="{ED85A9C2-B64A-4FFF-9825-40051E563B24}" type="pres">
      <dgm:prSet presAssocID="{9D2543AB-F3CE-4741-9133-6A13BFB46F76}" presName="text_3" presStyleLbl="node1" presStyleIdx="2" presStyleCnt="5">
        <dgm:presLayoutVars>
          <dgm:bulletEnabled val="1"/>
        </dgm:presLayoutVars>
      </dgm:prSet>
      <dgm:spPr/>
    </dgm:pt>
    <dgm:pt modelId="{ECD47C4A-40A1-401F-A45E-8C5091E708B5}" type="pres">
      <dgm:prSet presAssocID="{9D2543AB-F3CE-4741-9133-6A13BFB46F76}" presName="accent_3" presStyleCnt="0"/>
      <dgm:spPr/>
    </dgm:pt>
    <dgm:pt modelId="{B70E9454-0666-49E5-A70C-152115761184}" type="pres">
      <dgm:prSet presAssocID="{9D2543AB-F3CE-4741-9133-6A13BFB46F76}" presName="accentRepeatNode" presStyleLbl="solidFgAcc1" presStyleIdx="2" presStyleCnt="5"/>
      <dgm:spPr/>
    </dgm:pt>
    <dgm:pt modelId="{782E4FB9-E12E-4EFE-B7EC-6535BEDE7294}" type="pres">
      <dgm:prSet presAssocID="{402B2966-EA38-41BE-A0BF-3322324F3A71}" presName="text_4" presStyleLbl="node1" presStyleIdx="3" presStyleCnt="5">
        <dgm:presLayoutVars>
          <dgm:bulletEnabled val="1"/>
        </dgm:presLayoutVars>
      </dgm:prSet>
      <dgm:spPr/>
    </dgm:pt>
    <dgm:pt modelId="{C661D936-B6DD-4A06-A166-85A428F24AFC}" type="pres">
      <dgm:prSet presAssocID="{402B2966-EA38-41BE-A0BF-3322324F3A71}" presName="accent_4" presStyleCnt="0"/>
      <dgm:spPr/>
    </dgm:pt>
    <dgm:pt modelId="{17CB82AB-42AD-4930-9CC3-476045C97BEA}" type="pres">
      <dgm:prSet presAssocID="{402B2966-EA38-41BE-A0BF-3322324F3A71}" presName="accentRepeatNode" presStyleLbl="solidFgAcc1" presStyleIdx="3" presStyleCnt="5"/>
      <dgm:spPr/>
    </dgm:pt>
    <dgm:pt modelId="{54ABB14E-B553-45EF-BE9D-90D51D047463}" type="pres">
      <dgm:prSet presAssocID="{B2FC3BF6-2BFD-40F6-900A-248715E67098}" presName="text_5" presStyleLbl="node1" presStyleIdx="4" presStyleCnt="5">
        <dgm:presLayoutVars>
          <dgm:bulletEnabled val="1"/>
        </dgm:presLayoutVars>
      </dgm:prSet>
      <dgm:spPr/>
    </dgm:pt>
    <dgm:pt modelId="{1A76D022-1C08-44CD-8277-C578B429759D}" type="pres">
      <dgm:prSet presAssocID="{B2FC3BF6-2BFD-40F6-900A-248715E67098}" presName="accent_5" presStyleCnt="0"/>
      <dgm:spPr/>
    </dgm:pt>
    <dgm:pt modelId="{B9C00928-256E-4874-A44C-A61BD7D2BBF4}" type="pres">
      <dgm:prSet presAssocID="{B2FC3BF6-2BFD-40F6-900A-248715E67098}" presName="accentRepeatNode" presStyleLbl="solidFgAcc1" presStyleIdx="4" presStyleCnt="5"/>
      <dgm:spPr/>
    </dgm:pt>
  </dgm:ptLst>
  <dgm:cxnLst>
    <dgm:cxn modelId="{7297A35F-52C6-4FF4-834E-4BF83B744253}" srcId="{199AB444-55EE-4918-B302-FA51E9639A65}" destId="{51F2F11D-CD7D-4968-9948-20E866021680}" srcOrd="1" destOrd="0" parTransId="{2FF776A1-4FCC-4550-8A62-FD1494619DD5}" sibTransId="{169DD855-DE00-40A8-8D2D-1A984A225016}"/>
    <dgm:cxn modelId="{3291BD45-2DD1-46BD-B985-E71A0762EEB9}" type="presOf" srcId="{51F2F11D-CD7D-4968-9948-20E866021680}" destId="{DB41F1F3-2F09-4B29-8CA8-C08B72BD1985}" srcOrd="0" destOrd="0" presId="urn:microsoft.com/office/officeart/2008/layout/VerticalCurvedList"/>
    <dgm:cxn modelId="{BAB1D955-8240-44F8-B782-05366E1904DB}" type="presOf" srcId="{9D2543AB-F3CE-4741-9133-6A13BFB46F76}" destId="{ED85A9C2-B64A-4FFF-9825-40051E563B24}" srcOrd="0" destOrd="0" presId="urn:microsoft.com/office/officeart/2008/layout/VerticalCurvedList"/>
    <dgm:cxn modelId="{3217F379-3FF3-41BD-9A00-40F2848A7A96}" type="presOf" srcId="{B2FC3BF6-2BFD-40F6-900A-248715E67098}" destId="{54ABB14E-B553-45EF-BE9D-90D51D047463}" srcOrd="0" destOrd="0" presId="urn:microsoft.com/office/officeart/2008/layout/VerticalCurvedList"/>
    <dgm:cxn modelId="{21953B95-D3D3-4200-96B9-8CD0A038C261}" srcId="{199AB444-55EE-4918-B302-FA51E9639A65}" destId="{402B2966-EA38-41BE-A0BF-3322324F3A71}" srcOrd="3" destOrd="0" parTransId="{6CD1A462-876F-48E0-8817-D898A3D778BD}" sibTransId="{0A4133D1-65CC-4AD5-92A5-3A62B34097E5}"/>
    <dgm:cxn modelId="{1C03B095-6344-452B-9630-900734FDD84D}" srcId="{199AB444-55EE-4918-B302-FA51E9639A65}" destId="{FA415916-A8E2-460B-86B4-DD123ABA3E92}" srcOrd="0" destOrd="0" parTransId="{086A7A8A-B4CC-4064-A1FB-3A56FE4545CE}" sibTransId="{9CC049F1-6193-491A-8557-B3675799E7DB}"/>
    <dgm:cxn modelId="{9CAB7FA0-A37B-4563-AF58-7C7523E09DD0}" type="presOf" srcId="{9CC049F1-6193-491A-8557-B3675799E7DB}" destId="{DB8FB6D2-3894-43E9-AE36-7D12842EE8C3}" srcOrd="0" destOrd="0" presId="urn:microsoft.com/office/officeart/2008/layout/VerticalCurvedList"/>
    <dgm:cxn modelId="{A7E50BAE-C440-4569-8992-C113169E1921}" srcId="{199AB444-55EE-4918-B302-FA51E9639A65}" destId="{B2FC3BF6-2BFD-40F6-900A-248715E67098}" srcOrd="4" destOrd="0" parTransId="{BF79D7EE-D5BC-462D-BD71-6DF4F8B28472}" sibTransId="{40B8E1BE-A0EE-40A7-87CA-F48DA3E1F533}"/>
    <dgm:cxn modelId="{AF9FA9BB-323E-454F-B795-6E9DD44CB7DF}" type="presOf" srcId="{FA415916-A8E2-460B-86B4-DD123ABA3E92}" destId="{E3C8C93B-7953-40EE-89CB-764CCAFAF2C9}" srcOrd="0" destOrd="0" presId="urn:microsoft.com/office/officeart/2008/layout/VerticalCurvedList"/>
    <dgm:cxn modelId="{F1EC2FC4-A2CD-4F70-9524-5ACE351E77DC}" type="presOf" srcId="{402B2966-EA38-41BE-A0BF-3322324F3A71}" destId="{782E4FB9-E12E-4EFE-B7EC-6535BEDE7294}" srcOrd="0" destOrd="0" presId="urn:microsoft.com/office/officeart/2008/layout/VerticalCurvedList"/>
    <dgm:cxn modelId="{AB21D0C4-D971-482E-AC5C-6FAB7B3B5BD0}" type="presOf" srcId="{199AB444-55EE-4918-B302-FA51E9639A65}" destId="{8FC3786C-0784-4949-96EE-6703C8E0BB22}" srcOrd="0" destOrd="0" presId="urn:microsoft.com/office/officeart/2008/layout/VerticalCurvedList"/>
    <dgm:cxn modelId="{6F93E8D6-975F-4DF0-AC1A-DFE080B2BC3B}" srcId="{199AB444-55EE-4918-B302-FA51E9639A65}" destId="{9D2543AB-F3CE-4741-9133-6A13BFB46F76}" srcOrd="2" destOrd="0" parTransId="{45809062-B564-4737-94AE-C712926F0547}" sibTransId="{EAC63C9D-A807-4BAB-B70E-17CA5A6FED9B}"/>
    <dgm:cxn modelId="{9065F240-C6F2-4A71-AD77-AA30AD75D8D3}" type="presParOf" srcId="{8FC3786C-0784-4949-96EE-6703C8E0BB22}" destId="{C3C8CFE6-3162-4EDE-9109-E7701A536700}" srcOrd="0" destOrd="0" presId="urn:microsoft.com/office/officeart/2008/layout/VerticalCurvedList"/>
    <dgm:cxn modelId="{814EBBE5-CA25-4228-ADC4-753B8B2810FC}" type="presParOf" srcId="{C3C8CFE6-3162-4EDE-9109-E7701A536700}" destId="{C05902EE-BC38-4D2A-B01D-DD03CF5246A6}" srcOrd="0" destOrd="0" presId="urn:microsoft.com/office/officeart/2008/layout/VerticalCurvedList"/>
    <dgm:cxn modelId="{6EA24390-7408-40F7-B7B8-E2496852569D}" type="presParOf" srcId="{C05902EE-BC38-4D2A-B01D-DD03CF5246A6}" destId="{E7CE9FCC-A2F9-417A-9B4F-59AC8EF4B875}" srcOrd="0" destOrd="0" presId="urn:microsoft.com/office/officeart/2008/layout/VerticalCurvedList"/>
    <dgm:cxn modelId="{C60B001A-F070-4693-97D8-3CBF608016D1}" type="presParOf" srcId="{C05902EE-BC38-4D2A-B01D-DD03CF5246A6}" destId="{DB8FB6D2-3894-43E9-AE36-7D12842EE8C3}" srcOrd="1" destOrd="0" presId="urn:microsoft.com/office/officeart/2008/layout/VerticalCurvedList"/>
    <dgm:cxn modelId="{AB066179-98A2-400E-83A5-2AD08812F164}" type="presParOf" srcId="{C05902EE-BC38-4D2A-B01D-DD03CF5246A6}" destId="{23FD7E22-EB5A-441B-9221-A55C6A580B8A}" srcOrd="2" destOrd="0" presId="urn:microsoft.com/office/officeart/2008/layout/VerticalCurvedList"/>
    <dgm:cxn modelId="{3379B587-6A31-41A4-8E7B-FD96F820D613}" type="presParOf" srcId="{C05902EE-BC38-4D2A-B01D-DD03CF5246A6}" destId="{8B6428D0-60D4-4BA2-AD30-8956B4DD0AA6}" srcOrd="3" destOrd="0" presId="urn:microsoft.com/office/officeart/2008/layout/VerticalCurvedList"/>
    <dgm:cxn modelId="{99169280-B416-4E3A-A1D5-6CBA1993EAE1}" type="presParOf" srcId="{C3C8CFE6-3162-4EDE-9109-E7701A536700}" destId="{E3C8C93B-7953-40EE-89CB-764CCAFAF2C9}" srcOrd="1" destOrd="0" presId="urn:microsoft.com/office/officeart/2008/layout/VerticalCurvedList"/>
    <dgm:cxn modelId="{A4480A36-2F60-408E-8172-23FFD62420D2}" type="presParOf" srcId="{C3C8CFE6-3162-4EDE-9109-E7701A536700}" destId="{893128D4-71FD-4BB2-AAED-9DC3422C5783}" srcOrd="2" destOrd="0" presId="urn:microsoft.com/office/officeart/2008/layout/VerticalCurvedList"/>
    <dgm:cxn modelId="{16C04156-5662-4072-858A-66E16E914B3D}" type="presParOf" srcId="{893128D4-71FD-4BB2-AAED-9DC3422C5783}" destId="{9AC60331-77D6-4B49-84A5-0BDD87C2338F}" srcOrd="0" destOrd="0" presId="urn:microsoft.com/office/officeart/2008/layout/VerticalCurvedList"/>
    <dgm:cxn modelId="{703ECF00-B5D2-4460-90ED-271F8668B385}" type="presParOf" srcId="{C3C8CFE6-3162-4EDE-9109-E7701A536700}" destId="{DB41F1F3-2F09-4B29-8CA8-C08B72BD1985}" srcOrd="3" destOrd="0" presId="urn:microsoft.com/office/officeart/2008/layout/VerticalCurvedList"/>
    <dgm:cxn modelId="{33BF9376-2353-490B-B587-7F46D93821F5}" type="presParOf" srcId="{C3C8CFE6-3162-4EDE-9109-E7701A536700}" destId="{5627351E-1C92-4359-9AD8-B20A762B6819}" srcOrd="4" destOrd="0" presId="urn:microsoft.com/office/officeart/2008/layout/VerticalCurvedList"/>
    <dgm:cxn modelId="{6F69B6A9-90B6-4123-84BD-0C7BFBBCF2C8}" type="presParOf" srcId="{5627351E-1C92-4359-9AD8-B20A762B6819}" destId="{D3781984-AEB0-40D8-9268-CB7642FD4D9B}" srcOrd="0" destOrd="0" presId="urn:microsoft.com/office/officeart/2008/layout/VerticalCurvedList"/>
    <dgm:cxn modelId="{EAF1AD46-D651-4494-80EA-715A99FF53E2}" type="presParOf" srcId="{C3C8CFE6-3162-4EDE-9109-E7701A536700}" destId="{ED85A9C2-B64A-4FFF-9825-40051E563B24}" srcOrd="5" destOrd="0" presId="urn:microsoft.com/office/officeart/2008/layout/VerticalCurvedList"/>
    <dgm:cxn modelId="{61F0919E-4651-4D85-BF0E-D420355A0F0D}" type="presParOf" srcId="{C3C8CFE6-3162-4EDE-9109-E7701A536700}" destId="{ECD47C4A-40A1-401F-A45E-8C5091E708B5}" srcOrd="6" destOrd="0" presId="urn:microsoft.com/office/officeart/2008/layout/VerticalCurvedList"/>
    <dgm:cxn modelId="{F91C1465-1593-46C5-B8CF-2969616DCEF7}" type="presParOf" srcId="{ECD47C4A-40A1-401F-A45E-8C5091E708B5}" destId="{B70E9454-0666-49E5-A70C-152115761184}" srcOrd="0" destOrd="0" presId="urn:microsoft.com/office/officeart/2008/layout/VerticalCurvedList"/>
    <dgm:cxn modelId="{C347C87B-019F-4863-8E70-56DAAC4D6444}" type="presParOf" srcId="{C3C8CFE6-3162-4EDE-9109-E7701A536700}" destId="{782E4FB9-E12E-4EFE-B7EC-6535BEDE7294}" srcOrd="7" destOrd="0" presId="urn:microsoft.com/office/officeart/2008/layout/VerticalCurvedList"/>
    <dgm:cxn modelId="{8708F1D6-BBCC-41EA-800E-FF4804A98D68}" type="presParOf" srcId="{C3C8CFE6-3162-4EDE-9109-E7701A536700}" destId="{C661D936-B6DD-4A06-A166-85A428F24AFC}" srcOrd="8" destOrd="0" presId="urn:microsoft.com/office/officeart/2008/layout/VerticalCurvedList"/>
    <dgm:cxn modelId="{F81CB9F2-E744-46FC-8111-6F0185D59CC4}" type="presParOf" srcId="{C661D936-B6DD-4A06-A166-85A428F24AFC}" destId="{17CB82AB-42AD-4930-9CC3-476045C97BEA}" srcOrd="0" destOrd="0" presId="urn:microsoft.com/office/officeart/2008/layout/VerticalCurvedList"/>
    <dgm:cxn modelId="{22CAAA17-6023-40FB-84CA-9514AE11F770}" type="presParOf" srcId="{C3C8CFE6-3162-4EDE-9109-E7701A536700}" destId="{54ABB14E-B553-45EF-BE9D-90D51D047463}" srcOrd="9" destOrd="0" presId="urn:microsoft.com/office/officeart/2008/layout/VerticalCurvedList"/>
    <dgm:cxn modelId="{AF63C6AD-B256-448A-A9DD-B5A39A81A5BF}" type="presParOf" srcId="{C3C8CFE6-3162-4EDE-9109-E7701A536700}" destId="{1A76D022-1C08-44CD-8277-C578B429759D}" srcOrd="10" destOrd="0" presId="urn:microsoft.com/office/officeart/2008/layout/VerticalCurvedList"/>
    <dgm:cxn modelId="{F9B407F6-EFDF-41D0-A090-4BF063DF6D6D}" type="presParOf" srcId="{1A76D022-1C08-44CD-8277-C578B429759D}" destId="{B9C00928-256E-4874-A44C-A61BD7D2BBF4}"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76E8F8-6FDA-4D06-B6B1-2FF188EA4956}" type="doc">
      <dgm:prSet loTypeId="urn:microsoft.com/office/officeart/2008/layout/VerticalCurvedList" loCatId="list" qsTypeId="urn:microsoft.com/office/officeart/2005/8/quickstyle/simple1" qsCatId="simple" csTypeId="urn:microsoft.com/office/officeart/2005/8/colors/accent2_4" csCatId="accent2" phldr="1"/>
      <dgm:spPr/>
      <dgm:t>
        <a:bodyPr/>
        <a:lstStyle/>
        <a:p>
          <a:endParaRPr lang="en-AU"/>
        </a:p>
      </dgm:t>
    </dgm:pt>
    <dgm:pt modelId="{11D6782C-4524-41AF-8EED-7BDA4249B147}">
      <dgm:prSet phldrT="[Text]"/>
      <dgm:spPr/>
      <dgm:t>
        <a:bodyPr/>
        <a:lstStyle/>
        <a:p>
          <a:r>
            <a:rPr lang="en-AU" dirty="0"/>
            <a:t>.. Rules of Association – Constitutions, By-Laws, </a:t>
          </a:r>
          <a:r>
            <a:rPr lang="en-AU" dirty="0" err="1"/>
            <a:t>Policys</a:t>
          </a:r>
          <a:endParaRPr lang="en-AU" dirty="0"/>
        </a:p>
      </dgm:t>
    </dgm:pt>
    <dgm:pt modelId="{63BAD0BE-D4B6-42D0-B463-007057E2ED14}" type="parTrans" cxnId="{7B35B3A5-CA3E-4894-933E-CE64597D5886}">
      <dgm:prSet/>
      <dgm:spPr/>
      <dgm:t>
        <a:bodyPr/>
        <a:lstStyle/>
        <a:p>
          <a:endParaRPr lang="en-AU"/>
        </a:p>
      </dgm:t>
    </dgm:pt>
    <dgm:pt modelId="{1602BE4F-211D-40D6-BBE0-E77DA3DC0D24}" type="sibTrans" cxnId="{7B35B3A5-CA3E-4894-933E-CE64597D5886}">
      <dgm:prSet/>
      <dgm:spPr/>
      <dgm:t>
        <a:bodyPr/>
        <a:lstStyle/>
        <a:p>
          <a:endParaRPr lang="en-AU"/>
        </a:p>
      </dgm:t>
    </dgm:pt>
    <dgm:pt modelId="{84947D1F-333B-4F5F-B43F-1C93E2395BEE}">
      <dgm:prSet phldrT="[Text]"/>
      <dgm:spPr/>
      <dgm:t>
        <a:bodyPr/>
        <a:lstStyle/>
        <a:p>
          <a:r>
            <a:rPr lang="en-AU" dirty="0"/>
            <a:t>… Codes of Conduct</a:t>
          </a:r>
        </a:p>
      </dgm:t>
    </dgm:pt>
    <dgm:pt modelId="{A6F97B65-FA65-4407-B892-F44EFEDB65FA}" type="parTrans" cxnId="{01979F13-F58A-4332-B1B2-5866714993A9}">
      <dgm:prSet/>
      <dgm:spPr/>
      <dgm:t>
        <a:bodyPr/>
        <a:lstStyle/>
        <a:p>
          <a:endParaRPr lang="en-AU"/>
        </a:p>
      </dgm:t>
    </dgm:pt>
    <dgm:pt modelId="{8DBAF9B4-C830-45A2-A97A-56C05F175876}" type="sibTrans" cxnId="{01979F13-F58A-4332-B1B2-5866714993A9}">
      <dgm:prSet/>
      <dgm:spPr/>
      <dgm:t>
        <a:bodyPr/>
        <a:lstStyle/>
        <a:p>
          <a:endParaRPr lang="en-AU"/>
        </a:p>
      </dgm:t>
    </dgm:pt>
    <dgm:pt modelId="{009E3172-7BEF-4CDF-B45A-DE82124AC68E}">
      <dgm:prSet phldrT="[Text]"/>
      <dgm:spPr/>
      <dgm:t>
        <a:bodyPr/>
        <a:lstStyle/>
        <a:p>
          <a:r>
            <a:rPr lang="en-AU" dirty="0"/>
            <a:t>…. Budgets </a:t>
          </a:r>
        </a:p>
      </dgm:t>
    </dgm:pt>
    <dgm:pt modelId="{E4B98F45-BC87-4AC1-97FD-27B0BB831648}" type="parTrans" cxnId="{2C925EEF-1A60-448F-A5D8-DCB9C33C594E}">
      <dgm:prSet/>
      <dgm:spPr/>
      <dgm:t>
        <a:bodyPr/>
        <a:lstStyle/>
        <a:p>
          <a:endParaRPr lang="en-AU"/>
        </a:p>
      </dgm:t>
    </dgm:pt>
    <dgm:pt modelId="{9D5EAC1C-9C19-4B0C-9590-4BEAFEC55319}" type="sibTrans" cxnId="{2C925EEF-1A60-448F-A5D8-DCB9C33C594E}">
      <dgm:prSet/>
      <dgm:spPr/>
      <dgm:t>
        <a:bodyPr/>
        <a:lstStyle/>
        <a:p>
          <a:endParaRPr lang="en-AU"/>
        </a:p>
      </dgm:t>
    </dgm:pt>
    <dgm:pt modelId="{7A77AFCD-7A28-4C2B-B88E-D0AB490FBF7D}">
      <dgm:prSet/>
      <dgm:spPr/>
      <dgm:t>
        <a:bodyPr/>
        <a:lstStyle/>
        <a:p>
          <a:r>
            <a:rPr lang="en-AU" dirty="0"/>
            <a:t>… Inductions and resourcing for Officer Bearers &amp; Members</a:t>
          </a:r>
        </a:p>
      </dgm:t>
    </dgm:pt>
    <dgm:pt modelId="{18FF46B9-C0C5-4C70-AAC3-8A3379196D52}" type="parTrans" cxnId="{B83A7632-65A0-4A70-A577-8ACD986F95AE}">
      <dgm:prSet/>
      <dgm:spPr/>
      <dgm:t>
        <a:bodyPr/>
        <a:lstStyle/>
        <a:p>
          <a:endParaRPr lang="en-AU"/>
        </a:p>
      </dgm:t>
    </dgm:pt>
    <dgm:pt modelId="{73D80289-A483-404A-9DD9-1064489BE9BD}" type="sibTrans" cxnId="{B83A7632-65A0-4A70-A577-8ACD986F95AE}">
      <dgm:prSet/>
      <dgm:spPr/>
      <dgm:t>
        <a:bodyPr/>
        <a:lstStyle/>
        <a:p>
          <a:endParaRPr lang="en-AU"/>
        </a:p>
      </dgm:t>
    </dgm:pt>
    <dgm:pt modelId="{4AD1E75F-1B01-4363-92EA-355D9C387863}">
      <dgm:prSet/>
      <dgm:spPr/>
      <dgm:t>
        <a:bodyPr/>
        <a:lstStyle/>
        <a:p>
          <a:r>
            <a:rPr lang="en-AU" dirty="0"/>
            <a:t>…. Relevant information provided in a timely manner</a:t>
          </a:r>
        </a:p>
      </dgm:t>
    </dgm:pt>
    <dgm:pt modelId="{43176366-2009-47EB-9898-76D34CD267E2}" type="parTrans" cxnId="{B6A86D6D-245E-490F-96E5-E32B795B4D3A}">
      <dgm:prSet/>
      <dgm:spPr/>
      <dgm:t>
        <a:bodyPr/>
        <a:lstStyle/>
        <a:p>
          <a:endParaRPr lang="en-AU"/>
        </a:p>
      </dgm:t>
    </dgm:pt>
    <dgm:pt modelId="{AEC5EC51-FC1A-453C-9DB9-E9D833377B6F}" type="sibTrans" cxnId="{B6A86D6D-245E-490F-96E5-E32B795B4D3A}">
      <dgm:prSet/>
      <dgm:spPr/>
      <dgm:t>
        <a:bodyPr/>
        <a:lstStyle/>
        <a:p>
          <a:endParaRPr lang="en-AU"/>
        </a:p>
      </dgm:t>
    </dgm:pt>
    <dgm:pt modelId="{726E5893-0834-4D4F-9566-90B00B0640AD}" type="pres">
      <dgm:prSet presAssocID="{B776E8F8-6FDA-4D06-B6B1-2FF188EA4956}" presName="Name0" presStyleCnt="0">
        <dgm:presLayoutVars>
          <dgm:chMax val="7"/>
          <dgm:chPref val="7"/>
          <dgm:dir/>
        </dgm:presLayoutVars>
      </dgm:prSet>
      <dgm:spPr/>
    </dgm:pt>
    <dgm:pt modelId="{00C7C839-8845-45D4-A944-9A176B098023}" type="pres">
      <dgm:prSet presAssocID="{B776E8F8-6FDA-4D06-B6B1-2FF188EA4956}" presName="Name1" presStyleCnt="0"/>
      <dgm:spPr/>
    </dgm:pt>
    <dgm:pt modelId="{79E8F3BF-84E9-4533-946D-B979CEB94284}" type="pres">
      <dgm:prSet presAssocID="{B776E8F8-6FDA-4D06-B6B1-2FF188EA4956}" presName="cycle" presStyleCnt="0"/>
      <dgm:spPr/>
    </dgm:pt>
    <dgm:pt modelId="{D6B114A6-3ECB-47F4-972B-5DC0BD8C85B9}" type="pres">
      <dgm:prSet presAssocID="{B776E8F8-6FDA-4D06-B6B1-2FF188EA4956}" presName="srcNode" presStyleLbl="node1" presStyleIdx="0" presStyleCnt="5"/>
      <dgm:spPr/>
    </dgm:pt>
    <dgm:pt modelId="{5439967F-3185-4790-93C8-5E4632D6A114}" type="pres">
      <dgm:prSet presAssocID="{B776E8F8-6FDA-4D06-B6B1-2FF188EA4956}" presName="conn" presStyleLbl="parChTrans1D2" presStyleIdx="0" presStyleCnt="1"/>
      <dgm:spPr/>
    </dgm:pt>
    <dgm:pt modelId="{8FDF1E6F-94BD-42E9-A0BC-3D3A192A7772}" type="pres">
      <dgm:prSet presAssocID="{B776E8F8-6FDA-4D06-B6B1-2FF188EA4956}" presName="extraNode" presStyleLbl="node1" presStyleIdx="0" presStyleCnt="5"/>
      <dgm:spPr/>
    </dgm:pt>
    <dgm:pt modelId="{9945C049-B5DC-4B16-871D-6DACA6CF61F4}" type="pres">
      <dgm:prSet presAssocID="{B776E8F8-6FDA-4D06-B6B1-2FF188EA4956}" presName="dstNode" presStyleLbl="node1" presStyleIdx="0" presStyleCnt="5"/>
      <dgm:spPr/>
    </dgm:pt>
    <dgm:pt modelId="{50F40A03-FC95-4162-BA6A-D83378292750}" type="pres">
      <dgm:prSet presAssocID="{11D6782C-4524-41AF-8EED-7BDA4249B147}" presName="text_1" presStyleLbl="node1" presStyleIdx="0" presStyleCnt="5">
        <dgm:presLayoutVars>
          <dgm:bulletEnabled val="1"/>
        </dgm:presLayoutVars>
      </dgm:prSet>
      <dgm:spPr/>
    </dgm:pt>
    <dgm:pt modelId="{CDF61953-B67E-46A9-BCD4-44E2B01BAC0F}" type="pres">
      <dgm:prSet presAssocID="{11D6782C-4524-41AF-8EED-7BDA4249B147}" presName="accent_1" presStyleCnt="0"/>
      <dgm:spPr/>
    </dgm:pt>
    <dgm:pt modelId="{989CAB60-2316-4E2E-8054-05510D6182C0}" type="pres">
      <dgm:prSet presAssocID="{11D6782C-4524-41AF-8EED-7BDA4249B147}" presName="accentRepeatNode" presStyleLbl="solidFgAcc1" presStyleIdx="0" presStyleCnt="5"/>
      <dgm:spPr/>
    </dgm:pt>
    <dgm:pt modelId="{45C495BE-7939-45D5-8361-65ECC9A86605}" type="pres">
      <dgm:prSet presAssocID="{84947D1F-333B-4F5F-B43F-1C93E2395BEE}" presName="text_2" presStyleLbl="node1" presStyleIdx="1" presStyleCnt="5">
        <dgm:presLayoutVars>
          <dgm:bulletEnabled val="1"/>
        </dgm:presLayoutVars>
      </dgm:prSet>
      <dgm:spPr/>
    </dgm:pt>
    <dgm:pt modelId="{5C29EAD0-6FC5-4B74-BFE3-BD20CA700512}" type="pres">
      <dgm:prSet presAssocID="{84947D1F-333B-4F5F-B43F-1C93E2395BEE}" presName="accent_2" presStyleCnt="0"/>
      <dgm:spPr/>
    </dgm:pt>
    <dgm:pt modelId="{2EA8E70A-B16F-437F-B664-38516C5851A4}" type="pres">
      <dgm:prSet presAssocID="{84947D1F-333B-4F5F-B43F-1C93E2395BEE}" presName="accentRepeatNode" presStyleLbl="solidFgAcc1" presStyleIdx="1" presStyleCnt="5"/>
      <dgm:spPr/>
    </dgm:pt>
    <dgm:pt modelId="{EB936962-2EF0-4290-BC7D-0207C183AB29}" type="pres">
      <dgm:prSet presAssocID="{009E3172-7BEF-4CDF-B45A-DE82124AC68E}" presName="text_3" presStyleLbl="node1" presStyleIdx="2" presStyleCnt="5">
        <dgm:presLayoutVars>
          <dgm:bulletEnabled val="1"/>
        </dgm:presLayoutVars>
      </dgm:prSet>
      <dgm:spPr/>
    </dgm:pt>
    <dgm:pt modelId="{A79A8C23-4C05-46B9-B8B1-589FB5BF14F7}" type="pres">
      <dgm:prSet presAssocID="{009E3172-7BEF-4CDF-B45A-DE82124AC68E}" presName="accent_3" presStyleCnt="0"/>
      <dgm:spPr/>
    </dgm:pt>
    <dgm:pt modelId="{B958C78F-C621-46DA-840E-7204B01D2C10}" type="pres">
      <dgm:prSet presAssocID="{009E3172-7BEF-4CDF-B45A-DE82124AC68E}" presName="accentRepeatNode" presStyleLbl="solidFgAcc1" presStyleIdx="2" presStyleCnt="5"/>
      <dgm:spPr/>
    </dgm:pt>
    <dgm:pt modelId="{0260497A-48E2-4333-8B26-921C26CD90AF}" type="pres">
      <dgm:prSet presAssocID="{7A77AFCD-7A28-4C2B-B88E-D0AB490FBF7D}" presName="text_4" presStyleLbl="node1" presStyleIdx="3" presStyleCnt="5">
        <dgm:presLayoutVars>
          <dgm:bulletEnabled val="1"/>
        </dgm:presLayoutVars>
      </dgm:prSet>
      <dgm:spPr/>
    </dgm:pt>
    <dgm:pt modelId="{7709A25D-8D74-4BE4-B0A2-4D1693ADE26D}" type="pres">
      <dgm:prSet presAssocID="{7A77AFCD-7A28-4C2B-B88E-D0AB490FBF7D}" presName="accent_4" presStyleCnt="0"/>
      <dgm:spPr/>
    </dgm:pt>
    <dgm:pt modelId="{438900D5-5CD1-4280-9F67-A0EF03B09288}" type="pres">
      <dgm:prSet presAssocID="{7A77AFCD-7A28-4C2B-B88E-D0AB490FBF7D}" presName="accentRepeatNode" presStyleLbl="solidFgAcc1" presStyleIdx="3" presStyleCnt="5"/>
      <dgm:spPr/>
    </dgm:pt>
    <dgm:pt modelId="{8A7CDBEB-4799-42F3-B521-05226F281316}" type="pres">
      <dgm:prSet presAssocID="{4AD1E75F-1B01-4363-92EA-355D9C387863}" presName="text_5" presStyleLbl="node1" presStyleIdx="4" presStyleCnt="5">
        <dgm:presLayoutVars>
          <dgm:bulletEnabled val="1"/>
        </dgm:presLayoutVars>
      </dgm:prSet>
      <dgm:spPr/>
    </dgm:pt>
    <dgm:pt modelId="{1DEDD6CC-552E-4E84-8C2E-00965C913CC0}" type="pres">
      <dgm:prSet presAssocID="{4AD1E75F-1B01-4363-92EA-355D9C387863}" presName="accent_5" presStyleCnt="0"/>
      <dgm:spPr/>
    </dgm:pt>
    <dgm:pt modelId="{7475EEC7-2A43-4C1A-B1A1-A18F540B9D41}" type="pres">
      <dgm:prSet presAssocID="{4AD1E75F-1B01-4363-92EA-355D9C387863}" presName="accentRepeatNode" presStyleLbl="solidFgAcc1" presStyleIdx="4" presStyleCnt="5"/>
      <dgm:spPr/>
    </dgm:pt>
  </dgm:ptLst>
  <dgm:cxnLst>
    <dgm:cxn modelId="{8B486F06-D829-4852-9FEE-615975015646}" type="presOf" srcId="{009E3172-7BEF-4CDF-B45A-DE82124AC68E}" destId="{EB936962-2EF0-4290-BC7D-0207C183AB29}" srcOrd="0" destOrd="0" presId="urn:microsoft.com/office/officeart/2008/layout/VerticalCurvedList"/>
    <dgm:cxn modelId="{01979F13-F58A-4332-B1B2-5866714993A9}" srcId="{B776E8F8-6FDA-4D06-B6B1-2FF188EA4956}" destId="{84947D1F-333B-4F5F-B43F-1C93E2395BEE}" srcOrd="1" destOrd="0" parTransId="{A6F97B65-FA65-4407-B892-F44EFEDB65FA}" sibTransId="{8DBAF9B4-C830-45A2-A97A-56C05F175876}"/>
    <dgm:cxn modelId="{B83A7632-65A0-4A70-A577-8ACD986F95AE}" srcId="{B776E8F8-6FDA-4D06-B6B1-2FF188EA4956}" destId="{7A77AFCD-7A28-4C2B-B88E-D0AB490FBF7D}" srcOrd="3" destOrd="0" parTransId="{18FF46B9-C0C5-4C70-AAC3-8A3379196D52}" sibTransId="{73D80289-A483-404A-9DD9-1064489BE9BD}"/>
    <dgm:cxn modelId="{B6A86D6D-245E-490F-96E5-E32B795B4D3A}" srcId="{B776E8F8-6FDA-4D06-B6B1-2FF188EA4956}" destId="{4AD1E75F-1B01-4363-92EA-355D9C387863}" srcOrd="4" destOrd="0" parTransId="{43176366-2009-47EB-9898-76D34CD267E2}" sibTransId="{AEC5EC51-FC1A-453C-9DB9-E9D833377B6F}"/>
    <dgm:cxn modelId="{482EB454-5EBB-4818-893D-DF09372F3AE1}" type="presOf" srcId="{1602BE4F-211D-40D6-BBE0-E77DA3DC0D24}" destId="{5439967F-3185-4790-93C8-5E4632D6A114}" srcOrd="0" destOrd="0" presId="urn:microsoft.com/office/officeart/2008/layout/VerticalCurvedList"/>
    <dgm:cxn modelId="{7B35B3A5-CA3E-4894-933E-CE64597D5886}" srcId="{B776E8F8-6FDA-4D06-B6B1-2FF188EA4956}" destId="{11D6782C-4524-41AF-8EED-7BDA4249B147}" srcOrd="0" destOrd="0" parTransId="{63BAD0BE-D4B6-42D0-B463-007057E2ED14}" sibTransId="{1602BE4F-211D-40D6-BBE0-E77DA3DC0D24}"/>
    <dgm:cxn modelId="{EEAB2EA8-69C8-4D6A-9AA7-52BDA9796AE2}" type="presOf" srcId="{84947D1F-333B-4F5F-B43F-1C93E2395BEE}" destId="{45C495BE-7939-45D5-8361-65ECC9A86605}" srcOrd="0" destOrd="0" presId="urn:microsoft.com/office/officeart/2008/layout/VerticalCurvedList"/>
    <dgm:cxn modelId="{F9FA33AE-B0FD-437E-B6C3-C015263C3E38}" type="presOf" srcId="{7A77AFCD-7A28-4C2B-B88E-D0AB490FBF7D}" destId="{0260497A-48E2-4333-8B26-921C26CD90AF}" srcOrd="0" destOrd="0" presId="urn:microsoft.com/office/officeart/2008/layout/VerticalCurvedList"/>
    <dgm:cxn modelId="{3FC3BDC5-6031-4F85-8F96-F0EADBC0F759}" type="presOf" srcId="{11D6782C-4524-41AF-8EED-7BDA4249B147}" destId="{50F40A03-FC95-4162-BA6A-D83378292750}" srcOrd="0" destOrd="0" presId="urn:microsoft.com/office/officeart/2008/layout/VerticalCurvedList"/>
    <dgm:cxn modelId="{AC6ED6E3-1C17-4021-95B3-1A335398D5EF}" type="presOf" srcId="{4AD1E75F-1B01-4363-92EA-355D9C387863}" destId="{8A7CDBEB-4799-42F3-B521-05226F281316}" srcOrd="0" destOrd="0" presId="urn:microsoft.com/office/officeart/2008/layout/VerticalCurvedList"/>
    <dgm:cxn modelId="{2C925EEF-1A60-448F-A5D8-DCB9C33C594E}" srcId="{B776E8F8-6FDA-4D06-B6B1-2FF188EA4956}" destId="{009E3172-7BEF-4CDF-B45A-DE82124AC68E}" srcOrd="2" destOrd="0" parTransId="{E4B98F45-BC87-4AC1-97FD-27B0BB831648}" sibTransId="{9D5EAC1C-9C19-4B0C-9590-4BEAFEC55319}"/>
    <dgm:cxn modelId="{FA76A5F9-B1AD-4E80-83BE-9EEDE3F7E406}" type="presOf" srcId="{B776E8F8-6FDA-4D06-B6B1-2FF188EA4956}" destId="{726E5893-0834-4D4F-9566-90B00B0640AD}" srcOrd="0" destOrd="0" presId="urn:microsoft.com/office/officeart/2008/layout/VerticalCurvedList"/>
    <dgm:cxn modelId="{4F96604E-A8B4-4E54-A532-0E3B546CDAAC}" type="presParOf" srcId="{726E5893-0834-4D4F-9566-90B00B0640AD}" destId="{00C7C839-8845-45D4-A944-9A176B098023}" srcOrd="0" destOrd="0" presId="urn:microsoft.com/office/officeart/2008/layout/VerticalCurvedList"/>
    <dgm:cxn modelId="{CF3192AA-475C-4710-A61E-61646A452D29}" type="presParOf" srcId="{00C7C839-8845-45D4-A944-9A176B098023}" destId="{79E8F3BF-84E9-4533-946D-B979CEB94284}" srcOrd="0" destOrd="0" presId="urn:microsoft.com/office/officeart/2008/layout/VerticalCurvedList"/>
    <dgm:cxn modelId="{7C5301D3-6489-40C2-B42D-61721E299A9D}" type="presParOf" srcId="{79E8F3BF-84E9-4533-946D-B979CEB94284}" destId="{D6B114A6-3ECB-47F4-972B-5DC0BD8C85B9}" srcOrd="0" destOrd="0" presId="urn:microsoft.com/office/officeart/2008/layout/VerticalCurvedList"/>
    <dgm:cxn modelId="{7217A119-18B1-4ECF-9DF9-36551EB75EDB}" type="presParOf" srcId="{79E8F3BF-84E9-4533-946D-B979CEB94284}" destId="{5439967F-3185-4790-93C8-5E4632D6A114}" srcOrd="1" destOrd="0" presId="urn:microsoft.com/office/officeart/2008/layout/VerticalCurvedList"/>
    <dgm:cxn modelId="{F3C65D21-9DB6-4A23-B663-D7D8E88FF48D}" type="presParOf" srcId="{79E8F3BF-84E9-4533-946D-B979CEB94284}" destId="{8FDF1E6F-94BD-42E9-A0BC-3D3A192A7772}" srcOrd="2" destOrd="0" presId="urn:microsoft.com/office/officeart/2008/layout/VerticalCurvedList"/>
    <dgm:cxn modelId="{8906F02B-A4C5-464F-9A53-0832E35E4C30}" type="presParOf" srcId="{79E8F3BF-84E9-4533-946D-B979CEB94284}" destId="{9945C049-B5DC-4B16-871D-6DACA6CF61F4}" srcOrd="3" destOrd="0" presId="urn:microsoft.com/office/officeart/2008/layout/VerticalCurvedList"/>
    <dgm:cxn modelId="{9A9199A9-D648-4848-A24D-A9C15F8394C2}" type="presParOf" srcId="{00C7C839-8845-45D4-A944-9A176B098023}" destId="{50F40A03-FC95-4162-BA6A-D83378292750}" srcOrd="1" destOrd="0" presId="urn:microsoft.com/office/officeart/2008/layout/VerticalCurvedList"/>
    <dgm:cxn modelId="{44CA2CCE-1C26-4EF3-8459-FFDCC8FF1109}" type="presParOf" srcId="{00C7C839-8845-45D4-A944-9A176B098023}" destId="{CDF61953-B67E-46A9-BCD4-44E2B01BAC0F}" srcOrd="2" destOrd="0" presId="urn:microsoft.com/office/officeart/2008/layout/VerticalCurvedList"/>
    <dgm:cxn modelId="{128762A2-9FC5-4E01-AECD-5FDC5E62B111}" type="presParOf" srcId="{CDF61953-B67E-46A9-BCD4-44E2B01BAC0F}" destId="{989CAB60-2316-4E2E-8054-05510D6182C0}" srcOrd="0" destOrd="0" presId="urn:microsoft.com/office/officeart/2008/layout/VerticalCurvedList"/>
    <dgm:cxn modelId="{CAC7B550-3322-46D6-9A92-1282A360894C}" type="presParOf" srcId="{00C7C839-8845-45D4-A944-9A176B098023}" destId="{45C495BE-7939-45D5-8361-65ECC9A86605}" srcOrd="3" destOrd="0" presId="urn:microsoft.com/office/officeart/2008/layout/VerticalCurvedList"/>
    <dgm:cxn modelId="{5F349BF8-41AA-46AA-B102-E8A42FC2F415}" type="presParOf" srcId="{00C7C839-8845-45D4-A944-9A176B098023}" destId="{5C29EAD0-6FC5-4B74-BFE3-BD20CA700512}" srcOrd="4" destOrd="0" presId="urn:microsoft.com/office/officeart/2008/layout/VerticalCurvedList"/>
    <dgm:cxn modelId="{C7439B1C-2135-4BE7-AC63-7F92D9E11607}" type="presParOf" srcId="{5C29EAD0-6FC5-4B74-BFE3-BD20CA700512}" destId="{2EA8E70A-B16F-437F-B664-38516C5851A4}" srcOrd="0" destOrd="0" presId="urn:microsoft.com/office/officeart/2008/layout/VerticalCurvedList"/>
    <dgm:cxn modelId="{E485CA4D-1F69-4989-BEDE-56EC51108F42}" type="presParOf" srcId="{00C7C839-8845-45D4-A944-9A176B098023}" destId="{EB936962-2EF0-4290-BC7D-0207C183AB29}" srcOrd="5" destOrd="0" presId="urn:microsoft.com/office/officeart/2008/layout/VerticalCurvedList"/>
    <dgm:cxn modelId="{097AEBB3-1DEE-477D-8B6F-D6BB5BDF4A4B}" type="presParOf" srcId="{00C7C839-8845-45D4-A944-9A176B098023}" destId="{A79A8C23-4C05-46B9-B8B1-589FB5BF14F7}" srcOrd="6" destOrd="0" presId="urn:microsoft.com/office/officeart/2008/layout/VerticalCurvedList"/>
    <dgm:cxn modelId="{0F7C3D36-7354-4966-A1AC-4BAA94C34F29}" type="presParOf" srcId="{A79A8C23-4C05-46B9-B8B1-589FB5BF14F7}" destId="{B958C78F-C621-46DA-840E-7204B01D2C10}" srcOrd="0" destOrd="0" presId="urn:microsoft.com/office/officeart/2008/layout/VerticalCurvedList"/>
    <dgm:cxn modelId="{244A8E35-D45D-4215-ACFC-49E602F9E820}" type="presParOf" srcId="{00C7C839-8845-45D4-A944-9A176B098023}" destId="{0260497A-48E2-4333-8B26-921C26CD90AF}" srcOrd="7" destOrd="0" presId="urn:microsoft.com/office/officeart/2008/layout/VerticalCurvedList"/>
    <dgm:cxn modelId="{20F8599A-F3FE-4086-AA5F-E0CB55656333}" type="presParOf" srcId="{00C7C839-8845-45D4-A944-9A176B098023}" destId="{7709A25D-8D74-4BE4-B0A2-4D1693ADE26D}" srcOrd="8" destOrd="0" presId="urn:microsoft.com/office/officeart/2008/layout/VerticalCurvedList"/>
    <dgm:cxn modelId="{2734F384-26F6-4ACD-A72F-DF05700ABD8F}" type="presParOf" srcId="{7709A25D-8D74-4BE4-B0A2-4D1693ADE26D}" destId="{438900D5-5CD1-4280-9F67-A0EF03B09288}" srcOrd="0" destOrd="0" presId="urn:microsoft.com/office/officeart/2008/layout/VerticalCurvedList"/>
    <dgm:cxn modelId="{5F7B30F6-E2F0-4A4B-894E-C4B319B404E5}" type="presParOf" srcId="{00C7C839-8845-45D4-A944-9A176B098023}" destId="{8A7CDBEB-4799-42F3-B521-05226F281316}" srcOrd="9" destOrd="0" presId="urn:microsoft.com/office/officeart/2008/layout/VerticalCurvedList"/>
    <dgm:cxn modelId="{6003F6BE-28B2-4E12-85E4-3FB70C6BB8DA}" type="presParOf" srcId="{00C7C839-8845-45D4-A944-9A176B098023}" destId="{1DEDD6CC-552E-4E84-8C2E-00965C913CC0}" srcOrd="10" destOrd="0" presId="urn:microsoft.com/office/officeart/2008/layout/VerticalCurvedList"/>
    <dgm:cxn modelId="{0E60B2FF-4BAF-41BA-BC4A-257216D4CB46}" type="presParOf" srcId="{1DEDD6CC-552E-4E84-8C2E-00965C913CC0}" destId="{7475EEC7-2A43-4C1A-B1A1-A18F540B9D41}"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76E8F8-6FDA-4D06-B6B1-2FF188EA4956}"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AU"/>
        </a:p>
      </dgm:t>
    </dgm:pt>
    <dgm:pt modelId="{11D6782C-4524-41AF-8EED-7BDA4249B147}">
      <dgm:prSet phldrT="[Text]"/>
      <dgm:spPr/>
      <dgm:t>
        <a:bodyPr/>
        <a:lstStyle/>
        <a:p>
          <a:r>
            <a:rPr lang="en-AU" dirty="0"/>
            <a:t>.. Operate independently and free from influence</a:t>
          </a:r>
        </a:p>
      </dgm:t>
    </dgm:pt>
    <dgm:pt modelId="{63BAD0BE-D4B6-42D0-B463-007057E2ED14}" type="parTrans" cxnId="{7B35B3A5-CA3E-4894-933E-CE64597D5886}">
      <dgm:prSet/>
      <dgm:spPr/>
      <dgm:t>
        <a:bodyPr/>
        <a:lstStyle/>
        <a:p>
          <a:endParaRPr lang="en-AU"/>
        </a:p>
      </dgm:t>
    </dgm:pt>
    <dgm:pt modelId="{1602BE4F-211D-40D6-BBE0-E77DA3DC0D24}" type="sibTrans" cxnId="{7B35B3A5-CA3E-4894-933E-CE64597D5886}">
      <dgm:prSet/>
      <dgm:spPr/>
      <dgm:t>
        <a:bodyPr/>
        <a:lstStyle/>
        <a:p>
          <a:endParaRPr lang="en-AU"/>
        </a:p>
      </dgm:t>
    </dgm:pt>
    <dgm:pt modelId="{84947D1F-333B-4F5F-B43F-1C93E2395BEE}">
      <dgm:prSet phldrT="[Text]"/>
      <dgm:spPr/>
      <dgm:t>
        <a:bodyPr/>
        <a:lstStyle/>
        <a:p>
          <a:r>
            <a:rPr lang="en-AU" dirty="0"/>
            <a:t>… act in good faith</a:t>
          </a:r>
        </a:p>
      </dgm:t>
    </dgm:pt>
    <dgm:pt modelId="{A6F97B65-FA65-4407-B892-F44EFEDB65FA}" type="parTrans" cxnId="{01979F13-F58A-4332-B1B2-5866714993A9}">
      <dgm:prSet/>
      <dgm:spPr/>
      <dgm:t>
        <a:bodyPr/>
        <a:lstStyle/>
        <a:p>
          <a:endParaRPr lang="en-AU"/>
        </a:p>
      </dgm:t>
    </dgm:pt>
    <dgm:pt modelId="{8DBAF9B4-C830-45A2-A97A-56C05F175876}" type="sibTrans" cxnId="{01979F13-F58A-4332-B1B2-5866714993A9}">
      <dgm:prSet/>
      <dgm:spPr/>
      <dgm:t>
        <a:bodyPr/>
        <a:lstStyle/>
        <a:p>
          <a:endParaRPr lang="en-AU"/>
        </a:p>
      </dgm:t>
    </dgm:pt>
    <dgm:pt modelId="{009E3172-7BEF-4CDF-B45A-DE82124AC68E}">
      <dgm:prSet phldrT="[Text]"/>
      <dgm:spPr/>
      <dgm:t>
        <a:bodyPr/>
        <a:lstStyle/>
        <a:p>
          <a:r>
            <a:rPr lang="en-AU" dirty="0"/>
            <a:t>…. Exercise due care and diligence</a:t>
          </a:r>
        </a:p>
      </dgm:t>
    </dgm:pt>
    <dgm:pt modelId="{E4B98F45-BC87-4AC1-97FD-27B0BB831648}" type="parTrans" cxnId="{2C925EEF-1A60-448F-A5D8-DCB9C33C594E}">
      <dgm:prSet/>
      <dgm:spPr/>
      <dgm:t>
        <a:bodyPr/>
        <a:lstStyle/>
        <a:p>
          <a:endParaRPr lang="en-AU"/>
        </a:p>
      </dgm:t>
    </dgm:pt>
    <dgm:pt modelId="{9D5EAC1C-9C19-4B0C-9590-4BEAFEC55319}" type="sibTrans" cxnId="{2C925EEF-1A60-448F-A5D8-DCB9C33C594E}">
      <dgm:prSet/>
      <dgm:spPr/>
      <dgm:t>
        <a:bodyPr/>
        <a:lstStyle/>
        <a:p>
          <a:endParaRPr lang="en-AU"/>
        </a:p>
      </dgm:t>
    </dgm:pt>
    <dgm:pt modelId="{7A77AFCD-7A28-4C2B-B88E-D0AB490FBF7D}">
      <dgm:prSet/>
      <dgm:spPr/>
      <dgm:t>
        <a:bodyPr/>
        <a:lstStyle/>
        <a:p>
          <a:r>
            <a:rPr lang="en-AU" dirty="0"/>
            <a:t>… ensure solvency</a:t>
          </a:r>
        </a:p>
      </dgm:t>
    </dgm:pt>
    <dgm:pt modelId="{18FF46B9-C0C5-4C70-AAC3-8A3379196D52}" type="parTrans" cxnId="{B83A7632-65A0-4A70-A577-8ACD986F95AE}">
      <dgm:prSet/>
      <dgm:spPr/>
      <dgm:t>
        <a:bodyPr/>
        <a:lstStyle/>
        <a:p>
          <a:endParaRPr lang="en-AU"/>
        </a:p>
      </dgm:t>
    </dgm:pt>
    <dgm:pt modelId="{73D80289-A483-404A-9DD9-1064489BE9BD}" type="sibTrans" cxnId="{B83A7632-65A0-4A70-A577-8ACD986F95AE}">
      <dgm:prSet/>
      <dgm:spPr/>
      <dgm:t>
        <a:bodyPr/>
        <a:lstStyle/>
        <a:p>
          <a:endParaRPr lang="en-AU"/>
        </a:p>
      </dgm:t>
    </dgm:pt>
    <dgm:pt modelId="{4AD1E75F-1B01-4363-92EA-355D9C387863}">
      <dgm:prSet/>
      <dgm:spPr/>
      <dgm:t>
        <a:bodyPr/>
        <a:lstStyle/>
        <a:p>
          <a:r>
            <a:rPr lang="en-AU" dirty="0"/>
            <a:t>…. Meet legislative requirements</a:t>
          </a:r>
        </a:p>
      </dgm:t>
    </dgm:pt>
    <dgm:pt modelId="{43176366-2009-47EB-9898-76D34CD267E2}" type="parTrans" cxnId="{B6A86D6D-245E-490F-96E5-E32B795B4D3A}">
      <dgm:prSet/>
      <dgm:spPr/>
      <dgm:t>
        <a:bodyPr/>
        <a:lstStyle/>
        <a:p>
          <a:endParaRPr lang="en-AU"/>
        </a:p>
      </dgm:t>
    </dgm:pt>
    <dgm:pt modelId="{AEC5EC51-FC1A-453C-9DB9-E9D833377B6F}" type="sibTrans" cxnId="{B6A86D6D-245E-490F-96E5-E32B795B4D3A}">
      <dgm:prSet/>
      <dgm:spPr/>
      <dgm:t>
        <a:bodyPr/>
        <a:lstStyle/>
        <a:p>
          <a:endParaRPr lang="en-AU"/>
        </a:p>
      </dgm:t>
    </dgm:pt>
    <dgm:pt modelId="{726E5893-0834-4D4F-9566-90B00B0640AD}" type="pres">
      <dgm:prSet presAssocID="{B776E8F8-6FDA-4D06-B6B1-2FF188EA4956}" presName="Name0" presStyleCnt="0">
        <dgm:presLayoutVars>
          <dgm:chMax val="7"/>
          <dgm:chPref val="7"/>
          <dgm:dir/>
        </dgm:presLayoutVars>
      </dgm:prSet>
      <dgm:spPr/>
    </dgm:pt>
    <dgm:pt modelId="{00C7C839-8845-45D4-A944-9A176B098023}" type="pres">
      <dgm:prSet presAssocID="{B776E8F8-6FDA-4D06-B6B1-2FF188EA4956}" presName="Name1" presStyleCnt="0"/>
      <dgm:spPr/>
    </dgm:pt>
    <dgm:pt modelId="{79E8F3BF-84E9-4533-946D-B979CEB94284}" type="pres">
      <dgm:prSet presAssocID="{B776E8F8-6FDA-4D06-B6B1-2FF188EA4956}" presName="cycle" presStyleCnt="0"/>
      <dgm:spPr/>
    </dgm:pt>
    <dgm:pt modelId="{D6B114A6-3ECB-47F4-972B-5DC0BD8C85B9}" type="pres">
      <dgm:prSet presAssocID="{B776E8F8-6FDA-4D06-B6B1-2FF188EA4956}" presName="srcNode" presStyleLbl="node1" presStyleIdx="0" presStyleCnt="5"/>
      <dgm:spPr/>
    </dgm:pt>
    <dgm:pt modelId="{5439967F-3185-4790-93C8-5E4632D6A114}" type="pres">
      <dgm:prSet presAssocID="{B776E8F8-6FDA-4D06-B6B1-2FF188EA4956}" presName="conn" presStyleLbl="parChTrans1D2" presStyleIdx="0" presStyleCnt="1"/>
      <dgm:spPr/>
    </dgm:pt>
    <dgm:pt modelId="{8FDF1E6F-94BD-42E9-A0BC-3D3A192A7772}" type="pres">
      <dgm:prSet presAssocID="{B776E8F8-6FDA-4D06-B6B1-2FF188EA4956}" presName="extraNode" presStyleLbl="node1" presStyleIdx="0" presStyleCnt="5"/>
      <dgm:spPr/>
    </dgm:pt>
    <dgm:pt modelId="{9945C049-B5DC-4B16-871D-6DACA6CF61F4}" type="pres">
      <dgm:prSet presAssocID="{B776E8F8-6FDA-4D06-B6B1-2FF188EA4956}" presName="dstNode" presStyleLbl="node1" presStyleIdx="0" presStyleCnt="5"/>
      <dgm:spPr/>
    </dgm:pt>
    <dgm:pt modelId="{50F40A03-FC95-4162-BA6A-D83378292750}" type="pres">
      <dgm:prSet presAssocID="{11D6782C-4524-41AF-8EED-7BDA4249B147}" presName="text_1" presStyleLbl="node1" presStyleIdx="0" presStyleCnt="5">
        <dgm:presLayoutVars>
          <dgm:bulletEnabled val="1"/>
        </dgm:presLayoutVars>
      </dgm:prSet>
      <dgm:spPr/>
    </dgm:pt>
    <dgm:pt modelId="{CDF61953-B67E-46A9-BCD4-44E2B01BAC0F}" type="pres">
      <dgm:prSet presAssocID="{11D6782C-4524-41AF-8EED-7BDA4249B147}" presName="accent_1" presStyleCnt="0"/>
      <dgm:spPr/>
    </dgm:pt>
    <dgm:pt modelId="{989CAB60-2316-4E2E-8054-05510D6182C0}" type="pres">
      <dgm:prSet presAssocID="{11D6782C-4524-41AF-8EED-7BDA4249B147}" presName="accentRepeatNode" presStyleLbl="solidFgAcc1" presStyleIdx="0" presStyleCnt="5"/>
      <dgm:spPr/>
    </dgm:pt>
    <dgm:pt modelId="{45C495BE-7939-45D5-8361-65ECC9A86605}" type="pres">
      <dgm:prSet presAssocID="{84947D1F-333B-4F5F-B43F-1C93E2395BEE}" presName="text_2" presStyleLbl="node1" presStyleIdx="1" presStyleCnt="5">
        <dgm:presLayoutVars>
          <dgm:bulletEnabled val="1"/>
        </dgm:presLayoutVars>
      </dgm:prSet>
      <dgm:spPr/>
    </dgm:pt>
    <dgm:pt modelId="{5C29EAD0-6FC5-4B74-BFE3-BD20CA700512}" type="pres">
      <dgm:prSet presAssocID="{84947D1F-333B-4F5F-B43F-1C93E2395BEE}" presName="accent_2" presStyleCnt="0"/>
      <dgm:spPr/>
    </dgm:pt>
    <dgm:pt modelId="{2EA8E70A-B16F-437F-B664-38516C5851A4}" type="pres">
      <dgm:prSet presAssocID="{84947D1F-333B-4F5F-B43F-1C93E2395BEE}" presName="accentRepeatNode" presStyleLbl="solidFgAcc1" presStyleIdx="1" presStyleCnt="5"/>
      <dgm:spPr/>
    </dgm:pt>
    <dgm:pt modelId="{EB936962-2EF0-4290-BC7D-0207C183AB29}" type="pres">
      <dgm:prSet presAssocID="{009E3172-7BEF-4CDF-B45A-DE82124AC68E}" presName="text_3" presStyleLbl="node1" presStyleIdx="2" presStyleCnt="5">
        <dgm:presLayoutVars>
          <dgm:bulletEnabled val="1"/>
        </dgm:presLayoutVars>
      </dgm:prSet>
      <dgm:spPr/>
    </dgm:pt>
    <dgm:pt modelId="{A79A8C23-4C05-46B9-B8B1-589FB5BF14F7}" type="pres">
      <dgm:prSet presAssocID="{009E3172-7BEF-4CDF-B45A-DE82124AC68E}" presName="accent_3" presStyleCnt="0"/>
      <dgm:spPr/>
    </dgm:pt>
    <dgm:pt modelId="{B958C78F-C621-46DA-840E-7204B01D2C10}" type="pres">
      <dgm:prSet presAssocID="{009E3172-7BEF-4CDF-B45A-DE82124AC68E}" presName="accentRepeatNode" presStyleLbl="solidFgAcc1" presStyleIdx="2" presStyleCnt="5"/>
      <dgm:spPr/>
    </dgm:pt>
    <dgm:pt modelId="{0260497A-48E2-4333-8B26-921C26CD90AF}" type="pres">
      <dgm:prSet presAssocID="{7A77AFCD-7A28-4C2B-B88E-D0AB490FBF7D}" presName="text_4" presStyleLbl="node1" presStyleIdx="3" presStyleCnt="5">
        <dgm:presLayoutVars>
          <dgm:bulletEnabled val="1"/>
        </dgm:presLayoutVars>
      </dgm:prSet>
      <dgm:spPr/>
    </dgm:pt>
    <dgm:pt modelId="{7709A25D-8D74-4BE4-B0A2-4D1693ADE26D}" type="pres">
      <dgm:prSet presAssocID="{7A77AFCD-7A28-4C2B-B88E-D0AB490FBF7D}" presName="accent_4" presStyleCnt="0"/>
      <dgm:spPr/>
    </dgm:pt>
    <dgm:pt modelId="{438900D5-5CD1-4280-9F67-A0EF03B09288}" type="pres">
      <dgm:prSet presAssocID="{7A77AFCD-7A28-4C2B-B88E-D0AB490FBF7D}" presName="accentRepeatNode" presStyleLbl="solidFgAcc1" presStyleIdx="3" presStyleCnt="5"/>
      <dgm:spPr/>
    </dgm:pt>
    <dgm:pt modelId="{8A7CDBEB-4799-42F3-B521-05226F281316}" type="pres">
      <dgm:prSet presAssocID="{4AD1E75F-1B01-4363-92EA-355D9C387863}" presName="text_5" presStyleLbl="node1" presStyleIdx="4" presStyleCnt="5">
        <dgm:presLayoutVars>
          <dgm:bulletEnabled val="1"/>
        </dgm:presLayoutVars>
      </dgm:prSet>
      <dgm:spPr/>
    </dgm:pt>
    <dgm:pt modelId="{1DEDD6CC-552E-4E84-8C2E-00965C913CC0}" type="pres">
      <dgm:prSet presAssocID="{4AD1E75F-1B01-4363-92EA-355D9C387863}" presName="accent_5" presStyleCnt="0"/>
      <dgm:spPr/>
    </dgm:pt>
    <dgm:pt modelId="{7475EEC7-2A43-4C1A-B1A1-A18F540B9D41}" type="pres">
      <dgm:prSet presAssocID="{4AD1E75F-1B01-4363-92EA-355D9C387863}" presName="accentRepeatNode" presStyleLbl="solidFgAcc1" presStyleIdx="4" presStyleCnt="5"/>
      <dgm:spPr/>
    </dgm:pt>
  </dgm:ptLst>
  <dgm:cxnLst>
    <dgm:cxn modelId="{8B486F06-D829-4852-9FEE-615975015646}" type="presOf" srcId="{009E3172-7BEF-4CDF-B45A-DE82124AC68E}" destId="{EB936962-2EF0-4290-BC7D-0207C183AB29}" srcOrd="0" destOrd="0" presId="urn:microsoft.com/office/officeart/2008/layout/VerticalCurvedList"/>
    <dgm:cxn modelId="{01979F13-F58A-4332-B1B2-5866714993A9}" srcId="{B776E8F8-6FDA-4D06-B6B1-2FF188EA4956}" destId="{84947D1F-333B-4F5F-B43F-1C93E2395BEE}" srcOrd="1" destOrd="0" parTransId="{A6F97B65-FA65-4407-B892-F44EFEDB65FA}" sibTransId="{8DBAF9B4-C830-45A2-A97A-56C05F175876}"/>
    <dgm:cxn modelId="{B83A7632-65A0-4A70-A577-8ACD986F95AE}" srcId="{B776E8F8-6FDA-4D06-B6B1-2FF188EA4956}" destId="{7A77AFCD-7A28-4C2B-B88E-D0AB490FBF7D}" srcOrd="3" destOrd="0" parTransId="{18FF46B9-C0C5-4C70-AAC3-8A3379196D52}" sibTransId="{73D80289-A483-404A-9DD9-1064489BE9BD}"/>
    <dgm:cxn modelId="{B6A86D6D-245E-490F-96E5-E32B795B4D3A}" srcId="{B776E8F8-6FDA-4D06-B6B1-2FF188EA4956}" destId="{4AD1E75F-1B01-4363-92EA-355D9C387863}" srcOrd="4" destOrd="0" parTransId="{43176366-2009-47EB-9898-76D34CD267E2}" sibTransId="{AEC5EC51-FC1A-453C-9DB9-E9D833377B6F}"/>
    <dgm:cxn modelId="{482EB454-5EBB-4818-893D-DF09372F3AE1}" type="presOf" srcId="{1602BE4F-211D-40D6-BBE0-E77DA3DC0D24}" destId="{5439967F-3185-4790-93C8-5E4632D6A114}" srcOrd="0" destOrd="0" presId="urn:microsoft.com/office/officeart/2008/layout/VerticalCurvedList"/>
    <dgm:cxn modelId="{7B35B3A5-CA3E-4894-933E-CE64597D5886}" srcId="{B776E8F8-6FDA-4D06-B6B1-2FF188EA4956}" destId="{11D6782C-4524-41AF-8EED-7BDA4249B147}" srcOrd="0" destOrd="0" parTransId="{63BAD0BE-D4B6-42D0-B463-007057E2ED14}" sibTransId="{1602BE4F-211D-40D6-BBE0-E77DA3DC0D24}"/>
    <dgm:cxn modelId="{EEAB2EA8-69C8-4D6A-9AA7-52BDA9796AE2}" type="presOf" srcId="{84947D1F-333B-4F5F-B43F-1C93E2395BEE}" destId="{45C495BE-7939-45D5-8361-65ECC9A86605}" srcOrd="0" destOrd="0" presId="urn:microsoft.com/office/officeart/2008/layout/VerticalCurvedList"/>
    <dgm:cxn modelId="{F9FA33AE-B0FD-437E-B6C3-C015263C3E38}" type="presOf" srcId="{7A77AFCD-7A28-4C2B-B88E-D0AB490FBF7D}" destId="{0260497A-48E2-4333-8B26-921C26CD90AF}" srcOrd="0" destOrd="0" presId="urn:microsoft.com/office/officeart/2008/layout/VerticalCurvedList"/>
    <dgm:cxn modelId="{3FC3BDC5-6031-4F85-8F96-F0EADBC0F759}" type="presOf" srcId="{11D6782C-4524-41AF-8EED-7BDA4249B147}" destId="{50F40A03-FC95-4162-BA6A-D83378292750}" srcOrd="0" destOrd="0" presId="urn:microsoft.com/office/officeart/2008/layout/VerticalCurvedList"/>
    <dgm:cxn modelId="{AC6ED6E3-1C17-4021-95B3-1A335398D5EF}" type="presOf" srcId="{4AD1E75F-1B01-4363-92EA-355D9C387863}" destId="{8A7CDBEB-4799-42F3-B521-05226F281316}" srcOrd="0" destOrd="0" presId="urn:microsoft.com/office/officeart/2008/layout/VerticalCurvedList"/>
    <dgm:cxn modelId="{2C925EEF-1A60-448F-A5D8-DCB9C33C594E}" srcId="{B776E8F8-6FDA-4D06-B6B1-2FF188EA4956}" destId="{009E3172-7BEF-4CDF-B45A-DE82124AC68E}" srcOrd="2" destOrd="0" parTransId="{E4B98F45-BC87-4AC1-97FD-27B0BB831648}" sibTransId="{9D5EAC1C-9C19-4B0C-9590-4BEAFEC55319}"/>
    <dgm:cxn modelId="{FA76A5F9-B1AD-4E80-83BE-9EEDE3F7E406}" type="presOf" srcId="{B776E8F8-6FDA-4D06-B6B1-2FF188EA4956}" destId="{726E5893-0834-4D4F-9566-90B00B0640AD}" srcOrd="0" destOrd="0" presId="urn:microsoft.com/office/officeart/2008/layout/VerticalCurvedList"/>
    <dgm:cxn modelId="{4F96604E-A8B4-4E54-A532-0E3B546CDAAC}" type="presParOf" srcId="{726E5893-0834-4D4F-9566-90B00B0640AD}" destId="{00C7C839-8845-45D4-A944-9A176B098023}" srcOrd="0" destOrd="0" presId="urn:microsoft.com/office/officeart/2008/layout/VerticalCurvedList"/>
    <dgm:cxn modelId="{CF3192AA-475C-4710-A61E-61646A452D29}" type="presParOf" srcId="{00C7C839-8845-45D4-A944-9A176B098023}" destId="{79E8F3BF-84E9-4533-946D-B979CEB94284}" srcOrd="0" destOrd="0" presId="urn:microsoft.com/office/officeart/2008/layout/VerticalCurvedList"/>
    <dgm:cxn modelId="{7C5301D3-6489-40C2-B42D-61721E299A9D}" type="presParOf" srcId="{79E8F3BF-84E9-4533-946D-B979CEB94284}" destId="{D6B114A6-3ECB-47F4-972B-5DC0BD8C85B9}" srcOrd="0" destOrd="0" presId="urn:microsoft.com/office/officeart/2008/layout/VerticalCurvedList"/>
    <dgm:cxn modelId="{7217A119-18B1-4ECF-9DF9-36551EB75EDB}" type="presParOf" srcId="{79E8F3BF-84E9-4533-946D-B979CEB94284}" destId="{5439967F-3185-4790-93C8-5E4632D6A114}" srcOrd="1" destOrd="0" presId="urn:microsoft.com/office/officeart/2008/layout/VerticalCurvedList"/>
    <dgm:cxn modelId="{F3C65D21-9DB6-4A23-B663-D7D8E88FF48D}" type="presParOf" srcId="{79E8F3BF-84E9-4533-946D-B979CEB94284}" destId="{8FDF1E6F-94BD-42E9-A0BC-3D3A192A7772}" srcOrd="2" destOrd="0" presId="urn:microsoft.com/office/officeart/2008/layout/VerticalCurvedList"/>
    <dgm:cxn modelId="{8906F02B-A4C5-464F-9A53-0832E35E4C30}" type="presParOf" srcId="{79E8F3BF-84E9-4533-946D-B979CEB94284}" destId="{9945C049-B5DC-4B16-871D-6DACA6CF61F4}" srcOrd="3" destOrd="0" presId="urn:microsoft.com/office/officeart/2008/layout/VerticalCurvedList"/>
    <dgm:cxn modelId="{9A9199A9-D648-4848-A24D-A9C15F8394C2}" type="presParOf" srcId="{00C7C839-8845-45D4-A944-9A176B098023}" destId="{50F40A03-FC95-4162-BA6A-D83378292750}" srcOrd="1" destOrd="0" presId="urn:microsoft.com/office/officeart/2008/layout/VerticalCurvedList"/>
    <dgm:cxn modelId="{44CA2CCE-1C26-4EF3-8459-FFDCC8FF1109}" type="presParOf" srcId="{00C7C839-8845-45D4-A944-9A176B098023}" destId="{CDF61953-B67E-46A9-BCD4-44E2B01BAC0F}" srcOrd="2" destOrd="0" presId="urn:microsoft.com/office/officeart/2008/layout/VerticalCurvedList"/>
    <dgm:cxn modelId="{128762A2-9FC5-4E01-AECD-5FDC5E62B111}" type="presParOf" srcId="{CDF61953-B67E-46A9-BCD4-44E2B01BAC0F}" destId="{989CAB60-2316-4E2E-8054-05510D6182C0}" srcOrd="0" destOrd="0" presId="urn:microsoft.com/office/officeart/2008/layout/VerticalCurvedList"/>
    <dgm:cxn modelId="{CAC7B550-3322-46D6-9A92-1282A360894C}" type="presParOf" srcId="{00C7C839-8845-45D4-A944-9A176B098023}" destId="{45C495BE-7939-45D5-8361-65ECC9A86605}" srcOrd="3" destOrd="0" presId="urn:microsoft.com/office/officeart/2008/layout/VerticalCurvedList"/>
    <dgm:cxn modelId="{5F349BF8-41AA-46AA-B102-E8A42FC2F415}" type="presParOf" srcId="{00C7C839-8845-45D4-A944-9A176B098023}" destId="{5C29EAD0-6FC5-4B74-BFE3-BD20CA700512}" srcOrd="4" destOrd="0" presId="urn:microsoft.com/office/officeart/2008/layout/VerticalCurvedList"/>
    <dgm:cxn modelId="{C7439B1C-2135-4BE7-AC63-7F92D9E11607}" type="presParOf" srcId="{5C29EAD0-6FC5-4B74-BFE3-BD20CA700512}" destId="{2EA8E70A-B16F-437F-B664-38516C5851A4}" srcOrd="0" destOrd="0" presId="urn:microsoft.com/office/officeart/2008/layout/VerticalCurvedList"/>
    <dgm:cxn modelId="{E485CA4D-1F69-4989-BEDE-56EC51108F42}" type="presParOf" srcId="{00C7C839-8845-45D4-A944-9A176B098023}" destId="{EB936962-2EF0-4290-BC7D-0207C183AB29}" srcOrd="5" destOrd="0" presId="urn:microsoft.com/office/officeart/2008/layout/VerticalCurvedList"/>
    <dgm:cxn modelId="{097AEBB3-1DEE-477D-8B6F-D6BB5BDF4A4B}" type="presParOf" srcId="{00C7C839-8845-45D4-A944-9A176B098023}" destId="{A79A8C23-4C05-46B9-B8B1-589FB5BF14F7}" srcOrd="6" destOrd="0" presId="urn:microsoft.com/office/officeart/2008/layout/VerticalCurvedList"/>
    <dgm:cxn modelId="{0F7C3D36-7354-4966-A1AC-4BAA94C34F29}" type="presParOf" srcId="{A79A8C23-4C05-46B9-B8B1-589FB5BF14F7}" destId="{B958C78F-C621-46DA-840E-7204B01D2C10}" srcOrd="0" destOrd="0" presId="urn:microsoft.com/office/officeart/2008/layout/VerticalCurvedList"/>
    <dgm:cxn modelId="{244A8E35-D45D-4215-ACFC-49E602F9E820}" type="presParOf" srcId="{00C7C839-8845-45D4-A944-9A176B098023}" destId="{0260497A-48E2-4333-8B26-921C26CD90AF}" srcOrd="7" destOrd="0" presId="urn:microsoft.com/office/officeart/2008/layout/VerticalCurvedList"/>
    <dgm:cxn modelId="{20F8599A-F3FE-4086-AA5F-E0CB55656333}" type="presParOf" srcId="{00C7C839-8845-45D4-A944-9A176B098023}" destId="{7709A25D-8D74-4BE4-B0A2-4D1693ADE26D}" srcOrd="8" destOrd="0" presId="urn:microsoft.com/office/officeart/2008/layout/VerticalCurvedList"/>
    <dgm:cxn modelId="{2734F384-26F6-4ACD-A72F-DF05700ABD8F}" type="presParOf" srcId="{7709A25D-8D74-4BE4-B0A2-4D1693ADE26D}" destId="{438900D5-5CD1-4280-9F67-A0EF03B09288}" srcOrd="0" destOrd="0" presId="urn:microsoft.com/office/officeart/2008/layout/VerticalCurvedList"/>
    <dgm:cxn modelId="{5F7B30F6-E2F0-4A4B-894E-C4B319B404E5}" type="presParOf" srcId="{00C7C839-8845-45D4-A944-9A176B098023}" destId="{8A7CDBEB-4799-42F3-B521-05226F281316}" srcOrd="9" destOrd="0" presId="urn:microsoft.com/office/officeart/2008/layout/VerticalCurvedList"/>
    <dgm:cxn modelId="{6003F6BE-28B2-4E12-85E4-3FB70C6BB8DA}" type="presParOf" srcId="{00C7C839-8845-45D4-A944-9A176B098023}" destId="{1DEDD6CC-552E-4E84-8C2E-00965C913CC0}" srcOrd="10" destOrd="0" presId="urn:microsoft.com/office/officeart/2008/layout/VerticalCurvedList"/>
    <dgm:cxn modelId="{0E60B2FF-4BAF-41BA-BC4A-257216D4CB46}" type="presParOf" srcId="{1DEDD6CC-552E-4E84-8C2E-00965C913CC0}" destId="{7475EEC7-2A43-4C1A-B1A1-A18F540B9D41}"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760BABE-A010-4711-ADB5-1ABFADE59FE2}" type="doc">
      <dgm:prSet loTypeId="urn:microsoft.com/office/officeart/2005/8/layout/rings+Icon" loCatId="relationship" qsTypeId="urn:microsoft.com/office/officeart/2005/8/quickstyle/simple1" qsCatId="simple" csTypeId="urn:microsoft.com/office/officeart/2005/8/colors/accent1_3" csCatId="accent1" phldr="1"/>
      <dgm:spPr/>
    </dgm:pt>
    <dgm:pt modelId="{76719285-5393-42D9-AADB-42D6F57E973F}">
      <dgm:prSet phldrT="[Text]"/>
      <dgm:spPr/>
      <dgm:t>
        <a:bodyPr/>
        <a:lstStyle/>
        <a:p>
          <a:r>
            <a:rPr lang="en-AU" dirty="0"/>
            <a:t>Decision Making</a:t>
          </a:r>
        </a:p>
      </dgm:t>
    </dgm:pt>
    <dgm:pt modelId="{F938E471-8ADD-4738-9CE2-E2A84D7344A1}" type="parTrans" cxnId="{AD29CA9A-1095-44DE-91F3-455B2FABACD1}">
      <dgm:prSet/>
      <dgm:spPr/>
      <dgm:t>
        <a:bodyPr/>
        <a:lstStyle/>
        <a:p>
          <a:endParaRPr lang="en-AU"/>
        </a:p>
      </dgm:t>
    </dgm:pt>
    <dgm:pt modelId="{81C88BAC-9A77-46E2-B17A-13BEF5806F9B}" type="sibTrans" cxnId="{AD29CA9A-1095-44DE-91F3-455B2FABACD1}">
      <dgm:prSet/>
      <dgm:spPr/>
      <dgm:t>
        <a:bodyPr/>
        <a:lstStyle/>
        <a:p>
          <a:endParaRPr lang="en-AU"/>
        </a:p>
      </dgm:t>
    </dgm:pt>
    <dgm:pt modelId="{3C326C41-57F6-4762-B87D-47C205EB50DA}">
      <dgm:prSet phldrT="[Text]"/>
      <dgm:spPr/>
      <dgm:t>
        <a:bodyPr/>
        <a:lstStyle/>
        <a:p>
          <a:r>
            <a:rPr lang="en-AU">
              <a:latin typeface="Söhne"/>
            </a:rPr>
            <a:t>Communication</a:t>
          </a:r>
          <a:endParaRPr lang="en-AU" dirty="0"/>
        </a:p>
      </dgm:t>
    </dgm:pt>
    <dgm:pt modelId="{5391AC63-9EA7-447B-B9D0-99F8CD8051E4}" type="parTrans" cxnId="{F10A9738-EF6F-472F-B3E9-0F61DD2B3E5E}">
      <dgm:prSet/>
      <dgm:spPr/>
      <dgm:t>
        <a:bodyPr/>
        <a:lstStyle/>
        <a:p>
          <a:endParaRPr lang="en-AU"/>
        </a:p>
      </dgm:t>
    </dgm:pt>
    <dgm:pt modelId="{3018CBC5-F1A6-4D03-95E7-7DAE3F5E975F}" type="sibTrans" cxnId="{F10A9738-EF6F-472F-B3E9-0F61DD2B3E5E}">
      <dgm:prSet/>
      <dgm:spPr/>
      <dgm:t>
        <a:bodyPr/>
        <a:lstStyle/>
        <a:p>
          <a:endParaRPr lang="en-AU"/>
        </a:p>
      </dgm:t>
    </dgm:pt>
    <dgm:pt modelId="{93B2A04D-7183-4BA1-9DC9-64B9E1FCBF9E}">
      <dgm:prSet phldrT="[Text]"/>
      <dgm:spPr/>
      <dgm:t>
        <a:bodyPr/>
        <a:lstStyle/>
        <a:p>
          <a:r>
            <a:rPr lang="en-AU">
              <a:latin typeface="Söhne"/>
            </a:rPr>
            <a:t>Planning</a:t>
          </a:r>
          <a:endParaRPr lang="en-AU" dirty="0"/>
        </a:p>
      </dgm:t>
    </dgm:pt>
    <dgm:pt modelId="{B33A1533-E8A0-4029-9F57-AE6749EF0BFE}" type="parTrans" cxnId="{7087F675-46C9-48AE-B6D7-A2E632BCA79B}">
      <dgm:prSet/>
      <dgm:spPr/>
      <dgm:t>
        <a:bodyPr/>
        <a:lstStyle/>
        <a:p>
          <a:endParaRPr lang="en-AU"/>
        </a:p>
      </dgm:t>
    </dgm:pt>
    <dgm:pt modelId="{636F8D9A-1243-47F0-A7DA-15CFD7BDC4F2}" type="sibTrans" cxnId="{7087F675-46C9-48AE-B6D7-A2E632BCA79B}">
      <dgm:prSet/>
      <dgm:spPr/>
      <dgm:t>
        <a:bodyPr/>
        <a:lstStyle/>
        <a:p>
          <a:endParaRPr lang="en-AU"/>
        </a:p>
      </dgm:t>
    </dgm:pt>
    <dgm:pt modelId="{F42C3DE1-8C48-429E-B713-2151A6C4A866}">
      <dgm:prSet phldrT="[Text]"/>
      <dgm:spPr/>
      <dgm:t>
        <a:bodyPr/>
        <a:lstStyle/>
        <a:p>
          <a:r>
            <a:rPr lang="en-AU">
              <a:latin typeface="Söhne"/>
            </a:rPr>
            <a:t>Accountability</a:t>
          </a:r>
          <a:endParaRPr lang="en-AU" dirty="0"/>
        </a:p>
      </dgm:t>
    </dgm:pt>
    <dgm:pt modelId="{7C18AA6E-3271-4534-8039-7423AA66A0F3}" type="parTrans" cxnId="{4650EC9A-4AEB-4445-9E6F-4F45552B687C}">
      <dgm:prSet/>
      <dgm:spPr/>
      <dgm:t>
        <a:bodyPr/>
        <a:lstStyle/>
        <a:p>
          <a:endParaRPr lang="en-AU"/>
        </a:p>
      </dgm:t>
    </dgm:pt>
    <dgm:pt modelId="{84A79E27-03C1-44B4-946F-F73D8CF3C59E}" type="sibTrans" cxnId="{4650EC9A-4AEB-4445-9E6F-4F45552B687C}">
      <dgm:prSet/>
      <dgm:spPr/>
      <dgm:t>
        <a:bodyPr/>
        <a:lstStyle/>
        <a:p>
          <a:endParaRPr lang="en-AU"/>
        </a:p>
      </dgm:t>
    </dgm:pt>
    <dgm:pt modelId="{7FC37BD0-9EE5-4CF6-90B3-0F3DEE02505B}">
      <dgm:prSet phldrT="[Text]"/>
      <dgm:spPr/>
      <dgm:t>
        <a:bodyPr/>
        <a:lstStyle/>
        <a:p>
          <a:r>
            <a:rPr lang="en-AU">
              <a:latin typeface="Söhne"/>
            </a:rPr>
            <a:t>Problem-solving</a:t>
          </a:r>
          <a:endParaRPr lang="en-AU"/>
        </a:p>
      </dgm:t>
    </dgm:pt>
    <dgm:pt modelId="{3EF32EF4-3DE5-41DC-BCFD-14F6ACB12E66}" type="parTrans" cxnId="{8F21DCFC-982D-4E87-85D0-5CF419219DF2}">
      <dgm:prSet/>
      <dgm:spPr/>
      <dgm:t>
        <a:bodyPr/>
        <a:lstStyle/>
        <a:p>
          <a:endParaRPr lang="en-AU"/>
        </a:p>
      </dgm:t>
    </dgm:pt>
    <dgm:pt modelId="{7BBD9375-5DFE-4884-B244-6654A8B3D3EF}" type="sibTrans" cxnId="{8F21DCFC-982D-4E87-85D0-5CF419219DF2}">
      <dgm:prSet/>
      <dgm:spPr/>
      <dgm:t>
        <a:bodyPr/>
        <a:lstStyle/>
        <a:p>
          <a:endParaRPr lang="en-AU"/>
        </a:p>
      </dgm:t>
    </dgm:pt>
    <dgm:pt modelId="{1F573E98-1913-4B46-BF0C-5CE5142759FE}" type="pres">
      <dgm:prSet presAssocID="{4760BABE-A010-4711-ADB5-1ABFADE59FE2}" presName="Name0" presStyleCnt="0">
        <dgm:presLayoutVars>
          <dgm:chMax val="7"/>
          <dgm:dir/>
          <dgm:resizeHandles val="exact"/>
        </dgm:presLayoutVars>
      </dgm:prSet>
      <dgm:spPr/>
    </dgm:pt>
    <dgm:pt modelId="{B472E120-C30D-467A-A85F-AE5508E3D7B9}" type="pres">
      <dgm:prSet presAssocID="{4760BABE-A010-4711-ADB5-1ABFADE59FE2}" presName="ellipse1" presStyleLbl="vennNode1" presStyleIdx="0" presStyleCnt="5">
        <dgm:presLayoutVars>
          <dgm:bulletEnabled val="1"/>
        </dgm:presLayoutVars>
      </dgm:prSet>
      <dgm:spPr/>
    </dgm:pt>
    <dgm:pt modelId="{08BC7281-97F6-4542-9DB1-322AFBB4AE09}" type="pres">
      <dgm:prSet presAssocID="{4760BABE-A010-4711-ADB5-1ABFADE59FE2}" presName="ellipse2" presStyleLbl="vennNode1" presStyleIdx="1" presStyleCnt="5">
        <dgm:presLayoutVars>
          <dgm:bulletEnabled val="1"/>
        </dgm:presLayoutVars>
      </dgm:prSet>
      <dgm:spPr/>
    </dgm:pt>
    <dgm:pt modelId="{12609227-6F25-47E4-B6C7-B3A0AF5CE263}" type="pres">
      <dgm:prSet presAssocID="{4760BABE-A010-4711-ADB5-1ABFADE59FE2}" presName="ellipse3" presStyleLbl="vennNode1" presStyleIdx="2" presStyleCnt="5">
        <dgm:presLayoutVars>
          <dgm:bulletEnabled val="1"/>
        </dgm:presLayoutVars>
      </dgm:prSet>
      <dgm:spPr/>
    </dgm:pt>
    <dgm:pt modelId="{FB40F3F2-B8A0-400A-8120-4F997EB72ACD}" type="pres">
      <dgm:prSet presAssocID="{4760BABE-A010-4711-ADB5-1ABFADE59FE2}" presName="ellipse4" presStyleLbl="vennNode1" presStyleIdx="3" presStyleCnt="5">
        <dgm:presLayoutVars>
          <dgm:bulletEnabled val="1"/>
        </dgm:presLayoutVars>
      </dgm:prSet>
      <dgm:spPr/>
    </dgm:pt>
    <dgm:pt modelId="{979A5FBF-06C1-4D91-882A-B4CAA1506B37}" type="pres">
      <dgm:prSet presAssocID="{4760BABE-A010-4711-ADB5-1ABFADE59FE2}" presName="ellipse5" presStyleLbl="vennNode1" presStyleIdx="4" presStyleCnt="5">
        <dgm:presLayoutVars>
          <dgm:bulletEnabled val="1"/>
        </dgm:presLayoutVars>
      </dgm:prSet>
      <dgm:spPr/>
    </dgm:pt>
  </dgm:ptLst>
  <dgm:cxnLst>
    <dgm:cxn modelId="{42AE3900-01F1-42F0-85D1-3C98798D6B1F}" type="presOf" srcId="{3C326C41-57F6-4762-B87D-47C205EB50DA}" destId="{08BC7281-97F6-4542-9DB1-322AFBB4AE09}" srcOrd="0" destOrd="0" presId="urn:microsoft.com/office/officeart/2005/8/layout/rings+Icon"/>
    <dgm:cxn modelId="{37806309-B181-4D07-A220-3C7A476B956F}" type="presOf" srcId="{7FC37BD0-9EE5-4CF6-90B3-0F3DEE02505B}" destId="{979A5FBF-06C1-4D91-882A-B4CAA1506B37}" srcOrd="0" destOrd="0" presId="urn:microsoft.com/office/officeart/2005/8/layout/rings+Icon"/>
    <dgm:cxn modelId="{F10A9738-EF6F-472F-B3E9-0F61DD2B3E5E}" srcId="{4760BABE-A010-4711-ADB5-1ABFADE59FE2}" destId="{3C326C41-57F6-4762-B87D-47C205EB50DA}" srcOrd="1" destOrd="0" parTransId="{5391AC63-9EA7-447B-B9D0-99F8CD8051E4}" sibTransId="{3018CBC5-F1A6-4D03-95E7-7DAE3F5E975F}"/>
    <dgm:cxn modelId="{28FBD146-6513-4EFE-B14A-3061C23C4850}" type="presOf" srcId="{F42C3DE1-8C48-429E-B713-2151A6C4A866}" destId="{FB40F3F2-B8A0-400A-8120-4F997EB72ACD}" srcOrd="0" destOrd="0" presId="urn:microsoft.com/office/officeart/2005/8/layout/rings+Icon"/>
    <dgm:cxn modelId="{7087F675-46C9-48AE-B6D7-A2E632BCA79B}" srcId="{4760BABE-A010-4711-ADB5-1ABFADE59FE2}" destId="{93B2A04D-7183-4BA1-9DC9-64B9E1FCBF9E}" srcOrd="2" destOrd="0" parTransId="{B33A1533-E8A0-4029-9F57-AE6749EF0BFE}" sibTransId="{636F8D9A-1243-47F0-A7DA-15CFD7BDC4F2}"/>
    <dgm:cxn modelId="{32A66899-00C1-4771-8E65-4C973DA6EA21}" type="presOf" srcId="{4760BABE-A010-4711-ADB5-1ABFADE59FE2}" destId="{1F573E98-1913-4B46-BF0C-5CE5142759FE}" srcOrd="0" destOrd="0" presId="urn:microsoft.com/office/officeart/2005/8/layout/rings+Icon"/>
    <dgm:cxn modelId="{AD29CA9A-1095-44DE-91F3-455B2FABACD1}" srcId="{4760BABE-A010-4711-ADB5-1ABFADE59FE2}" destId="{76719285-5393-42D9-AADB-42D6F57E973F}" srcOrd="0" destOrd="0" parTransId="{F938E471-8ADD-4738-9CE2-E2A84D7344A1}" sibTransId="{81C88BAC-9A77-46E2-B17A-13BEF5806F9B}"/>
    <dgm:cxn modelId="{4650EC9A-4AEB-4445-9E6F-4F45552B687C}" srcId="{4760BABE-A010-4711-ADB5-1ABFADE59FE2}" destId="{F42C3DE1-8C48-429E-B713-2151A6C4A866}" srcOrd="3" destOrd="0" parTransId="{7C18AA6E-3271-4534-8039-7423AA66A0F3}" sibTransId="{84A79E27-03C1-44B4-946F-F73D8CF3C59E}"/>
    <dgm:cxn modelId="{C526F8B4-2D25-460C-901D-B5DCE249247A}" type="presOf" srcId="{93B2A04D-7183-4BA1-9DC9-64B9E1FCBF9E}" destId="{12609227-6F25-47E4-B6C7-B3A0AF5CE263}" srcOrd="0" destOrd="0" presId="urn:microsoft.com/office/officeart/2005/8/layout/rings+Icon"/>
    <dgm:cxn modelId="{909C82E0-97B8-409E-88BA-02ED69D8C691}" type="presOf" srcId="{76719285-5393-42D9-AADB-42D6F57E973F}" destId="{B472E120-C30D-467A-A85F-AE5508E3D7B9}" srcOrd="0" destOrd="0" presId="urn:microsoft.com/office/officeart/2005/8/layout/rings+Icon"/>
    <dgm:cxn modelId="{8F21DCFC-982D-4E87-85D0-5CF419219DF2}" srcId="{4760BABE-A010-4711-ADB5-1ABFADE59FE2}" destId="{7FC37BD0-9EE5-4CF6-90B3-0F3DEE02505B}" srcOrd="4" destOrd="0" parTransId="{3EF32EF4-3DE5-41DC-BCFD-14F6ACB12E66}" sibTransId="{7BBD9375-5DFE-4884-B244-6654A8B3D3EF}"/>
    <dgm:cxn modelId="{466E7D61-65E5-4860-8A13-92CB264EDB02}" type="presParOf" srcId="{1F573E98-1913-4B46-BF0C-5CE5142759FE}" destId="{B472E120-C30D-467A-A85F-AE5508E3D7B9}" srcOrd="0" destOrd="0" presId="urn:microsoft.com/office/officeart/2005/8/layout/rings+Icon"/>
    <dgm:cxn modelId="{F4299B51-7904-424D-B8C7-E56C5378BA27}" type="presParOf" srcId="{1F573E98-1913-4B46-BF0C-5CE5142759FE}" destId="{08BC7281-97F6-4542-9DB1-322AFBB4AE09}" srcOrd="1" destOrd="0" presId="urn:microsoft.com/office/officeart/2005/8/layout/rings+Icon"/>
    <dgm:cxn modelId="{CAA8E824-520A-4FFA-AA1C-B177FD7BA6A1}" type="presParOf" srcId="{1F573E98-1913-4B46-BF0C-5CE5142759FE}" destId="{12609227-6F25-47E4-B6C7-B3A0AF5CE263}" srcOrd="2" destOrd="0" presId="urn:microsoft.com/office/officeart/2005/8/layout/rings+Icon"/>
    <dgm:cxn modelId="{EF2A4D47-C01E-417B-B9A7-6977E0C69A80}" type="presParOf" srcId="{1F573E98-1913-4B46-BF0C-5CE5142759FE}" destId="{FB40F3F2-B8A0-400A-8120-4F997EB72ACD}" srcOrd="3" destOrd="0" presId="urn:microsoft.com/office/officeart/2005/8/layout/rings+Icon"/>
    <dgm:cxn modelId="{C80CE0EC-67FB-42C8-AACC-4E4659F1C66B}" type="presParOf" srcId="{1F573E98-1913-4B46-BF0C-5CE5142759FE}" destId="{979A5FBF-06C1-4D91-882A-B4CAA1506B37}" srcOrd="4" destOrd="0" presId="urn:microsoft.com/office/officeart/2005/8/layout/rings+Ic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4FA7312-EFB8-42E5-AA4F-1F4668744EF5}" type="doc">
      <dgm:prSet loTypeId="urn:microsoft.com/office/officeart/2005/8/layout/venn2" loCatId="relationship" qsTypeId="urn:microsoft.com/office/officeart/2005/8/quickstyle/simple3" qsCatId="simple" csTypeId="urn:microsoft.com/office/officeart/2005/8/colors/accent1_4" csCatId="accent1" phldr="1"/>
      <dgm:spPr/>
      <dgm:t>
        <a:bodyPr/>
        <a:lstStyle/>
        <a:p>
          <a:endParaRPr lang="en-AU"/>
        </a:p>
      </dgm:t>
    </dgm:pt>
    <dgm:pt modelId="{033ADD09-731B-4502-BD6A-19B8C47782C2}">
      <dgm:prSet phldrT="[Text]" custT="1"/>
      <dgm:spPr/>
      <dgm:t>
        <a:bodyPr/>
        <a:lstStyle/>
        <a:p>
          <a:r>
            <a:rPr lang="en-AU" sz="3200" dirty="0"/>
            <a:t>Clarity</a:t>
          </a:r>
        </a:p>
      </dgm:t>
    </dgm:pt>
    <dgm:pt modelId="{1CF25D2D-FC89-4B30-B9BB-1856B2CE8430}" type="parTrans" cxnId="{6F6D90E9-ADF5-450D-996D-12D8E2F9AC57}">
      <dgm:prSet/>
      <dgm:spPr/>
      <dgm:t>
        <a:bodyPr/>
        <a:lstStyle/>
        <a:p>
          <a:endParaRPr lang="en-AU"/>
        </a:p>
      </dgm:t>
    </dgm:pt>
    <dgm:pt modelId="{E62F9216-C7C9-40D3-A7BD-334C9BB4D76B}" type="sibTrans" cxnId="{6F6D90E9-ADF5-450D-996D-12D8E2F9AC57}">
      <dgm:prSet/>
      <dgm:spPr/>
      <dgm:t>
        <a:bodyPr/>
        <a:lstStyle/>
        <a:p>
          <a:endParaRPr lang="en-AU"/>
        </a:p>
      </dgm:t>
    </dgm:pt>
    <dgm:pt modelId="{2EFA6676-505C-4B7F-B5AC-B5FD706B243C}">
      <dgm:prSet phldrT="[Text]" custT="1"/>
      <dgm:spPr/>
      <dgm:t>
        <a:bodyPr/>
        <a:lstStyle/>
        <a:p>
          <a:r>
            <a:rPr lang="en-AU" sz="2400" dirty="0"/>
            <a:t>Efficiency</a:t>
          </a:r>
        </a:p>
      </dgm:t>
    </dgm:pt>
    <dgm:pt modelId="{50FE57DF-36FD-468E-B17F-43731506DD21}" type="parTrans" cxnId="{EDB9CE42-858E-4DAD-8E49-513387B300DD}">
      <dgm:prSet/>
      <dgm:spPr/>
      <dgm:t>
        <a:bodyPr/>
        <a:lstStyle/>
        <a:p>
          <a:endParaRPr lang="en-AU"/>
        </a:p>
      </dgm:t>
    </dgm:pt>
    <dgm:pt modelId="{2C9783C3-B646-4002-B8D1-DE628930F1B2}" type="sibTrans" cxnId="{EDB9CE42-858E-4DAD-8E49-513387B300DD}">
      <dgm:prSet/>
      <dgm:spPr/>
      <dgm:t>
        <a:bodyPr/>
        <a:lstStyle/>
        <a:p>
          <a:endParaRPr lang="en-AU"/>
        </a:p>
      </dgm:t>
    </dgm:pt>
    <dgm:pt modelId="{3E276004-1820-46EC-8F76-8573335ACD3D}">
      <dgm:prSet phldrT="[Text]" custT="1"/>
      <dgm:spPr/>
      <dgm:t>
        <a:bodyPr/>
        <a:lstStyle/>
        <a:p>
          <a:r>
            <a:rPr lang="en-AU" sz="2400" dirty="0"/>
            <a:t>Preparation</a:t>
          </a:r>
        </a:p>
      </dgm:t>
    </dgm:pt>
    <dgm:pt modelId="{AFC77ABF-8E36-4F4F-8677-5A46EFE62A61}" type="parTrans" cxnId="{E80FEB96-B7AA-4DC1-B8FC-2CDDFB009D2D}">
      <dgm:prSet/>
      <dgm:spPr/>
      <dgm:t>
        <a:bodyPr/>
        <a:lstStyle/>
        <a:p>
          <a:endParaRPr lang="en-AU"/>
        </a:p>
      </dgm:t>
    </dgm:pt>
    <dgm:pt modelId="{D544711E-E4B3-4DD8-A475-339F119E7B8B}" type="sibTrans" cxnId="{E80FEB96-B7AA-4DC1-B8FC-2CDDFB009D2D}">
      <dgm:prSet/>
      <dgm:spPr/>
      <dgm:t>
        <a:bodyPr/>
        <a:lstStyle/>
        <a:p>
          <a:endParaRPr lang="en-AU"/>
        </a:p>
      </dgm:t>
    </dgm:pt>
    <dgm:pt modelId="{390AB65C-649F-44C7-A244-EAFEECF14215}">
      <dgm:prSet phldrT="[Text]" custT="1"/>
      <dgm:spPr/>
      <dgm:t>
        <a:bodyPr/>
        <a:lstStyle/>
        <a:p>
          <a:r>
            <a:rPr lang="en-AU" sz="1800" dirty="0"/>
            <a:t>Accountability</a:t>
          </a:r>
        </a:p>
      </dgm:t>
    </dgm:pt>
    <dgm:pt modelId="{39FAA11D-2941-42B3-B77C-220A49C98E57}" type="parTrans" cxnId="{2D83EEC8-D034-4909-BE0C-8A6B9F75E74A}">
      <dgm:prSet/>
      <dgm:spPr/>
      <dgm:t>
        <a:bodyPr/>
        <a:lstStyle/>
        <a:p>
          <a:endParaRPr lang="en-AU"/>
        </a:p>
      </dgm:t>
    </dgm:pt>
    <dgm:pt modelId="{DCA85E3C-3930-470E-84CE-FCA94BF62A35}" type="sibTrans" cxnId="{2D83EEC8-D034-4909-BE0C-8A6B9F75E74A}">
      <dgm:prSet/>
      <dgm:spPr/>
      <dgm:t>
        <a:bodyPr/>
        <a:lstStyle/>
        <a:p>
          <a:endParaRPr lang="en-AU"/>
        </a:p>
      </dgm:t>
    </dgm:pt>
    <dgm:pt modelId="{5711BBC2-AF08-437C-9736-82C8E696D09F}">
      <dgm:prSet phldrT="[Text]" custT="1"/>
      <dgm:spPr/>
      <dgm:t>
        <a:bodyPr/>
        <a:lstStyle/>
        <a:p>
          <a:r>
            <a:rPr lang="en-AU" sz="2400" dirty="0"/>
            <a:t>Reports</a:t>
          </a:r>
        </a:p>
      </dgm:t>
    </dgm:pt>
    <dgm:pt modelId="{FB73837B-DA58-4A37-BD90-B172F6AB31BC}" type="parTrans" cxnId="{FF15592F-78C6-4EB5-83AC-FB84336CCBCE}">
      <dgm:prSet/>
      <dgm:spPr/>
      <dgm:t>
        <a:bodyPr/>
        <a:lstStyle/>
        <a:p>
          <a:endParaRPr lang="en-AU"/>
        </a:p>
      </dgm:t>
    </dgm:pt>
    <dgm:pt modelId="{8AEE01B6-871F-466F-9FE3-C5125668EF1F}" type="sibTrans" cxnId="{FF15592F-78C6-4EB5-83AC-FB84336CCBCE}">
      <dgm:prSet/>
      <dgm:spPr/>
      <dgm:t>
        <a:bodyPr/>
        <a:lstStyle/>
        <a:p>
          <a:endParaRPr lang="en-AU"/>
        </a:p>
      </dgm:t>
    </dgm:pt>
    <dgm:pt modelId="{1FA514C1-F9CC-4A23-AE7E-66298ED27003}">
      <dgm:prSet phldrT="[Text]" custT="1"/>
      <dgm:spPr/>
      <dgm:t>
        <a:bodyPr/>
        <a:lstStyle/>
        <a:p>
          <a:r>
            <a:rPr lang="en-AU" sz="2000" dirty="0"/>
            <a:t>Follow-up</a:t>
          </a:r>
        </a:p>
      </dgm:t>
    </dgm:pt>
    <dgm:pt modelId="{2E82E2FD-6363-44A3-9D65-5540FA1A80E1}" type="parTrans" cxnId="{F17A8ABF-F781-49EA-9FD8-1E6389DBC1A2}">
      <dgm:prSet/>
      <dgm:spPr/>
      <dgm:t>
        <a:bodyPr/>
        <a:lstStyle/>
        <a:p>
          <a:endParaRPr lang="en-AU"/>
        </a:p>
      </dgm:t>
    </dgm:pt>
    <dgm:pt modelId="{66F4924B-0D95-44A4-A234-9280B3C41D87}" type="sibTrans" cxnId="{F17A8ABF-F781-49EA-9FD8-1E6389DBC1A2}">
      <dgm:prSet/>
      <dgm:spPr/>
      <dgm:t>
        <a:bodyPr/>
        <a:lstStyle/>
        <a:p>
          <a:endParaRPr lang="en-AU"/>
        </a:p>
      </dgm:t>
    </dgm:pt>
    <dgm:pt modelId="{A4BC7DB1-3313-446C-9292-85EB6ECAEF83}" type="pres">
      <dgm:prSet presAssocID="{84FA7312-EFB8-42E5-AA4F-1F4668744EF5}" presName="Name0" presStyleCnt="0">
        <dgm:presLayoutVars>
          <dgm:chMax val="7"/>
          <dgm:resizeHandles val="exact"/>
        </dgm:presLayoutVars>
      </dgm:prSet>
      <dgm:spPr/>
    </dgm:pt>
    <dgm:pt modelId="{3ED0D744-B446-4AA0-A476-CCBA24787DCA}" type="pres">
      <dgm:prSet presAssocID="{84FA7312-EFB8-42E5-AA4F-1F4668744EF5}" presName="comp1" presStyleCnt="0"/>
      <dgm:spPr/>
    </dgm:pt>
    <dgm:pt modelId="{C86606B8-674F-459C-8948-91709CC15214}" type="pres">
      <dgm:prSet presAssocID="{84FA7312-EFB8-42E5-AA4F-1F4668744EF5}" presName="circle1" presStyleLbl="node1" presStyleIdx="0" presStyleCnt="6"/>
      <dgm:spPr/>
    </dgm:pt>
    <dgm:pt modelId="{E1390A04-35A3-4E1A-8DE0-B02AF590E49E}" type="pres">
      <dgm:prSet presAssocID="{84FA7312-EFB8-42E5-AA4F-1F4668744EF5}" presName="c1text" presStyleLbl="node1" presStyleIdx="0" presStyleCnt="6">
        <dgm:presLayoutVars>
          <dgm:bulletEnabled val="1"/>
        </dgm:presLayoutVars>
      </dgm:prSet>
      <dgm:spPr/>
    </dgm:pt>
    <dgm:pt modelId="{7F154494-FF4F-46A6-8DF3-6DC71BE2ED5D}" type="pres">
      <dgm:prSet presAssocID="{84FA7312-EFB8-42E5-AA4F-1F4668744EF5}" presName="comp2" presStyleCnt="0"/>
      <dgm:spPr/>
    </dgm:pt>
    <dgm:pt modelId="{0952FD04-01FB-4701-9A62-41FBFABADF05}" type="pres">
      <dgm:prSet presAssocID="{84FA7312-EFB8-42E5-AA4F-1F4668744EF5}" presName="circle2" presStyleLbl="node1" presStyleIdx="1" presStyleCnt="6"/>
      <dgm:spPr/>
    </dgm:pt>
    <dgm:pt modelId="{96F648B4-7B54-4B45-8F69-51420999FD6E}" type="pres">
      <dgm:prSet presAssocID="{84FA7312-EFB8-42E5-AA4F-1F4668744EF5}" presName="c2text" presStyleLbl="node1" presStyleIdx="1" presStyleCnt="6">
        <dgm:presLayoutVars>
          <dgm:bulletEnabled val="1"/>
        </dgm:presLayoutVars>
      </dgm:prSet>
      <dgm:spPr/>
    </dgm:pt>
    <dgm:pt modelId="{7622BED8-753A-4F12-B4EC-FAABE4B6C777}" type="pres">
      <dgm:prSet presAssocID="{84FA7312-EFB8-42E5-AA4F-1F4668744EF5}" presName="comp3" presStyleCnt="0"/>
      <dgm:spPr/>
    </dgm:pt>
    <dgm:pt modelId="{C4C83859-5989-4A46-9AA7-CAC1DEDD0F3A}" type="pres">
      <dgm:prSet presAssocID="{84FA7312-EFB8-42E5-AA4F-1F4668744EF5}" presName="circle3" presStyleLbl="node1" presStyleIdx="2" presStyleCnt="6"/>
      <dgm:spPr/>
    </dgm:pt>
    <dgm:pt modelId="{6DE5E30A-E5DA-49F5-B7E1-3FA5AE9213B9}" type="pres">
      <dgm:prSet presAssocID="{84FA7312-EFB8-42E5-AA4F-1F4668744EF5}" presName="c3text" presStyleLbl="node1" presStyleIdx="2" presStyleCnt="6">
        <dgm:presLayoutVars>
          <dgm:bulletEnabled val="1"/>
        </dgm:presLayoutVars>
      </dgm:prSet>
      <dgm:spPr/>
    </dgm:pt>
    <dgm:pt modelId="{01098C09-7F70-44D7-9025-D1375314527C}" type="pres">
      <dgm:prSet presAssocID="{84FA7312-EFB8-42E5-AA4F-1F4668744EF5}" presName="comp4" presStyleCnt="0"/>
      <dgm:spPr/>
    </dgm:pt>
    <dgm:pt modelId="{1357A5A4-ED09-416B-9680-F5163D1FF563}" type="pres">
      <dgm:prSet presAssocID="{84FA7312-EFB8-42E5-AA4F-1F4668744EF5}" presName="circle4" presStyleLbl="node1" presStyleIdx="3" presStyleCnt="6"/>
      <dgm:spPr/>
    </dgm:pt>
    <dgm:pt modelId="{10280E21-5B9D-4D81-848B-C802A1CE8BF1}" type="pres">
      <dgm:prSet presAssocID="{84FA7312-EFB8-42E5-AA4F-1F4668744EF5}" presName="c4text" presStyleLbl="node1" presStyleIdx="3" presStyleCnt="6">
        <dgm:presLayoutVars>
          <dgm:bulletEnabled val="1"/>
        </dgm:presLayoutVars>
      </dgm:prSet>
      <dgm:spPr/>
    </dgm:pt>
    <dgm:pt modelId="{3765CA51-6280-4B4D-BC52-F9C3A26F3EEF}" type="pres">
      <dgm:prSet presAssocID="{84FA7312-EFB8-42E5-AA4F-1F4668744EF5}" presName="comp5" presStyleCnt="0"/>
      <dgm:spPr/>
    </dgm:pt>
    <dgm:pt modelId="{95C48872-051C-4978-AC9D-8022A0546227}" type="pres">
      <dgm:prSet presAssocID="{84FA7312-EFB8-42E5-AA4F-1F4668744EF5}" presName="circle5" presStyleLbl="node1" presStyleIdx="4" presStyleCnt="6" custScaleX="107267"/>
      <dgm:spPr/>
    </dgm:pt>
    <dgm:pt modelId="{6213C3DA-44A6-4E0B-B435-FFAA45D83EB0}" type="pres">
      <dgm:prSet presAssocID="{84FA7312-EFB8-42E5-AA4F-1F4668744EF5}" presName="c5text" presStyleLbl="node1" presStyleIdx="4" presStyleCnt="6">
        <dgm:presLayoutVars>
          <dgm:bulletEnabled val="1"/>
        </dgm:presLayoutVars>
      </dgm:prSet>
      <dgm:spPr/>
    </dgm:pt>
    <dgm:pt modelId="{5706173D-8004-461E-B934-FFCB8DC0CE89}" type="pres">
      <dgm:prSet presAssocID="{84FA7312-EFB8-42E5-AA4F-1F4668744EF5}" presName="comp6" presStyleCnt="0"/>
      <dgm:spPr/>
    </dgm:pt>
    <dgm:pt modelId="{5763BB3F-60F3-4E13-891B-B8798F059DBF}" type="pres">
      <dgm:prSet presAssocID="{84FA7312-EFB8-42E5-AA4F-1F4668744EF5}" presName="circle6" presStyleLbl="node1" presStyleIdx="5" presStyleCnt="6" custScaleX="111627"/>
      <dgm:spPr/>
    </dgm:pt>
    <dgm:pt modelId="{03A56D30-4E3B-411F-AB61-6F901AA8FD2D}" type="pres">
      <dgm:prSet presAssocID="{84FA7312-EFB8-42E5-AA4F-1F4668744EF5}" presName="c6text" presStyleLbl="node1" presStyleIdx="5" presStyleCnt="6">
        <dgm:presLayoutVars>
          <dgm:bulletEnabled val="1"/>
        </dgm:presLayoutVars>
      </dgm:prSet>
      <dgm:spPr/>
    </dgm:pt>
  </dgm:ptLst>
  <dgm:cxnLst>
    <dgm:cxn modelId="{FF15592F-78C6-4EB5-83AC-FB84336CCBCE}" srcId="{84FA7312-EFB8-42E5-AA4F-1F4668744EF5}" destId="{5711BBC2-AF08-437C-9736-82C8E696D09F}" srcOrd="4" destOrd="0" parTransId="{FB73837B-DA58-4A37-BD90-B172F6AB31BC}" sibTransId="{8AEE01B6-871F-466F-9FE3-C5125668EF1F}"/>
    <dgm:cxn modelId="{EDB9CE42-858E-4DAD-8E49-513387B300DD}" srcId="{84FA7312-EFB8-42E5-AA4F-1F4668744EF5}" destId="{2EFA6676-505C-4B7F-B5AC-B5FD706B243C}" srcOrd="1" destOrd="0" parTransId="{50FE57DF-36FD-468E-B17F-43731506DD21}" sibTransId="{2C9783C3-B646-4002-B8D1-DE628930F1B2}"/>
    <dgm:cxn modelId="{60E3E050-FBBE-41B7-8183-17114B9283FF}" type="presOf" srcId="{033ADD09-731B-4502-BD6A-19B8C47782C2}" destId="{E1390A04-35A3-4E1A-8DE0-B02AF590E49E}" srcOrd="1" destOrd="0" presId="urn:microsoft.com/office/officeart/2005/8/layout/venn2"/>
    <dgm:cxn modelId="{27F7EE57-46DF-4B6A-917F-4CC58227751C}" type="presOf" srcId="{3E276004-1820-46EC-8F76-8573335ACD3D}" destId="{6DE5E30A-E5DA-49F5-B7E1-3FA5AE9213B9}" srcOrd="1" destOrd="0" presId="urn:microsoft.com/office/officeart/2005/8/layout/venn2"/>
    <dgm:cxn modelId="{6E02A587-7982-4156-8EE8-9703FB0DA44F}" type="presOf" srcId="{1FA514C1-F9CC-4A23-AE7E-66298ED27003}" destId="{03A56D30-4E3B-411F-AB61-6F901AA8FD2D}" srcOrd="1" destOrd="0" presId="urn:microsoft.com/office/officeart/2005/8/layout/venn2"/>
    <dgm:cxn modelId="{56F7958D-402A-44D7-ACBA-F8495821A70B}" type="presOf" srcId="{390AB65C-649F-44C7-A244-EAFEECF14215}" destId="{10280E21-5B9D-4D81-848B-C802A1CE8BF1}" srcOrd="1" destOrd="0" presId="urn:microsoft.com/office/officeart/2005/8/layout/venn2"/>
    <dgm:cxn modelId="{E80FEB96-B7AA-4DC1-B8FC-2CDDFB009D2D}" srcId="{84FA7312-EFB8-42E5-AA4F-1F4668744EF5}" destId="{3E276004-1820-46EC-8F76-8573335ACD3D}" srcOrd="2" destOrd="0" parTransId="{AFC77ABF-8E36-4F4F-8677-5A46EFE62A61}" sibTransId="{D544711E-E4B3-4DD8-A475-339F119E7B8B}"/>
    <dgm:cxn modelId="{E94F5CA4-32AB-4398-9CBB-3FE9BCE5A61A}" type="presOf" srcId="{2EFA6676-505C-4B7F-B5AC-B5FD706B243C}" destId="{96F648B4-7B54-4B45-8F69-51420999FD6E}" srcOrd="1" destOrd="0" presId="urn:microsoft.com/office/officeart/2005/8/layout/venn2"/>
    <dgm:cxn modelId="{028F53A5-B392-48FD-83C7-9E44CF8FE265}" type="presOf" srcId="{84FA7312-EFB8-42E5-AA4F-1F4668744EF5}" destId="{A4BC7DB1-3313-446C-9292-85EB6ECAEF83}" srcOrd="0" destOrd="0" presId="urn:microsoft.com/office/officeart/2005/8/layout/venn2"/>
    <dgm:cxn modelId="{F17A8ABF-F781-49EA-9FD8-1E6389DBC1A2}" srcId="{84FA7312-EFB8-42E5-AA4F-1F4668744EF5}" destId="{1FA514C1-F9CC-4A23-AE7E-66298ED27003}" srcOrd="5" destOrd="0" parTransId="{2E82E2FD-6363-44A3-9D65-5540FA1A80E1}" sibTransId="{66F4924B-0D95-44A4-A234-9280B3C41D87}"/>
    <dgm:cxn modelId="{706A24C1-E6FE-4227-930C-86737928325A}" type="presOf" srcId="{390AB65C-649F-44C7-A244-EAFEECF14215}" destId="{1357A5A4-ED09-416B-9680-F5163D1FF563}" srcOrd="0" destOrd="0" presId="urn:microsoft.com/office/officeart/2005/8/layout/venn2"/>
    <dgm:cxn modelId="{2D83EEC8-D034-4909-BE0C-8A6B9F75E74A}" srcId="{84FA7312-EFB8-42E5-AA4F-1F4668744EF5}" destId="{390AB65C-649F-44C7-A244-EAFEECF14215}" srcOrd="3" destOrd="0" parTransId="{39FAA11D-2941-42B3-B77C-220A49C98E57}" sibTransId="{DCA85E3C-3930-470E-84CE-FCA94BF62A35}"/>
    <dgm:cxn modelId="{21A2BACA-6C8A-40A7-8A8D-1FA0DDA10FA1}" type="presOf" srcId="{033ADD09-731B-4502-BD6A-19B8C47782C2}" destId="{C86606B8-674F-459C-8948-91709CC15214}" srcOrd="0" destOrd="0" presId="urn:microsoft.com/office/officeart/2005/8/layout/venn2"/>
    <dgm:cxn modelId="{3377F6CD-95AE-47AD-AA6D-268E7EAE7D08}" type="presOf" srcId="{5711BBC2-AF08-437C-9736-82C8E696D09F}" destId="{6213C3DA-44A6-4E0B-B435-FFAA45D83EB0}" srcOrd="1" destOrd="0" presId="urn:microsoft.com/office/officeart/2005/8/layout/venn2"/>
    <dgm:cxn modelId="{8EAC3DDB-7151-4AD9-B355-C795BDF5D65B}" type="presOf" srcId="{1FA514C1-F9CC-4A23-AE7E-66298ED27003}" destId="{5763BB3F-60F3-4E13-891B-B8798F059DBF}" srcOrd="0" destOrd="0" presId="urn:microsoft.com/office/officeart/2005/8/layout/venn2"/>
    <dgm:cxn modelId="{6BF708DF-8E77-42FF-80F2-35547CDB0A7F}" type="presOf" srcId="{2EFA6676-505C-4B7F-B5AC-B5FD706B243C}" destId="{0952FD04-01FB-4701-9A62-41FBFABADF05}" srcOrd="0" destOrd="0" presId="urn:microsoft.com/office/officeart/2005/8/layout/venn2"/>
    <dgm:cxn modelId="{8744C7E1-F6FE-49FD-A1AC-5304D588B9B4}" type="presOf" srcId="{5711BBC2-AF08-437C-9736-82C8E696D09F}" destId="{95C48872-051C-4978-AC9D-8022A0546227}" srcOrd="0" destOrd="0" presId="urn:microsoft.com/office/officeart/2005/8/layout/venn2"/>
    <dgm:cxn modelId="{6F6D90E9-ADF5-450D-996D-12D8E2F9AC57}" srcId="{84FA7312-EFB8-42E5-AA4F-1F4668744EF5}" destId="{033ADD09-731B-4502-BD6A-19B8C47782C2}" srcOrd="0" destOrd="0" parTransId="{1CF25D2D-FC89-4B30-B9BB-1856B2CE8430}" sibTransId="{E62F9216-C7C9-40D3-A7BD-334C9BB4D76B}"/>
    <dgm:cxn modelId="{15738EEF-26DC-45E1-93CB-3228C6DA6436}" type="presOf" srcId="{3E276004-1820-46EC-8F76-8573335ACD3D}" destId="{C4C83859-5989-4A46-9AA7-CAC1DEDD0F3A}" srcOrd="0" destOrd="0" presId="urn:microsoft.com/office/officeart/2005/8/layout/venn2"/>
    <dgm:cxn modelId="{6FDC4126-DA72-4B2F-ADFD-6ED73A0C65A1}" type="presParOf" srcId="{A4BC7DB1-3313-446C-9292-85EB6ECAEF83}" destId="{3ED0D744-B446-4AA0-A476-CCBA24787DCA}" srcOrd="0" destOrd="0" presId="urn:microsoft.com/office/officeart/2005/8/layout/venn2"/>
    <dgm:cxn modelId="{DF6DFA97-B30A-4ACD-B9E3-B84732B61613}" type="presParOf" srcId="{3ED0D744-B446-4AA0-A476-CCBA24787DCA}" destId="{C86606B8-674F-459C-8948-91709CC15214}" srcOrd="0" destOrd="0" presId="urn:microsoft.com/office/officeart/2005/8/layout/venn2"/>
    <dgm:cxn modelId="{E72505AD-04F7-424D-9D17-239B66BAAE1C}" type="presParOf" srcId="{3ED0D744-B446-4AA0-A476-CCBA24787DCA}" destId="{E1390A04-35A3-4E1A-8DE0-B02AF590E49E}" srcOrd="1" destOrd="0" presId="urn:microsoft.com/office/officeart/2005/8/layout/venn2"/>
    <dgm:cxn modelId="{CC1E46C3-C01D-4A9B-B9ED-3EEF4F12014E}" type="presParOf" srcId="{A4BC7DB1-3313-446C-9292-85EB6ECAEF83}" destId="{7F154494-FF4F-46A6-8DF3-6DC71BE2ED5D}" srcOrd="1" destOrd="0" presId="urn:microsoft.com/office/officeart/2005/8/layout/venn2"/>
    <dgm:cxn modelId="{4A88253D-DD8C-426F-9EE3-8297FFB15317}" type="presParOf" srcId="{7F154494-FF4F-46A6-8DF3-6DC71BE2ED5D}" destId="{0952FD04-01FB-4701-9A62-41FBFABADF05}" srcOrd="0" destOrd="0" presId="urn:microsoft.com/office/officeart/2005/8/layout/venn2"/>
    <dgm:cxn modelId="{0C6ADA5B-C8BC-45B1-92E7-533F9811909D}" type="presParOf" srcId="{7F154494-FF4F-46A6-8DF3-6DC71BE2ED5D}" destId="{96F648B4-7B54-4B45-8F69-51420999FD6E}" srcOrd="1" destOrd="0" presId="urn:microsoft.com/office/officeart/2005/8/layout/venn2"/>
    <dgm:cxn modelId="{B18CC2F1-5E6F-4BF3-A22F-59438AB2D444}" type="presParOf" srcId="{A4BC7DB1-3313-446C-9292-85EB6ECAEF83}" destId="{7622BED8-753A-4F12-B4EC-FAABE4B6C777}" srcOrd="2" destOrd="0" presId="urn:microsoft.com/office/officeart/2005/8/layout/venn2"/>
    <dgm:cxn modelId="{01A92AA1-8824-4885-9A5C-5B373C6CFF4E}" type="presParOf" srcId="{7622BED8-753A-4F12-B4EC-FAABE4B6C777}" destId="{C4C83859-5989-4A46-9AA7-CAC1DEDD0F3A}" srcOrd="0" destOrd="0" presId="urn:microsoft.com/office/officeart/2005/8/layout/venn2"/>
    <dgm:cxn modelId="{003D3803-1AEB-438D-AA28-4802A12E7048}" type="presParOf" srcId="{7622BED8-753A-4F12-B4EC-FAABE4B6C777}" destId="{6DE5E30A-E5DA-49F5-B7E1-3FA5AE9213B9}" srcOrd="1" destOrd="0" presId="urn:microsoft.com/office/officeart/2005/8/layout/venn2"/>
    <dgm:cxn modelId="{C1FA1F5C-746A-4C3D-840B-399AF2390C33}" type="presParOf" srcId="{A4BC7DB1-3313-446C-9292-85EB6ECAEF83}" destId="{01098C09-7F70-44D7-9025-D1375314527C}" srcOrd="3" destOrd="0" presId="urn:microsoft.com/office/officeart/2005/8/layout/venn2"/>
    <dgm:cxn modelId="{A43564D4-9161-4A67-A3F5-874BC27D06F0}" type="presParOf" srcId="{01098C09-7F70-44D7-9025-D1375314527C}" destId="{1357A5A4-ED09-416B-9680-F5163D1FF563}" srcOrd="0" destOrd="0" presId="urn:microsoft.com/office/officeart/2005/8/layout/venn2"/>
    <dgm:cxn modelId="{0506ED0D-20C9-4E0B-923B-FBEA83F19B19}" type="presParOf" srcId="{01098C09-7F70-44D7-9025-D1375314527C}" destId="{10280E21-5B9D-4D81-848B-C802A1CE8BF1}" srcOrd="1" destOrd="0" presId="urn:microsoft.com/office/officeart/2005/8/layout/venn2"/>
    <dgm:cxn modelId="{A7FE65CA-4C71-4BC4-BD3B-9C42E584EC89}" type="presParOf" srcId="{A4BC7DB1-3313-446C-9292-85EB6ECAEF83}" destId="{3765CA51-6280-4B4D-BC52-F9C3A26F3EEF}" srcOrd="4" destOrd="0" presId="urn:microsoft.com/office/officeart/2005/8/layout/venn2"/>
    <dgm:cxn modelId="{57A44652-5BB6-4ABB-BB59-33D871BAF190}" type="presParOf" srcId="{3765CA51-6280-4B4D-BC52-F9C3A26F3EEF}" destId="{95C48872-051C-4978-AC9D-8022A0546227}" srcOrd="0" destOrd="0" presId="urn:microsoft.com/office/officeart/2005/8/layout/venn2"/>
    <dgm:cxn modelId="{8BABAD6A-9E46-46BC-94C3-2B6501BB470F}" type="presParOf" srcId="{3765CA51-6280-4B4D-BC52-F9C3A26F3EEF}" destId="{6213C3DA-44A6-4E0B-B435-FFAA45D83EB0}" srcOrd="1" destOrd="0" presId="urn:microsoft.com/office/officeart/2005/8/layout/venn2"/>
    <dgm:cxn modelId="{6A963E01-E207-4A08-B87B-898FCC443BA3}" type="presParOf" srcId="{A4BC7DB1-3313-446C-9292-85EB6ECAEF83}" destId="{5706173D-8004-461E-B934-FFCB8DC0CE89}" srcOrd="5" destOrd="0" presId="urn:microsoft.com/office/officeart/2005/8/layout/venn2"/>
    <dgm:cxn modelId="{B756ABE5-8B75-41FE-B776-51D89EEBAE40}" type="presParOf" srcId="{5706173D-8004-461E-B934-FFCB8DC0CE89}" destId="{5763BB3F-60F3-4E13-891B-B8798F059DBF}" srcOrd="0" destOrd="0" presId="urn:microsoft.com/office/officeart/2005/8/layout/venn2"/>
    <dgm:cxn modelId="{2A8C31E7-044A-4AB1-8005-15D47CBC0574}" type="presParOf" srcId="{5706173D-8004-461E-B934-FFCB8DC0CE89}" destId="{03A56D30-4E3B-411F-AB61-6F901AA8FD2D}" srcOrd="1" destOrd="0" presId="urn:microsoft.com/office/officeart/2005/8/layout/ven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954B03F-66E5-46E6-B22B-7C260AB0D2B1}" type="doc">
      <dgm:prSet loTypeId="urn:microsoft.com/office/officeart/2009/3/layout/StepUpProcess" loCatId="process" qsTypeId="urn:microsoft.com/office/officeart/2005/8/quickstyle/simple1" qsCatId="simple" csTypeId="urn:microsoft.com/office/officeart/2005/8/colors/accent1_4" csCatId="accent1" phldr="1"/>
      <dgm:spPr/>
      <dgm:t>
        <a:bodyPr/>
        <a:lstStyle/>
        <a:p>
          <a:endParaRPr lang="en-AU"/>
        </a:p>
      </dgm:t>
    </dgm:pt>
    <dgm:pt modelId="{279DD482-72D2-44D5-B6E6-E934800076CA}">
      <dgm:prSet phldrT="[Text]"/>
      <dgm:spPr/>
      <dgm:t>
        <a:bodyPr/>
        <a:lstStyle/>
        <a:p>
          <a:r>
            <a:rPr lang="en-AU" dirty="0"/>
            <a:t>Record-keeping</a:t>
          </a:r>
        </a:p>
      </dgm:t>
    </dgm:pt>
    <dgm:pt modelId="{C0B23DF4-F11A-446E-AE42-14A90C859ACF}" type="parTrans" cxnId="{FE0AB936-B84C-4EE7-A25A-D96F7960E099}">
      <dgm:prSet/>
      <dgm:spPr/>
      <dgm:t>
        <a:bodyPr/>
        <a:lstStyle/>
        <a:p>
          <a:endParaRPr lang="en-AU"/>
        </a:p>
      </dgm:t>
    </dgm:pt>
    <dgm:pt modelId="{6D9CD7EB-4673-4527-B9B2-9486A88AE15C}" type="sibTrans" cxnId="{FE0AB936-B84C-4EE7-A25A-D96F7960E099}">
      <dgm:prSet/>
      <dgm:spPr/>
      <dgm:t>
        <a:bodyPr/>
        <a:lstStyle/>
        <a:p>
          <a:endParaRPr lang="en-AU"/>
        </a:p>
      </dgm:t>
    </dgm:pt>
    <dgm:pt modelId="{74794958-0E8E-4B1E-979C-67F438D82F89}">
      <dgm:prSet phldrT="[Text]"/>
      <dgm:spPr/>
      <dgm:t>
        <a:bodyPr/>
        <a:lstStyle/>
        <a:p>
          <a:r>
            <a:rPr lang="en-AU" dirty="0"/>
            <a:t>Communication</a:t>
          </a:r>
        </a:p>
      </dgm:t>
    </dgm:pt>
    <dgm:pt modelId="{F04DCAA6-F8FC-4C8D-87E3-85E1E402A9C6}" type="parTrans" cxnId="{682F2964-47DE-4B37-9F09-E05190B41A02}">
      <dgm:prSet/>
      <dgm:spPr/>
      <dgm:t>
        <a:bodyPr/>
        <a:lstStyle/>
        <a:p>
          <a:endParaRPr lang="en-AU"/>
        </a:p>
      </dgm:t>
    </dgm:pt>
    <dgm:pt modelId="{2A9B4B4A-DB25-417A-9538-12458D2DBDA8}" type="sibTrans" cxnId="{682F2964-47DE-4B37-9F09-E05190B41A02}">
      <dgm:prSet/>
      <dgm:spPr/>
      <dgm:t>
        <a:bodyPr/>
        <a:lstStyle/>
        <a:p>
          <a:endParaRPr lang="en-AU"/>
        </a:p>
      </dgm:t>
    </dgm:pt>
    <dgm:pt modelId="{E3F8C2C7-9A4E-4FA6-8B95-F7E10FA117E1}">
      <dgm:prSet phldrT="[Text]"/>
      <dgm:spPr/>
      <dgm:t>
        <a:bodyPr/>
        <a:lstStyle/>
        <a:p>
          <a:r>
            <a:rPr lang="en-AU" dirty="0"/>
            <a:t>Accountability</a:t>
          </a:r>
        </a:p>
      </dgm:t>
    </dgm:pt>
    <dgm:pt modelId="{A2C0A31D-8CD9-4577-964E-B64163C3B9F9}" type="parTrans" cxnId="{7E9CB3A2-818F-4BBA-9F1C-8AF8F8227E5C}">
      <dgm:prSet/>
      <dgm:spPr/>
      <dgm:t>
        <a:bodyPr/>
        <a:lstStyle/>
        <a:p>
          <a:endParaRPr lang="en-AU"/>
        </a:p>
      </dgm:t>
    </dgm:pt>
    <dgm:pt modelId="{094270CF-792C-48B8-9938-86E713B5BD9F}" type="sibTrans" cxnId="{7E9CB3A2-818F-4BBA-9F1C-8AF8F8227E5C}">
      <dgm:prSet/>
      <dgm:spPr/>
      <dgm:t>
        <a:bodyPr/>
        <a:lstStyle/>
        <a:p>
          <a:endParaRPr lang="en-AU"/>
        </a:p>
      </dgm:t>
    </dgm:pt>
    <dgm:pt modelId="{30E3624A-B1A9-4C7B-93BD-317EA8685217}">
      <dgm:prSet/>
      <dgm:spPr/>
      <dgm:t>
        <a:bodyPr/>
        <a:lstStyle/>
        <a:p>
          <a:r>
            <a:rPr lang="en-AU" dirty="0"/>
            <a:t>Clarification</a:t>
          </a:r>
        </a:p>
      </dgm:t>
    </dgm:pt>
    <dgm:pt modelId="{7C6EF24B-895A-45EB-A989-1744E6FE278A}" type="parTrans" cxnId="{4A7DD13D-D21F-4ECC-BD21-99ABF61422E7}">
      <dgm:prSet/>
      <dgm:spPr/>
      <dgm:t>
        <a:bodyPr/>
        <a:lstStyle/>
        <a:p>
          <a:endParaRPr lang="en-AU"/>
        </a:p>
      </dgm:t>
    </dgm:pt>
    <dgm:pt modelId="{F1D8F1CD-C5BE-47E4-8B6A-3F331777E50F}" type="sibTrans" cxnId="{4A7DD13D-D21F-4ECC-BD21-99ABF61422E7}">
      <dgm:prSet/>
      <dgm:spPr/>
      <dgm:t>
        <a:bodyPr/>
        <a:lstStyle/>
        <a:p>
          <a:endParaRPr lang="en-AU"/>
        </a:p>
      </dgm:t>
    </dgm:pt>
    <dgm:pt modelId="{DAFC704A-100F-47F0-9592-C8A17956815B}">
      <dgm:prSet/>
      <dgm:spPr/>
      <dgm:t>
        <a:bodyPr/>
        <a:lstStyle/>
        <a:p>
          <a:r>
            <a:rPr lang="en-AU" dirty="0"/>
            <a:t>Planning</a:t>
          </a:r>
        </a:p>
      </dgm:t>
    </dgm:pt>
    <dgm:pt modelId="{A26E1413-848C-4BC9-BE99-F71DD79A6998}" type="parTrans" cxnId="{C1D4FA24-E809-491B-A677-1B3FB96A9AD3}">
      <dgm:prSet/>
      <dgm:spPr/>
      <dgm:t>
        <a:bodyPr/>
        <a:lstStyle/>
        <a:p>
          <a:endParaRPr lang="en-AU"/>
        </a:p>
      </dgm:t>
    </dgm:pt>
    <dgm:pt modelId="{AF215D53-5269-418C-9496-937ADB124D93}" type="sibTrans" cxnId="{C1D4FA24-E809-491B-A677-1B3FB96A9AD3}">
      <dgm:prSet/>
      <dgm:spPr/>
      <dgm:t>
        <a:bodyPr/>
        <a:lstStyle/>
        <a:p>
          <a:endParaRPr lang="en-AU"/>
        </a:p>
      </dgm:t>
    </dgm:pt>
    <dgm:pt modelId="{806CB867-D256-4B67-9C4E-D9A4F39DB403}" type="pres">
      <dgm:prSet presAssocID="{D954B03F-66E5-46E6-B22B-7C260AB0D2B1}" presName="rootnode" presStyleCnt="0">
        <dgm:presLayoutVars>
          <dgm:chMax/>
          <dgm:chPref/>
          <dgm:dir/>
          <dgm:animLvl val="lvl"/>
        </dgm:presLayoutVars>
      </dgm:prSet>
      <dgm:spPr/>
    </dgm:pt>
    <dgm:pt modelId="{D4490767-2432-48B1-8793-7D3763E174AB}" type="pres">
      <dgm:prSet presAssocID="{279DD482-72D2-44D5-B6E6-E934800076CA}" presName="composite" presStyleCnt="0"/>
      <dgm:spPr/>
    </dgm:pt>
    <dgm:pt modelId="{334C70F8-4714-4077-B61F-D989BAF2798C}" type="pres">
      <dgm:prSet presAssocID="{279DD482-72D2-44D5-B6E6-E934800076CA}" presName="LShape" presStyleLbl="alignNode1" presStyleIdx="0" presStyleCnt="9"/>
      <dgm:spPr/>
    </dgm:pt>
    <dgm:pt modelId="{43D6BC64-9A34-496C-B67A-11818C3BA543}" type="pres">
      <dgm:prSet presAssocID="{279DD482-72D2-44D5-B6E6-E934800076CA}" presName="ParentText" presStyleLbl="revTx" presStyleIdx="0" presStyleCnt="5">
        <dgm:presLayoutVars>
          <dgm:chMax val="0"/>
          <dgm:chPref val="0"/>
          <dgm:bulletEnabled val="1"/>
        </dgm:presLayoutVars>
      </dgm:prSet>
      <dgm:spPr/>
    </dgm:pt>
    <dgm:pt modelId="{DA23403E-70CF-4E80-83FE-651BBFE5CB69}" type="pres">
      <dgm:prSet presAssocID="{279DD482-72D2-44D5-B6E6-E934800076CA}" presName="Triangle" presStyleLbl="alignNode1" presStyleIdx="1" presStyleCnt="9"/>
      <dgm:spPr/>
    </dgm:pt>
    <dgm:pt modelId="{1907711D-75FB-4022-9852-4FAECEAECBB2}" type="pres">
      <dgm:prSet presAssocID="{6D9CD7EB-4673-4527-B9B2-9486A88AE15C}" presName="sibTrans" presStyleCnt="0"/>
      <dgm:spPr/>
    </dgm:pt>
    <dgm:pt modelId="{23C7CAF7-7ECD-482D-B15B-A05247133D1B}" type="pres">
      <dgm:prSet presAssocID="{6D9CD7EB-4673-4527-B9B2-9486A88AE15C}" presName="space" presStyleCnt="0"/>
      <dgm:spPr/>
    </dgm:pt>
    <dgm:pt modelId="{2C774FFE-6E47-4EE1-8377-B0173BF9D148}" type="pres">
      <dgm:prSet presAssocID="{74794958-0E8E-4B1E-979C-67F438D82F89}" presName="composite" presStyleCnt="0"/>
      <dgm:spPr/>
    </dgm:pt>
    <dgm:pt modelId="{A09EDF2A-D6C9-4E05-ABDC-0022251C43E3}" type="pres">
      <dgm:prSet presAssocID="{74794958-0E8E-4B1E-979C-67F438D82F89}" presName="LShape" presStyleLbl="alignNode1" presStyleIdx="2" presStyleCnt="9"/>
      <dgm:spPr/>
    </dgm:pt>
    <dgm:pt modelId="{60274234-221C-42BB-B910-12C327F5A928}" type="pres">
      <dgm:prSet presAssocID="{74794958-0E8E-4B1E-979C-67F438D82F89}" presName="ParentText" presStyleLbl="revTx" presStyleIdx="1" presStyleCnt="5">
        <dgm:presLayoutVars>
          <dgm:chMax val="0"/>
          <dgm:chPref val="0"/>
          <dgm:bulletEnabled val="1"/>
        </dgm:presLayoutVars>
      </dgm:prSet>
      <dgm:spPr/>
    </dgm:pt>
    <dgm:pt modelId="{4D0A315E-901B-49C3-BED6-C17CF451707D}" type="pres">
      <dgm:prSet presAssocID="{74794958-0E8E-4B1E-979C-67F438D82F89}" presName="Triangle" presStyleLbl="alignNode1" presStyleIdx="3" presStyleCnt="9"/>
      <dgm:spPr/>
    </dgm:pt>
    <dgm:pt modelId="{BA2F6F87-B0BA-45B1-878C-547C54BBF532}" type="pres">
      <dgm:prSet presAssocID="{2A9B4B4A-DB25-417A-9538-12458D2DBDA8}" presName="sibTrans" presStyleCnt="0"/>
      <dgm:spPr/>
    </dgm:pt>
    <dgm:pt modelId="{9377D799-E9AE-4E88-AD89-6CB77A10A48D}" type="pres">
      <dgm:prSet presAssocID="{2A9B4B4A-DB25-417A-9538-12458D2DBDA8}" presName="space" presStyleCnt="0"/>
      <dgm:spPr/>
    </dgm:pt>
    <dgm:pt modelId="{6CD81431-1471-44FA-B47B-C48A082D2A98}" type="pres">
      <dgm:prSet presAssocID="{E3F8C2C7-9A4E-4FA6-8B95-F7E10FA117E1}" presName="composite" presStyleCnt="0"/>
      <dgm:spPr/>
    </dgm:pt>
    <dgm:pt modelId="{9313CAC8-BCBA-4C84-A6C5-A63A8B7A27C9}" type="pres">
      <dgm:prSet presAssocID="{E3F8C2C7-9A4E-4FA6-8B95-F7E10FA117E1}" presName="LShape" presStyleLbl="alignNode1" presStyleIdx="4" presStyleCnt="9"/>
      <dgm:spPr/>
    </dgm:pt>
    <dgm:pt modelId="{5B4F89EB-EBDB-43CB-821A-339B3C574847}" type="pres">
      <dgm:prSet presAssocID="{E3F8C2C7-9A4E-4FA6-8B95-F7E10FA117E1}" presName="ParentText" presStyleLbl="revTx" presStyleIdx="2" presStyleCnt="5">
        <dgm:presLayoutVars>
          <dgm:chMax val="0"/>
          <dgm:chPref val="0"/>
          <dgm:bulletEnabled val="1"/>
        </dgm:presLayoutVars>
      </dgm:prSet>
      <dgm:spPr/>
    </dgm:pt>
    <dgm:pt modelId="{2D1EB188-83E7-4483-81E4-B1AE568A8A54}" type="pres">
      <dgm:prSet presAssocID="{E3F8C2C7-9A4E-4FA6-8B95-F7E10FA117E1}" presName="Triangle" presStyleLbl="alignNode1" presStyleIdx="5" presStyleCnt="9"/>
      <dgm:spPr/>
    </dgm:pt>
    <dgm:pt modelId="{82322F76-ECEF-410F-BB6B-CBF8B899FC82}" type="pres">
      <dgm:prSet presAssocID="{094270CF-792C-48B8-9938-86E713B5BD9F}" presName="sibTrans" presStyleCnt="0"/>
      <dgm:spPr/>
    </dgm:pt>
    <dgm:pt modelId="{274DF19E-E261-4151-BC87-D9A7F34E939C}" type="pres">
      <dgm:prSet presAssocID="{094270CF-792C-48B8-9938-86E713B5BD9F}" presName="space" presStyleCnt="0"/>
      <dgm:spPr/>
    </dgm:pt>
    <dgm:pt modelId="{DF9C1277-BB51-4725-BF61-D2B72ED802B0}" type="pres">
      <dgm:prSet presAssocID="{30E3624A-B1A9-4C7B-93BD-317EA8685217}" presName="composite" presStyleCnt="0"/>
      <dgm:spPr/>
    </dgm:pt>
    <dgm:pt modelId="{2AF5D0D1-5C60-4123-9214-176479869D7A}" type="pres">
      <dgm:prSet presAssocID="{30E3624A-B1A9-4C7B-93BD-317EA8685217}" presName="LShape" presStyleLbl="alignNode1" presStyleIdx="6" presStyleCnt="9"/>
      <dgm:spPr/>
    </dgm:pt>
    <dgm:pt modelId="{C59C8D13-C83C-429E-8B98-5299853F8E53}" type="pres">
      <dgm:prSet presAssocID="{30E3624A-B1A9-4C7B-93BD-317EA8685217}" presName="ParentText" presStyleLbl="revTx" presStyleIdx="3" presStyleCnt="5">
        <dgm:presLayoutVars>
          <dgm:chMax val="0"/>
          <dgm:chPref val="0"/>
          <dgm:bulletEnabled val="1"/>
        </dgm:presLayoutVars>
      </dgm:prSet>
      <dgm:spPr/>
    </dgm:pt>
    <dgm:pt modelId="{0F318312-C749-48B6-A1D9-BC1F23AAE4A9}" type="pres">
      <dgm:prSet presAssocID="{30E3624A-B1A9-4C7B-93BD-317EA8685217}" presName="Triangle" presStyleLbl="alignNode1" presStyleIdx="7" presStyleCnt="9"/>
      <dgm:spPr/>
    </dgm:pt>
    <dgm:pt modelId="{9EF20C01-A872-43A3-B16E-7D3E26D98884}" type="pres">
      <dgm:prSet presAssocID="{F1D8F1CD-C5BE-47E4-8B6A-3F331777E50F}" presName="sibTrans" presStyleCnt="0"/>
      <dgm:spPr/>
    </dgm:pt>
    <dgm:pt modelId="{637CEA6D-7660-4BF3-A1D9-C7FC6EA89CF3}" type="pres">
      <dgm:prSet presAssocID="{F1D8F1CD-C5BE-47E4-8B6A-3F331777E50F}" presName="space" presStyleCnt="0"/>
      <dgm:spPr/>
    </dgm:pt>
    <dgm:pt modelId="{C46C7F5A-D957-40C9-942D-2AA13E76617A}" type="pres">
      <dgm:prSet presAssocID="{DAFC704A-100F-47F0-9592-C8A17956815B}" presName="composite" presStyleCnt="0"/>
      <dgm:spPr/>
    </dgm:pt>
    <dgm:pt modelId="{A2401EB3-497D-4809-B881-96916E0EB257}" type="pres">
      <dgm:prSet presAssocID="{DAFC704A-100F-47F0-9592-C8A17956815B}" presName="LShape" presStyleLbl="alignNode1" presStyleIdx="8" presStyleCnt="9"/>
      <dgm:spPr/>
    </dgm:pt>
    <dgm:pt modelId="{071B9A31-26E1-4291-B516-D3F9B0E093AD}" type="pres">
      <dgm:prSet presAssocID="{DAFC704A-100F-47F0-9592-C8A17956815B}" presName="ParentText" presStyleLbl="revTx" presStyleIdx="4" presStyleCnt="5">
        <dgm:presLayoutVars>
          <dgm:chMax val="0"/>
          <dgm:chPref val="0"/>
          <dgm:bulletEnabled val="1"/>
        </dgm:presLayoutVars>
      </dgm:prSet>
      <dgm:spPr/>
    </dgm:pt>
  </dgm:ptLst>
  <dgm:cxnLst>
    <dgm:cxn modelId="{4E83A500-DEC5-49AB-94C6-A1F533A4B590}" type="presOf" srcId="{30E3624A-B1A9-4C7B-93BD-317EA8685217}" destId="{C59C8D13-C83C-429E-8B98-5299853F8E53}" srcOrd="0" destOrd="0" presId="urn:microsoft.com/office/officeart/2009/3/layout/StepUpProcess"/>
    <dgm:cxn modelId="{C1D4FA24-E809-491B-A677-1B3FB96A9AD3}" srcId="{D954B03F-66E5-46E6-B22B-7C260AB0D2B1}" destId="{DAFC704A-100F-47F0-9592-C8A17956815B}" srcOrd="4" destOrd="0" parTransId="{A26E1413-848C-4BC9-BE99-F71DD79A6998}" sibTransId="{AF215D53-5269-418C-9496-937ADB124D93}"/>
    <dgm:cxn modelId="{3E88772B-7419-4993-BFF8-D3667C84D45E}" type="presOf" srcId="{74794958-0E8E-4B1E-979C-67F438D82F89}" destId="{60274234-221C-42BB-B910-12C327F5A928}" srcOrd="0" destOrd="0" presId="urn:microsoft.com/office/officeart/2009/3/layout/StepUpProcess"/>
    <dgm:cxn modelId="{FE0AB936-B84C-4EE7-A25A-D96F7960E099}" srcId="{D954B03F-66E5-46E6-B22B-7C260AB0D2B1}" destId="{279DD482-72D2-44D5-B6E6-E934800076CA}" srcOrd="0" destOrd="0" parTransId="{C0B23DF4-F11A-446E-AE42-14A90C859ACF}" sibTransId="{6D9CD7EB-4673-4527-B9B2-9486A88AE15C}"/>
    <dgm:cxn modelId="{4A7DD13D-D21F-4ECC-BD21-99ABF61422E7}" srcId="{D954B03F-66E5-46E6-B22B-7C260AB0D2B1}" destId="{30E3624A-B1A9-4C7B-93BD-317EA8685217}" srcOrd="3" destOrd="0" parTransId="{7C6EF24B-895A-45EB-A989-1744E6FE278A}" sibTransId="{F1D8F1CD-C5BE-47E4-8B6A-3F331777E50F}"/>
    <dgm:cxn modelId="{682F2964-47DE-4B37-9F09-E05190B41A02}" srcId="{D954B03F-66E5-46E6-B22B-7C260AB0D2B1}" destId="{74794958-0E8E-4B1E-979C-67F438D82F89}" srcOrd="1" destOrd="0" parTransId="{F04DCAA6-F8FC-4C8D-87E3-85E1E402A9C6}" sibTransId="{2A9B4B4A-DB25-417A-9538-12458D2DBDA8}"/>
    <dgm:cxn modelId="{63AB8546-CE7A-475F-AB2A-E4DC3270063C}" type="presOf" srcId="{E3F8C2C7-9A4E-4FA6-8B95-F7E10FA117E1}" destId="{5B4F89EB-EBDB-43CB-821A-339B3C574847}" srcOrd="0" destOrd="0" presId="urn:microsoft.com/office/officeart/2009/3/layout/StepUpProcess"/>
    <dgm:cxn modelId="{7E9CB3A2-818F-4BBA-9F1C-8AF8F8227E5C}" srcId="{D954B03F-66E5-46E6-B22B-7C260AB0D2B1}" destId="{E3F8C2C7-9A4E-4FA6-8B95-F7E10FA117E1}" srcOrd="2" destOrd="0" parTransId="{A2C0A31D-8CD9-4577-964E-B64163C3B9F9}" sibTransId="{094270CF-792C-48B8-9938-86E713B5BD9F}"/>
    <dgm:cxn modelId="{AB62BDA6-0421-48BF-9589-014E71CE198A}" type="presOf" srcId="{279DD482-72D2-44D5-B6E6-E934800076CA}" destId="{43D6BC64-9A34-496C-B67A-11818C3BA543}" srcOrd="0" destOrd="0" presId="urn:microsoft.com/office/officeart/2009/3/layout/StepUpProcess"/>
    <dgm:cxn modelId="{1C72BBD6-46BB-426B-9E78-B75A65022D98}" type="presOf" srcId="{D954B03F-66E5-46E6-B22B-7C260AB0D2B1}" destId="{806CB867-D256-4B67-9C4E-D9A4F39DB403}" srcOrd="0" destOrd="0" presId="urn:microsoft.com/office/officeart/2009/3/layout/StepUpProcess"/>
    <dgm:cxn modelId="{9753A0E5-D5DC-40ED-B10C-9C5B5E2B5AE8}" type="presOf" srcId="{DAFC704A-100F-47F0-9592-C8A17956815B}" destId="{071B9A31-26E1-4291-B516-D3F9B0E093AD}" srcOrd="0" destOrd="0" presId="urn:microsoft.com/office/officeart/2009/3/layout/StepUpProcess"/>
    <dgm:cxn modelId="{F5B93320-4596-42FB-9A0F-D15C1E552406}" type="presParOf" srcId="{806CB867-D256-4B67-9C4E-D9A4F39DB403}" destId="{D4490767-2432-48B1-8793-7D3763E174AB}" srcOrd="0" destOrd="0" presId="urn:microsoft.com/office/officeart/2009/3/layout/StepUpProcess"/>
    <dgm:cxn modelId="{D32D049A-B612-4E8A-AA7C-D2073444ED4B}" type="presParOf" srcId="{D4490767-2432-48B1-8793-7D3763E174AB}" destId="{334C70F8-4714-4077-B61F-D989BAF2798C}" srcOrd="0" destOrd="0" presId="urn:microsoft.com/office/officeart/2009/3/layout/StepUpProcess"/>
    <dgm:cxn modelId="{05EEDD64-1D71-4A9A-9CFE-1721BB2E6C33}" type="presParOf" srcId="{D4490767-2432-48B1-8793-7D3763E174AB}" destId="{43D6BC64-9A34-496C-B67A-11818C3BA543}" srcOrd="1" destOrd="0" presId="urn:microsoft.com/office/officeart/2009/3/layout/StepUpProcess"/>
    <dgm:cxn modelId="{021FCB94-A4FF-4F7A-B07E-7C9860DF7441}" type="presParOf" srcId="{D4490767-2432-48B1-8793-7D3763E174AB}" destId="{DA23403E-70CF-4E80-83FE-651BBFE5CB69}" srcOrd="2" destOrd="0" presId="urn:microsoft.com/office/officeart/2009/3/layout/StepUpProcess"/>
    <dgm:cxn modelId="{3F3BE7A2-A202-451B-B3D9-5075A55DF4D7}" type="presParOf" srcId="{806CB867-D256-4B67-9C4E-D9A4F39DB403}" destId="{1907711D-75FB-4022-9852-4FAECEAECBB2}" srcOrd="1" destOrd="0" presId="urn:microsoft.com/office/officeart/2009/3/layout/StepUpProcess"/>
    <dgm:cxn modelId="{F11C8883-0909-4387-97CA-06005A331F4F}" type="presParOf" srcId="{1907711D-75FB-4022-9852-4FAECEAECBB2}" destId="{23C7CAF7-7ECD-482D-B15B-A05247133D1B}" srcOrd="0" destOrd="0" presId="urn:microsoft.com/office/officeart/2009/3/layout/StepUpProcess"/>
    <dgm:cxn modelId="{840BB849-0AC3-4D82-9024-1FA7F1C8FC3A}" type="presParOf" srcId="{806CB867-D256-4B67-9C4E-D9A4F39DB403}" destId="{2C774FFE-6E47-4EE1-8377-B0173BF9D148}" srcOrd="2" destOrd="0" presId="urn:microsoft.com/office/officeart/2009/3/layout/StepUpProcess"/>
    <dgm:cxn modelId="{DEDCB9EC-0A11-4043-976E-6B85365380F1}" type="presParOf" srcId="{2C774FFE-6E47-4EE1-8377-B0173BF9D148}" destId="{A09EDF2A-D6C9-4E05-ABDC-0022251C43E3}" srcOrd="0" destOrd="0" presId="urn:microsoft.com/office/officeart/2009/3/layout/StepUpProcess"/>
    <dgm:cxn modelId="{64A29051-AE13-47B1-8454-617463EEB273}" type="presParOf" srcId="{2C774FFE-6E47-4EE1-8377-B0173BF9D148}" destId="{60274234-221C-42BB-B910-12C327F5A928}" srcOrd="1" destOrd="0" presId="urn:microsoft.com/office/officeart/2009/3/layout/StepUpProcess"/>
    <dgm:cxn modelId="{6C6D052D-6450-4CCC-BE17-D84D37417AD9}" type="presParOf" srcId="{2C774FFE-6E47-4EE1-8377-B0173BF9D148}" destId="{4D0A315E-901B-49C3-BED6-C17CF451707D}" srcOrd="2" destOrd="0" presId="urn:microsoft.com/office/officeart/2009/3/layout/StepUpProcess"/>
    <dgm:cxn modelId="{E067F4D4-759C-4B7C-BB96-7F7C902B6F59}" type="presParOf" srcId="{806CB867-D256-4B67-9C4E-D9A4F39DB403}" destId="{BA2F6F87-B0BA-45B1-878C-547C54BBF532}" srcOrd="3" destOrd="0" presId="urn:microsoft.com/office/officeart/2009/3/layout/StepUpProcess"/>
    <dgm:cxn modelId="{B4AB949D-DF95-4938-A582-0EC4A5A54C84}" type="presParOf" srcId="{BA2F6F87-B0BA-45B1-878C-547C54BBF532}" destId="{9377D799-E9AE-4E88-AD89-6CB77A10A48D}" srcOrd="0" destOrd="0" presId="urn:microsoft.com/office/officeart/2009/3/layout/StepUpProcess"/>
    <dgm:cxn modelId="{BD092DA8-1513-4EBA-96D4-5AD9532DE065}" type="presParOf" srcId="{806CB867-D256-4B67-9C4E-D9A4F39DB403}" destId="{6CD81431-1471-44FA-B47B-C48A082D2A98}" srcOrd="4" destOrd="0" presId="urn:microsoft.com/office/officeart/2009/3/layout/StepUpProcess"/>
    <dgm:cxn modelId="{1750C5C8-B057-4923-A773-AD9A62D7BC88}" type="presParOf" srcId="{6CD81431-1471-44FA-B47B-C48A082D2A98}" destId="{9313CAC8-BCBA-4C84-A6C5-A63A8B7A27C9}" srcOrd="0" destOrd="0" presId="urn:microsoft.com/office/officeart/2009/3/layout/StepUpProcess"/>
    <dgm:cxn modelId="{B7291BCE-5FBE-4441-8446-BFD0252AE74A}" type="presParOf" srcId="{6CD81431-1471-44FA-B47B-C48A082D2A98}" destId="{5B4F89EB-EBDB-43CB-821A-339B3C574847}" srcOrd="1" destOrd="0" presId="urn:microsoft.com/office/officeart/2009/3/layout/StepUpProcess"/>
    <dgm:cxn modelId="{B903F74C-D059-4A1C-8F83-3744DE98F3E5}" type="presParOf" srcId="{6CD81431-1471-44FA-B47B-C48A082D2A98}" destId="{2D1EB188-83E7-4483-81E4-B1AE568A8A54}" srcOrd="2" destOrd="0" presId="urn:microsoft.com/office/officeart/2009/3/layout/StepUpProcess"/>
    <dgm:cxn modelId="{377B265B-4E26-4D75-891D-0FCC2EED2AA0}" type="presParOf" srcId="{806CB867-D256-4B67-9C4E-D9A4F39DB403}" destId="{82322F76-ECEF-410F-BB6B-CBF8B899FC82}" srcOrd="5" destOrd="0" presId="urn:microsoft.com/office/officeart/2009/3/layout/StepUpProcess"/>
    <dgm:cxn modelId="{FFC72186-E1B3-4A56-9401-3DA2B6841BA1}" type="presParOf" srcId="{82322F76-ECEF-410F-BB6B-CBF8B899FC82}" destId="{274DF19E-E261-4151-BC87-D9A7F34E939C}" srcOrd="0" destOrd="0" presId="urn:microsoft.com/office/officeart/2009/3/layout/StepUpProcess"/>
    <dgm:cxn modelId="{913BC654-D168-43CF-9713-20903F0B380C}" type="presParOf" srcId="{806CB867-D256-4B67-9C4E-D9A4F39DB403}" destId="{DF9C1277-BB51-4725-BF61-D2B72ED802B0}" srcOrd="6" destOrd="0" presId="urn:microsoft.com/office/officeart/2009/3/layout/StepUpProcess"/>
    <dgm:cxn modelId="{96F9FC85-E4A5-4680-BF18-B717AEC019A2}" type="presParOf" srcId="{DF9C1277-BB51-4725-BF61-D2B72ED802B0}" destId="{2AF5D0D1-5C60-4123-9214-176479869D7A}" srcOrd="0" destOrd="0" presId="urn:microsoft.com/office/officeart/2009/3/layout/StepUpProcess"/>
    <dgm:cxn modelId="{B1118353-584D-4349-9F13-DD9A2A061ADD}" type="presParOf" srcId="{DF9C1277-BB51-4725-BF61-D2B72ED802B0}" destId="{C59C8D13-C83C-429E-8B98-5299853F8E53}" srcOrd="1" destOrd="0" presId="urn:microsoft.com/office/officeart/2009/3/layout/StepUpProcess"/>
    <dgm:cxn modelId="{AAEC3FB6-7E91-4288-A2EF-2EC586D7C1C8}" type="presParOf" srcId="{DF9C1277-BB51-4725-BF61-D2B72ED802B0}" destId="{0F318312-C749-48B6-A1D9-BC1F23AAE4A9}" srcOrd="2" destOrd="0" presId="urn:microsoft.com/office/officeart/2009/3/layout/StepUpProcess"/>
    <dgm:cxn modelId="{5354A9E9-A210-4A67-8015-E8D13664B13D}" type="presParOf" srcId="{806CB867-D256-4B67-9C4E-D9A4F39DB403}" destId="{9EF20C01-A872-43A3-B16E-7D3E26D98884}" srcOrd="7" destOrd="0" presId="urn:microsoft.com/office/officeart/2009/3/layout/StepUpProcess"/>
    <dgm:cxn modelId="{7A777DA3-F423-4FF1-8374-D74B5567546B}" type="presParOf" srcId="{9EF20C01-A872-43A3-B16E-7D3E26D98884}" destId="{637CEA6D-7660-4BF3-A1D9-C7FC6EA89CF3}" srcOrd="0" destOrd="0" presId="urn:microsoft.com/office/officeart/2009/3/layout/StepUpProcess"/>
    <dgm:cxn modelId="{C92370BB-CE0F-47D6-8685-104DB02E8C8D}" type="presParOf" srcId="{806CB867-D256-4B67-9C4E-D9A4F39DB403}" destId="{C46C7F5A-D957-40C9-942D-2AA13E76617A}" srcOrd="8" destOrd="0" presId="urn:microsoft.com/office/officeart/2009/3/layout/StepUpProcess"/>
    <dgm:cxn modelId="{440791B7-EE98-48B8-A25A-EE9ACC77BDBD}" type="presParOf" srcId="{C46C7F5A-D957-40C9-942D-2AA13E76617A}" destId="{A2401EB3-497D-4809-B881-96916E0EB257}" srcOrd="0" destOrd="0" presId="urn:microsoft.com/office/officeart/2009/3/layout/StepUpProcess"/>
    <dgm:cxn modelId="{3862C417-1A62-4035-8019-E52F6B2C7E37}" type="presParOf" srcId="{C46C7F5A-D957-40C9-942D-2AA13E76617A}" destId="{071B9A31-26E1-4291-B516-D3F9B0E093AD}" srcOrd="1" destOrd="0" presId="urn:microsoft.com/office/officeart/2009/3/layout/StepUp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57815FB-C1EC-40C1-9CF2-1DC8257C85B7}" type="doc">
      <dgm:prSet loTypeId="urn:microsoft.com/office/officeart/2005/8/layout/vList6" loCatId="process" qsTypeId="urn:microsoft.com/office/officeart/2005/8/quickstyle/simple1" qsCatId="simple" csTypeId="urn:microsoft.com/office/officeart/2005/8/colors/colorful5" csCatId="colorful" phldr="1"/>
      <dgm:spPr/>
      <dgm:t>
        <a:bodyPr/>
        <a:lstStyle/>
        <a:p>
          <a:endParaRPr lang="en-AU"/>
        </a:p>
      </dgm:t>
    </dgm:pt>
    <dgm:pt modelId="{A47C1FA6-F8F0-43A0-B500-6411DC3DA0F3}">
      <dgm:prSet phldrT="[Text]"/>
      <dgm:spPr/>
      <dgm:t>
        <a:bodyPr/>
        <a:lstStyle/>
        <a:p>
          <a:pPr algn="l"/>
          <a:r>
            <a:rPr lang="en-AU" dirty="0"/>
            <a:t>Incident Occurs</a:t>
          </a:r>
        </a:p>
      </dgm:t>
    </dgm:pt>
    <dgm:pt modelId="{7665D22E-1AE4-4912-8437-DB9F8A8A7EE4}" type="parTrans" cxnId="{CAABAE7A-CDEE-4F23-B799-0685BAB830AA}">
      <dgm:prSet/>
      <dgm:spPr/>
      <dgm:t>
        <a:bodyPr/>
        <a:lstStyle/>
        <a:p>
          <a:endParaRPr lang="en-AU"/>
        </a:p>
      </dgm:t>
    </dgm:pt>
    <dgm:pt modelId="{82CD1FB6-0166-4172-A44E-F587C821515B}" type="sibTrans" cxnId="{CAABAE7A-CDEE-4F23-B799-0685BAB830AA}">
      <dgm:prSet/>
      <dgm:spPr/>
      <dgm:t>
        <a:bodyPr/>
        <a:lstStyle/>
        <a:p>
          <a:endParaRPr lang="en-AU"/>
        </a:p>
      </dgm:t>
    </dgm:pt>
    <dgm:pt modelId="{5730DA3A-BE3B-43B5-9453-53E9F48A05F0}">
      <dgm:prSet phldrT="[Text]"/>
      <dgm:spPr/>
      <dgm:t>
        <a:bodyPr/>
        <a:lstStyle/>
        <a:p>
          <a:pPr algn="l"/>
          <a:r>
            <a:rPr lang="en-AU" dirty="0"/>
            <a:t>Complaint Lodged</a:t>
          </a:r>
        </a:p>
      </dgm:t>
    </dgm:pt>
    <dgm:pt modelId="{1D5AC99C-0FD2-4613-A045-4C2023A96892}" type="parTrans" cxnId="{45097F19-7DE2-4E60-B9AA-EDEE268BD65B}">
      <dgm:prSet/>
      <dgm:spPr/>
      <dgm:t>
        <a:bodyPr/>
        <a:lstStyle/>
        <a:p>
          <a:endParaRPr lang="en-AU"/>
        </a:p>
      </dgm:t>
    </dgm:pt>
    <dgm:pt modelId="{8C962BFF-FE88-4F6F-A69B-BF327CE07AD1}" type="sibTrans" cxnId="{45097F19-7DE2-4E60-B9AA-EDEE268BD65B}">
      <dgm:prSet/>
      <dgm:spPr/>
      <dgm:t>
        <a:bodyPr/>
        <a:lstStyle/>
        <a:p>
          <a:endParaRPr lang="en-AU"/>
        </a:p>
      </dgm:t>
    </dgm:pt>
    <dgm:pt modelId="{8B8DDAC3-247C-4BEF-BF4A-2A89A059AF4C}">
      <dgm:prSet phldrT="[Text]"/>
      <dgm:spPr/>
      <dgm:t>
        <a:bodyPr/>
        <a:lstStyle/>
        <a:p>
          <a:pPr algn="l"/>
          <a:r>
            <a:rPr lang="en-AU" dirty="0"/>
            <a:t>Complaint Assessed</a:t>
          </a:r>
        </a:p>
      </dgm:t>
    </dgm:pt>
    <dgm:pt modelId="{58C72233-200C-426E-ACBB-E06EA628FEEB}" type="parTrans" cxnId="{E697E54E-D8A4-4DBD-B16E-151C840F6ADF}">
      <dgm:prSet/>
      <dgm:spPr/>
      <dgm:t>
        <a:bodyPr/>
        <a:lstStyle/>
        <a:p>
          <a:endParaRPr lang="en-AU"/>
        </a:p>
      </dgm:t>
    </dgm:pt>
    <dgm:pt modelId="{0DE4431E-5981-462A-82C6-55B35815108F}" type="sibTrans" cxnId="{E697E54E-D8A4-4DBD-B16E-151C840F6ADF}">
      <dgm:prSet/>
      <dgm:spPr/>
      <dgm:t>
        <a:bodyPr/>
        <a:lstStyle/>
        <a:p>
          <a:endParaRPr lang="en-AU"/>
        </a:p>
      </dgm:t>
    </dgm:pt>
    <dgm:pt modelId="{4E1C756A-AB26-4F0E-A5B1-6A9011B81500}">
      <dgm:prSet phldrT="[Text]"/>
      <dgm:spPr/>
      <dgm:t>
        <a:bodyPr/>
        <a:lstStyle/>
        <a:p>
          <a:r>
            <a:rPr lang="en-AU" dirty="0"/>
            <a:t>Decision on how to handle </a:t>
          </a:r>
        </a:p>
      </dgm:t>
    </dgm:pt>
    <dgm:pt modelId="{7F7D56AE-DBA8-4DCA-ACD3-9916BF80EEED}" type="parTrans" cxnId="{1F8A3919-B848-43ED-AF34-0170A3B492EF}">
      <dgm:prSet/>
      <dgm:spPr/>
      <dgm:t>
        <a:bodyPr/>
        <a:lstStyle/>
        <a:p>
          <a:endParaRPr lang="en-AU"/>
        </a:p>
      </dgm:t>
    </dgm:pt>
    <dgm:pt modelId="{7B2D5FFE-426E-4985-892A-F90377F80404}" type="sibTrans" cxnId="{1F8A3919-B848-43ED-AF34-0170A3B492EF}">
      <dgm:prSet/>
      <dgm:spPr/>
      <dgm:t>
        <a:bodyPr/>
        <a:lstStyle/>
        <a:p>
          <a:endParaRPr lang="en-AU"/>
        </a:p>
      </dgm:t>
    </dgm:pt>
    <dgm:pt modelId="{4D44092B-9EB0-47F5-9B2C-512F259A5E94}">
      <dgm:prSet phldrT="[Text]"/>
      <dgm:spPr/>
      <dgm:t>
        <a:bodyPr/>
        <a:lstStyle/>
        <a:p>
          <a:pPr algn="l"/>
          <a:r>
            <a:rPr lang="en-AU" dirty="0"/>
            <a:t>Outcome </a:t>
          </a:r>
        </a:p>
      </dgm:t>
    </dgm:pt>
    <dgm:pt modelId="{DF79EBAE-5BDD-4CC8-A804-4F23F2D1E185}" type="parTrans" cxnId="{3A2509B2-F4F9-43D1-9C3F-0894FC5AB186}">
      <dgm:prSet/>
      <dgm:spPr/>
      <dgm:t>
        <a:bodyPr/>
        <a:lstStyle/>
        <a:p>
          <a:endParaRPr lang="en-AU"/>
        </a:p>
      </dgm:t>
    </dgm:pt>
    <dgm:pt modelId="{1AE10269-B40F-4281-9E33-DCFF25124879}" type="sibTrans" cxnId="{3A2509B2-F4F9-43D1-9C3F-0894FC5AB186}">
      <dgm:prSet/>
      <dgm:spPr/>
      <dgm:t>
        <a:bodyPr/>
        <a:lstStyle/>
        <a:p>
          <a:endParaRPr lang="en-AU"/>
        </a:p>
      </dgm:t>
    </dgm:pt>
    <dgm:pt modelId="{9FF99CDD-5574-4A95-B359-72EA7D10DDFF}">
      <dgm:prSet/>
      <dgm:spPr/>
      <dgm:t>
        <a:bodyPr/>
        <a:lstStyle/>
        <a:p>
          <a:r>
            <a:rPr lang="en-AU" dirty="0"/>
            <a:t>Member or Club Aggrieved</a:t>
          </a:r>
        </a:p>
      </dgm:t>
    </dgm:pt>
    <dgm:pt modelId="{4CA5D987-3D7F-4707-A236-28DC5B0F11C1}" type="parTrans" cxnId="{E61A4765-C63D-4991-9094-24BAD45BC1D4}">
      <dgm:prSet/>
      <dgm:spPr/>
      <dgm:t>
        <a:bodyPr/>
        <a:lstStyle/>
        <a:p>
          <a:endParaRPr lang="en-AU"/>
        </a:p>
      </dgm:t>
    </dgm:pt>
    <dgm:pt modelId="{A4561E95-120D-4D0F-91DB-5105D0EB36FF}" type="sibTrans" cxnId="{E61A4765-C63D-4991-9094-24BAD45BC1D4}">
      <dgm:prSet/>
      <dgm:spPr/>
      <dgm:t>
        <a:bodyPr/>
        <a:lstStyle/>
        <a:p>
          <a:endParaRPr lang="en-AU"/>
        </a:p>
      </dgm:t>
    </dgm:pt>
    <dgm:pt modelId="{296A4D74-5710-464F-BA13-E2B81A10FA0B}">
      <dgm:prSet/>
      <dgm:spPr/>
      <dgm:t>
        <a:bodyPr/>
        <a:lstStyle/>
        <a:p>
          <a:r>
            <a:rPr lang="en-AU" dirty="0"/>
            <a:t>Via SLS Complaints Portal</a:t>
          </a:r>
        </a:p>
      </dgm:t>
    </dgm:pt>
    <dgm:pt modelId="{A8D36B87-DA9D-44B5-8C45-BBF136C3379B}" type="parTrans" cxnId="{991C785D-3A1D-4F6F-8554-7B066D0799A0}">
      <dgm:prSet/>
      <dgm:spPr/>
      <dgm:t>
        <a:bodyPr/>
        <a:lstStyle/>
        <a:p>
          <a:endParaRPr lang="en-AU"/>
        </a:p>
      </dgm:t>
    </dgm:pt>
    <dgm:pt modelId="{E77F7A8B-F819-49A6-B49A-FB69CF4ED144}" type="sibTrans" cxnId="{991C785D-3A1D-4F6F-8554-7B066D0799A0}">
      <dgm:prSet/>
      <dgm:spPr/>
      <dgm:t>
        <a:bodyPr/>
        <a:lstStyle/>
        <a:p>
          <a:endParaRPr lang="en-AU"/>
        </a:p>
      </dgm:t>
    </dgm:pt>
    <dgm:pt modelId="{225C65F5-F0AB-46F7-A41A-A23C2728BC26}">
      <dgm:prSet/>
      <dgm:spPr/>
      <dgm:t>
        <a:bodyPr/>
        <a:lstStyle/>
        <a:p>
          <a:r>
            <a:rPr lang="en-AU" dirty="0"/>
            <a:t>By Ethical Standards</a:t>
          </a:r>
        </a:p>
      </dgm:t>
    </dgm:pt>
    <dgm:pt modelId="{42FBF60D-6461-4B3E-A296-31FDBB3EB52A}" type="parTrans" cxnId="{D29BEDD6-D7E7-4C10-8EB0-1E8522812D68}">
      <dgm:prSet/>
      <dgm:spPr/>
      <dgm:t>
        <a:bodyPr/>
        <a:lstStyle/>
        <a:p>
          <a:endParaRPr lang="en-AU"/>
        </a:p>
      </dgm:t>
    </dgm:pt>
    <dgm:pt modelId="{B756B781-76D6-4CA4-A885-A7C013888C7A}" type="sibTrans" cxnId="{D29BEDD6-D7E7-4C10-8EB0-1E8522812D68}">
      <dgm:prSet/>
      <dgm:spPr/>
      <dgm:t>
        <a:bodyPr/>
        <a:lstStyle/>
        <a:p>
          <a:endParaRPr lang="en-AU"/>
        </a:p>
      </dgm:t>
    </dgm:pt>
    <dgm:pt modelId="{5D644AFF-5213-4048-B424-DB8CBC113A84}">
      <dgm:prSet/>
      <dgm:spPr/>
      <dgm:t>
        <a:bodyPr/>
        <a:lstStyle/>
        <a:p>
          <a:pPr algn="l"/>
          <a:r>
            <a:rPr lang="en-AU" dirty="0"/>
            <a:t>Referred	</a:t>
          </a:r>
        </a:p>
      </dgm:t>
    </dgm:pt>
    <dgm:pt modelId="{4F6BDFA7-927D-492C-81C1-FD5C5857141F}" type="parTrans" cxnId="{54517D59-303F-4044-9A54-A1846F35E952}">
      <dgm:prSet/>
      <dgm:spPr/>
      <dgm:t>
        <a:bodyPr/>
        <a:lstStyle/>
        <a:p>
          <a:endParaRPr lang="en-AU"/>
        </a:p>
      </dgm:t>
    </dgm:pt>
    <dgm:pt modelId="{8C60E69C-87BE-4FF9-A4EF-932D1683013C}" type="sibTrans" cxnId="{54517D59-303F-4044-9A54-A1846F35E952}">
      <dgm:prSet/>
      <dgm:spPr/>
      <dgm:t>
        <a:bodyPr/>
        <a:lstStyle/>
        <a:p>
          <a:endParaRPr lang="en-AU"/>
        </a:p>
      </dgm:t>
    </dgm:pt>
    <dgm:pt modelId="{9776539F-2213-4FF3-A061-3DDABC059A5D}">
      <dgm:prSet/>
      <dgm:spPr/>
      <dgm:t>
        <a:bodyPr/>
        <a:lstStyle/>
        <a:p>
          <a:r>
            <a:rPr lang="en-AU" dirty="0"/>
            <a:t>WHO Handles this</a:t>
          </a:r>
        </a:p>
      </dgm:t>
    </dgm:pt>
    <dgm:pt modelId="{02FC95D6-7F63-4E59-9BA6-E6FFE9951115}" type="parTrans" cxnId="{87F3B27F-DD05-41A6-887C-D4EEDE894C27}">
      <dgm:prSet/>
      <dgm:spPr/>
      <dgm:t>
        <a:bodyPr/>
        <a:lstStyle/>
        <a:p>
          <a:endParaRPr lang="en-AU"/>
        </a:p>
      </dgm:t>
    </dgm:pt>
    <dgm:pt modelId="{0C71B142-0F75-4ED8-B9C3-F1CB25C821EE}" type="sibTrans" cxnId="{87F3B27F-DD05-41A6-887C-D4EEDE894C27}">
      <dgm:prSet/>
      <dgm:spPr/>
      <dgm:t>
        <a:bodyPr/>
        <a:lstStyle/>
        <a:p>
          <a:endParaRPr lang="en-AU"/>
        </a:p>
      </dgm:t>
    </dgm:pt>
    <dgm:pt modelId="{BE230A39-A896-41B3-8287-6F56D183B004}">
      <dgm:prSet/>
      <dgm:spPr/>
      <dgm:t>
        <a:bodyPr/>
        <a:lstStyle/>
        <a:p>
          <a:r>
            <a:rPr lang="en-AU" dirty="0"/>
            <a:t>Options as per policy</a:t>
          </a:r>
        </a:p>
      </dgm:t>
    </dgm:pt>
    <dgm:pt modelId="{ED61CCEC-5E53-42AE-9335-CC5253BEE7E7}" type="parTrans" cxnId="{1AFC55C7-4C57-43B1-A327-099DE4692DFB}">
      <dgm:prSet/>
      <dgm:spPr/>
      <dgm:t>
        <a:bodyPr/>
        <a:lstStyle/>
        <a:p>
          <a:endParaRPr lang="en-AU"/>
        </a:p>
      </dgm:t>
    </dgm:pt>
    <dgm:pt modelId="{24715E5A-FCC1-4D02-AC05-1C6202D9F92A}" type="sibTrans" cxnId="{1AFC55C7-4C57-43B1-A327-099DE4692DFB}">
      <dgm:prSet/>
      <dgm:spPr/>
      <dgm:t>
        <a:bodyPr/>
        <a:lstStyle/>
        <a:p>
          <a:endParaRPr lang="en-AU"/>
        </a:p>
      </dgm:t>
    </dgm:pt>
    <dgm:pt modelId="{291856DB-248E-45EE-8664-7E71A4017A9B}">
      <dgm:prSet/>
      <dgm:spPr/>
      <dgm:t>
        <a:bodyPr/>
        <a:lstStyle/>
        <a:p>
          <a:r>
            <a:rPr lang="en-AU" dirty="0"/>
            <a:t>Mediation/Minor Breach/Judiciary</a:t>
          </a:r>
        </a:p>
      </dgm:t>
    </dgm:pt>
    <dgm:pt modelId="{3960D36B-A474-4186-B1AC-216EA7596CE3}" type="parTrans" cxnId="{2C90CAA6-39FE-4620-8F23-BE4F5B33D8AD}">
      <dgm:prSet/>
      <dgm:spPr/>
      <dgm:t>
        <a:bodyPr/>
        <a:lstStyle/>
        <a:p>
          <a:endParaRPr lang="en-AU"/>
        </a:p>
      </dgm:t>
    </dgm:pt>
    <dgm:pt modelId="{99956385-C3B7-4785-B43E-5BBB4AD9D2D8}" type="sibTrans" cxnId="{2C90CAA6-39FE-4620-8F23-BE4F5B33D8AD}">
      <dgm:prSet/>
      <dgm:spPr/>
      <dgm:t>
        <a:bodyPr/>
        <a:lstStyle/>
        <a:p>
          <a:endParaRPr lang="en-AU"/>
        </a:p>
      </dgm:t>
    </dgm:pt>
    <dgm:pt modelId="{574A8943-EECE-40F8-9A38-74D087754A9C}">
      <dgm:prSet/>
      <dgm:spPr/>
      <dgm:t>
        <a:bodyPr/>
        <a:lstStyle/>
        <a:p>
          <a:r>
            <a:rPr lang="en-AU" dirty="0"/>
            <a:t>Club Rectification	</a:t>
          </a:r>
        </a:p>
      </dgm:t>
    </dgm:pt>
    <dgm:pt modelId="{DC177DD9-19C4-45C5-A9F7-59EC2D4574FF}" type="parTrans" cxnId="{371E3686-1605-440A-A9E4-9FB4991D47E4}">
      <dgm:prSet/>
      <dgm:spPr/>
      <dgm:t>
        <a:bodyPr/>
        <a:lstStyle/>
        <a:p>
          <a:endParaRPr lang="en-AU"/>
        </a:p>
      </dgm:t>
    </dgm:pt>
    <dgm:pt modelId="{44323B4E-D553-4FE8-A2AB-519A2C73584E}" type="sibTrans" cxnId="{371E3686-1605-440A-A9E4-9FB4991D47E4}">
      <dgm:prSet/>
      <dgm:spPr/>
      <dgm:t>
        <a:bodyPr/>
        <a:lstStyle/>
        <a:p>
          <a:endParaRPr lang="en-AU"/>
        </a:p>
      </dgm:t>
    </dgm:pt>
    <dgm:pt modelId="{05F77316-2E1E-4F67-BA68-B0128F3D7B33}">
      <dgm:prSet/>
      <dgm:spPr/>
      <dgm:t>
        <a:bodyPr/>
        <a:lstStyle/>
        <a:p>
          <a:r>
            <a:rPr lang="en-AU" dirty="0"/>
            <a:t>Club must attempt to rectify</a:t>
          </a:r>
        </a:p>
      </dgm:t>
    </dgm:pt>
    <dgm:pt modelId="{842F0904-EFD9-47D8-8C5A-B6A5106CD1CB}" type="parTrans" cxnId="{BFA7C605-AB45-4D64-BBBE-03853C488FD8}">
      <dgm:prSet/>
      <dgm:spPr/>
      <dgm:t>
        <a:bodyPr/>
        <a:lstStyle/>
        <a:p>
          <a:endParaRPr lang="en-AU"/>
        </a:p>
      </dgm:t>
    </dgm:pt>
    <dgm:pt modelId="{A0C06EDE-A191-4C46-ADEA-F6C814295B35}" type="sibTrans" cxnId="{BFA7C605-AB45-4D64-BBBE-03853C488FD8}">
      <dgm:prSet/>
      <dgm:spPr/>
      <dgm:t>
        <a:bodyPr/>
        <a:lstStyle/>
        <a:p>
          <a:endParaRPr lang="en-AU"/>
        </a:p>
      </dgm:t>
    </dgm:pt>
    <dgm:pt modelId="{8DE2F182-B61A-404C-A0EA-BFA3748F7FCA}" type="pres">
      <dgm:prSet presAssocID="{957815FB-C1EC-40C1-9CF2-1DC8257C85B7}" presName="Name0" presStyleCnt="0">
        <dgm:presLayoutVars>
          <dgm:dir/>
          <dgm:animLvl val="lvl"/>
          <dgm:resizeHandles/>
        </dgm:presLayoutVars>
      </dgm:prSet>
      <dgm:spPr/>
    </dgm:pt>
    <dgm:pt modelId="{8F216210-DA36-4DB9-911C-5B8D2DFB42C9}" type="pres">
      <dgm:prSet presAssocID="{A47C1FA6-F8F0-43A0-B500-6411DC3DA0F3}" presName="linNode" presStyleCnt="0"/>
      <dgm:spPr/>
    </dgm:pt>
    <dgm:pt modelId="{316B925C-2A10-4767-8038-876A44D4F3B8}" type="pres">
      <dgm:prSet presAssocID="{A47C1FA6-F8F0-43A0-B500-6411DC3DA0F3}" presName="parentShp" presStyleLbl="node1" presStyleIdx="0" presStyleCnt="7">
        <dgm:presLayoutVars>
          <dgm:bulletEnabled val="1"/>
        </dgm:presLayoutVars>
      </dgm:prSet>
      <dgm:spPr/>
    </dgm:pt>
    <dgm:pt modelId="{5B786187-6626-425F-B2FF-BD1783C0C91C}" type="pres">
      <dgm:prSet presAssocID="{A47C1FA6-F8F0-43A0-B500-6411DC3DA0F3}" presName="childShp" presStyleLbl="bgAccFollowNode1" presStyleIdx="0" presStyleCnt="7">
        <dgm:presLayoutVars>
          <dgm:bulletEnabled val="1"/>
        </dgm:presLayoutVars>
      </dgm:prSet>
      <dgm:spPr/>
    </dgm:pt>
    <dgm:pt modelId="{C6B8674C-506A-4D1B-A381-3E08633D57D4}" type="pres">
      <dgm:prSet presAssocID="{82CD1FB6-0166-4172-A44E-F587C821515B}" presName="spacing" presStyleCnt="0"/>
      <dgm:spPr/>
    </dgm:pt>
    <dgm:pt modelId="{DE44EBD9-49D2-4F2D-9D68-260ED35DE388}" type="pres">
      <dgm:prSet presAssocID="{574A8943-EECE-40F8-9A38-74D087754A9C}" presName="linNode" presStyleCnt="0"/>
      <dgm:spPr/>
    </dgm:pt>
    <dgm:pt modelId="{1B96D4FC-A69A-4770-8BC1-0A909197F90A}" type="pres">
      <dgm:prSet presAssocID="{574A8943-EECE-40F8-9A38-74D087754A9C}" presName="parentShp" presStyleLbl="node1" presStyleIdx="1" presStyleCnt="7">
        <dgm:presLayoutVars>
          <dgm:bulletEnabled val="1"/>
        </dgm:presLayoutVars>
      </dgm:prSet>
      <dgm:spPr/>
    </dgm:pt>
    <dgm:pt modelId="{D550AD13-BA9A-4815-A9BD-CFAD429892D6}" type="pres">
      <dgm:prSet presAssocID="{574A8943-EECE-40F8-9A38-74D087754A9C}" presName="childShp" presStyleLbl="bgAccFollowNode1" presStyleIdx="1" presStyleCnt="7">
        <dgm:presLayoutVars>
          <dgm:bulletEnabled val="1"/>
        </dgm:presLayoutVars>
      </dgm:prSet>
      <dgm:spPr/>
    </dgm:pt>
    <dgm:pt modelId="{F3701A0C-D8E4-4FA3-9DFE-D20E38B40339}" type="pres">
      <dgm:prSet presAssocID="{44323B4E-D553-4FE8-A2AB-519A2C73584E}" presName="spacing" presStyleCnt="0"/>
      <dgm:spPr/>
    </dgm:pt>
    <dgm:pt modelId="{1CFD5D3B-F5CC-4986-A10A-39A224AD5B56}" type="pres">
      <dgm:prSet presAssocID="{5730DA3A-BE3B-43B5-9453-53E9F48A05F0}" presName="linNode" presStyleCnt="0"/>
      <dgm:spPr/>
    </dgm:pt>
    <dgm:pt modelId="{5DB91435-DF72-4291-B8B0-A46678706E26}" type="pres">
      <dgm:prSet presAssocID="{5730DA3A-BE3B-43B5-9453-53E9F48A05F0}" presName="parentShp" presStyleLbl="node1" presStyleIdx="2" presStyleCnt="7">
        <dgm:presLayoutVars>
          <dgm:bulletEnabled val="1"/>
        </dgm:presLayoutVars>
      </dgm:prSet>
      <dgm:spPr/>
    </dgm:pt>
    <dgm:pt modelId="{1DC9F6B2-5D9C-408B-9045-21F036F5DABF}" type="pres">
      <dgm:prSet presAssocID="{5730DA3A-BE3B-43B5-9453-53E9F48A05F0}" presName="childShp" presStyleLbl="bgAccFollowNode1" presStyleIdx="2" presStyleCnt="7">
        <dgm:presLayoutVars>
          <dgm:bulletEnabled val="1"/>
        </dgm:presLayoutVars>
      </dgm:prSet>
      <dgm:spPr/>
    </dgm:pt>
    <dgm:pt modelId="{86EB701D-236E-4318-9EFB-9CFEBC4F826C}" type="pres">
      <dgm:prSet presAssocID="{8C962BFF-FE88-4F6F-A69B-BF327CE07AD1}" presName="spacing" presStyleCnt="0"/>
      <dgm:spPr/>
    </dgm:pt>
    <dgm:pt modelId="{29ECBEF8-D60B-413E-AFF6-11EBB20D1A90}" type="pres">
      <dgm:prSet presAssocID="{8B8DDAC3-247C-4BEF-BF4A-2A89A059AF4C}" presName="linNode" presStyleCnt="0"/>
      <dgm:spPr/>
    </dgm:pt>
    <dgm:pt modelId="{9F83CB04-C037-4B7B-9D6A-DA83494C567A}" type="pres">
      <dgm:prSet presAssocID="{8B8DDAC3-247C-4BEF-BF4A-2A89A059AF4C}" presName="parentShp" presStyleLbl="node1" presStyleIdx="3" presStyleCnt="7">
        <dgm:presLayoutVars>
          <dgm:bulletEnabled val="1"/>
        </dgm:presLayoutVars>
      </dgm:prSet>
      <dgm:spPr/>
    </dgm:pt>
    <dgm:pt modelId="{A79AA6B6-AD1B-4942-B85A-6D3984FD632D}" type="pres">
      <dgm:prSet presAssocID="{8B8DDAC3-247C-4BEF-BF4A-2A89A059AF4C}" presName="childShp" presStyleLbl="bgAccFollowNode1" presStyleIdx="3" presStyleCnt="7">
        <dgm:presLayoutVars>
          <dgm:bulletEnabled val="1"/>
        </dgm:presLayoutVars>
      </dgm:prSet>
      <dgm:spPr/>
    </dgm:pt>
    <dgm:pt modelId="{8DD82F01-5E15-4CFB-9082-22E18371D287}" type="pres">
      <dgm:prSet presAssocID="{0DE4431E-5981-462A-82C6-55B35815108F}" presName="spacing" presStyleCnt="0"/>
      <dgm:spPr/>
    </dgm:pt>
    <dgm:pt modelId="{D85F196E-4221-4A2A-9DB8-59E1E097BD12}" type="pres">
      <dgm:prSet presAssocID="{5D644AFF-5213-4048-B424-DB8CBC113A84}" presName="linNode" presStyleCnt="0"/>
      <dgm:spPr/>
    </dgm:pt>
    <dgm:pt modelId="{802086C9-39B9-446C-A321-B185505ACE20}" type="pres">
      <dgm:prSet presAssocID="{5D644AFF-5213-4048-B424-DB8CBC113A84}" presName="parentShp" presStyleLbl="node1" presStyleIdx="4" presStyleCnt="7">
        <dgm:presLayoutVars>
          <dgm:bulletEnabled val="1"/>
        </dgm:presLayoutVars>
      </dgm:prSet>
      <dgm:spPr/>
    </dgm:pt>
    <dgm:pt modelId="{5378F91B-0BF6-4675-A348-FD8EC4AC8BD6}" type="pres">
      <dgm:prSet presAssocID="{5D644AFF-5213-4048-B424-DB8CBC113A84}" presName="childShp" presStyleLbl="bgAccFollowNode1" presStyleIdx="4" presStyleCnt="7">
        <dgm:presLayoutVars>
          <dgm:bulletEnabled val="1"/>
        </dgm:presLayoutVars>
      </dgm:prSet>
      <dgm:spPr/>
    </dgm:pt>
    <dgm:pt modelId="{D2E2A6FE-5DFE-4910-BF42-2D184F3B87BE}" type="pres">
      <dgm:prSet presAssocID="{8C60E69C-87BE-4FF9-A4EF-932D1683013C}" presName="spacing" presStyleCnt="0"/>
      <dgm:spPr/>
    </dgm:pt>
    <dgm:pt modelId="{3DBB0BAF-40E2-4831-9ACC-212DF6F709BD}" type="pres">
      <dgm:prSet presAssocID="{4E1C756A-AB26-4F0E-A5B1-6A9011B81500}" presName="linNode" presStyleCnt="0"/>
      <dgm:spPr/>
    </dgm:pt>
    <dgm:pt modelId="{690D0A86-06C7-423E-A8F9-56E36593FC51}" type="pres">
      <dgm:prSet presAssocID="{4E1C756A-AB26-4F0E-A5B1-6A9011B81500}" presName="parentShp" presStyleLbl="node1" presStyleIdx="5" presStyleCnt="7">
        <dgm:presLayoutVars>
          <dgm:bulletEnabled val="1"/>
        </dgm:presLayoutVars>
      </dgm:prSet>
      <dgm:spPr/>
    </dgm:pt>
    <dgm:pt modelId="{D715C23C-9BC1-4777-8B78-9518447D6851}" type="pres">
      <dgm:prSet presAssocID="{4E1C756A-AB26-4F0E-A5B1-6A9011B81500}" presName="childShp" presStyleLbl="bgAccFollowNode1" presStyleIdx="5" presStyleCnt="7">
        <dgm:presLayoutVars>
          <dgm:bulletEnabled val="1"/>
        </dgm:presLayoutVars>
      </dgm:prSet>
      <dgm:spPr/>
    </dgm:pt>
    <dgm:pt modelId="{E0FCA96A-E21F-4AA4-A1CB-C8749ADB83D8}" type="pres">
      <dgm:prSet presAssocID="{7B2D5FFE-426E-4985-892A-F90377F80404}" presName="spacing" presStyleCnt="0"/>
      <dgm:spPr/>
    </dgm:pt>
    <dgm:pt modelId="{F9695D41-42E3-450D-8B34-BA5DCD13A71C}" type="pres">
      <dgm:prSet presAssocID="{4D44092B-9EB0-47F5-9B2C-512F259A5E94}" presName="linNode" presStyleCnt="0"/>
      <dgm:spPr/>
    </dgm:pt>
    <dgm:pt modelId="{0AD7557F-6DD1-47E6-9A77-C63F9CAEE6BE}" type="pres">
      <dgm:prSet presAssocID="{4D44092B-9EB0-47F5-9B2C-512F259A5E94}" presName="parentShp" presStyleLbl="node1" presStyleIdx="6" presStyleCnt="7">
        <dgm:presLayoutVars>
          <dgm:bulletEnabled val="1"/>
        </dgm:presLayoutVars>
      </dgm:prSet>
      <dgm:spPr/>
    </dgm:pt>
    <dgm:pt modelId="{59227001-C4DF-4367-8737-D93BBFAC0ECE}" type="pres">
      <dgm:prSet presAssocID="{4D44092B-9EB0-47F5-9B2C-512F259A5E94}" presName="childShp" presStyleLbl="bgAccFollowNode1" presStyleIdx="6" presStyleCnt="7">
        <dgm:presLayoutVars>
          <dgm:bulletEnabled val="1"/>
        </dgm:presLayoutVars>
      </dgm:prSet>
      <dgm:spPr/>
    </dgm:pt>
  </dgm:ptLst>
  <dgm:cxnLst>
    <dgm:cxn modelId="{BFA7C605-AB45-4D64-BBBE-03853C488FD8}" srcId="{574A8943-EECE-40F8-9A38-74D087754A9C}" destId="{05F77316-2E1E-4F67-BA68-B0128F3D7B33}" srcOrd="0" destOrd="0" parTransId="{842F0904-EFD9-47D8-8C5A-B6A5106CD1CB}" sibTransId="{A0C06EDE-A191-4C46-ADEA-F6C814295B35}"/>
    <dgm:cxn modelId="{CEB79218-1FA5-4663-A333-B093C718E01A}" type="presOf" srcId="{225C65F5-F0AB-46F7-A41A-A23C2728BC26}" destId="{A79AA6B6-AD1B-4942-B85A-6D3984FD632D}" srcOrd="0" destOrd="0" presId="urn:microsoft.com/office/officeart/2005/8/layout/vList6"/>
    <dgm:cxn modelId="{1F8A3919-B848-43ED-AF34-0170A3B492EF}" srcId="{957815FB-C1EC-40C1-9CF2-1DC8257C85B7}" destId="{4E1C756A-AB26-4F0E-A5B1-6A9011B81500}" srcOrd="5" destOrd="0" parTransId="{7F7D56AE-DBA8-4DCA-ACD3-9916BF80EEED}" sibTransId="{7B2D5FFE-426E-4985-892A-F90377F80404}"/>
    <dgm:cxn modelId="{45097F19-7DE2-4E60-B9AA-EDEE268BD65B}" srcId="{957815FB-C1EC-40C1-9CF2-1DC8257C85B7}" destId="{5730DA3A-BE3B-43B5-9453-53E9F48A05F0}" srcOrd="2" destOrd="0" parTransId="{1D5AC99C-0FD2-4613-A045-4C2023A96892}" sibTransId="{8C962BFF-FE88-4F6F-A69B-BF327CE07AD1}"/>
    <dgm:cxn modelId="{54C12724-FC9F-4EB6-8260-42DAE5F337ED}" type="presOf" srcId="{BE230A39-A896-41B3-8287-6F56D183B004}" destId="{D715C23C-9BC1-4777-8B78-9518447D6851}" srcOrd="0" destOrd="0" presId="urn:microsoft.com/office/officeart/2005/8/layout/vList6"/>
    <dgm:cxn modelId="{16953D2C-7E37-4F0A-8769-1C56C800EF1C}" type="presOf" srcId="{574A8943-EECE-40F8-9A38-74D087754A9C}" destId="{1B96D4FC-A69A-4770-8BC1-0A909197F90A}" srcOrd="0" destOrd="0" presId="urn:microsoft.com/office/officeart/2005/8/layout/vList6"/>
    <dgm:cxn modelId="{991C785D-3A1D-4F6F-8554-7B066D0799A0}" srcId="{5730DA3A-BE3B-43B5-9453-53E9F48A05F0}" destId="{296A4D74-5710-464F-BA13-E2B81A10FA0B}" srcOrd="0" destOrd="0" parTransId="{A8D36B87-DA9D-44B5-8C45-BBF136C3379B}" sibTransId="{E77F7A8B-F819-49A6-B49A-FB69CF4ED144}"/>
    <dgm:cxn modelId="{E61A4765-C63D-4991-9094-24BAD45BC1D4}" srcId="{A47C1FA6-F8F0-43A0-B500-6411DC3DA0F3}" destId="{9FF99CDD-5574-4A95-B359-72EA7D10DDFF}" srcOrd="0" destOrd="0" parTransId="{4CA5D987-3D7F-4707-A236-28DC5B0F11C1}" sibTransId="{A4561E95-120D-4D0F-91DB-5105D0EB36FF}"/>
    <dgm:cxn modelId="{E697E54E-D8A4-4DBD-B16E-151C840F6ADF}" srcId="{957815FB-C1EC-40C1-9CF2-1DC8257C85B7}" destId="{8B8DDAC3-247C-4BEF-BF4A-2A89A059AF4C}" srcOrd="3" destOrd="0" parTransId="{58C72233-200C-426E-ACBB-E06EA628FEEB}" sibTransId="{0DE4431E-5981-462A-82C6-55B35815108F}"/>
    <dgm:cxn modelId="{8BF3486F-E229-4801-A9F7-303481E367D9}" type="presOf" srcId="{05F77316-2E1E-4F67-BA68-B0128F3D7B33}" destId="{D550AD13-BA9A-4815-A9BD-CFAD429892D6}" srcOrd="0" destOrd="0" presId="urn:microsoft.com/office/officeart/2005/8/layout/vList6"/>
    <dgm:cxn modelId="{C3038950-C1FE-4049-A275-5A3581B5131E}" type="presOf" srcId="{9FF99CDD-5574-4A95-B359-72EA7D10DDFF}" destId="{5B786187-6626-425F-B2FF-BD1783C0C91C}" srcOrd="0" destOrd="0" presId="urn:microsoft.com/office/officeart/2005/8/layout/vList6"/>
    <dgm:cxn modelId="{699A9058-E95A-4C4D-ACA6-11BA4D4A1394}" type="presOf" srcId="{5730DA3A-BE3B-43B5-9453-53E9F48A05F0}" destId="{5DB91435-DF72-4291-B8B0-A46678706E26}" srcOrd="0" destOrd="0" presId="urn:microsoft.com/office/officeart/2005/8/layout/vList6"/>
    <dgm:cxn modelId="{54517D59-303F-4044-9A54-A1846F35E952}" srcId="{957815FB-C1EC-40C1-9CF2-1DC8257C85B7}" destId="{5D644AFF-5213-4048-B424-DB8CBC113A84}" srcOrd="4" destOrd="0" parTransId="{4F6BDFA7-927D-492C-81C1-FD5C5857141F}" sibTransId="{8C60E69C-87BE-4FF9-A4EF-932D1683013C}"/>
    <dgm:cxn modelId="{CAABAE7A-CDEE-4F23-B799-0685BAB830AA}" srcId="{957815FB-C1EC-40C1-9CF2-1DC8257C85B7}" destId="{A47C1FA6-F8F0-43A0-B500-6411DC3DA0F3}" srcOrd="0" destOrd="0" parTransId="{7665D22E-1AE4-4912-8437-DB9F8A8A7EE4}" sibTransId="{82CD1FB6-0166-4172-A44E-F587C821515B}"/>
    <dgm:cxn modelId="{87F3B27F-DD05-41A6-887C-D4EEDE894C27}" srcId="{5D644AFF-5213-4048-B424-DB8CBC113A84}" destId="{9776539F-2213-4FF3-A061-3DDABC059A5D}" srcOrd="0" destOrd="0" parTransId="{02FC95D6-7F63-4E59-9BA6-E6FFE9951115}" sibTransId="{0C71B142-0F75-4ED8-B9C3-F1CB25C821EE}"/>
    <dgm:cxn modelId="{371E3686-1605-440A-A9E4-9FB4991D47E4}" srcId="{957815FB-C1EC-40C1-9CF2-1DC8257C85B7}" destId="{574A8943-EECE-40F8-9A38-74D087754A9C}" srcOrd="1" destOrd="0" parTransId="{DC177DD9-19C4-45C5-A9F7-59EC2D4574FF}" sibTransId="{44323B4E-D553-4FE8-A2AB-519A2C73584E}"/>
    <dgm:cxn modelId="{BFC07B88-FD18-42B9-83F8-969D93F9A097}" type="presOf" srcId="{296A4D74-5710-464F-BA13-E2B81A10FA0B}" destId="{1DC9F6B2-5D9C-408B-9045-21F036F5DABF}" srcOrd="0" destOrd="0" presId="urn:microsoft.com/office/officeart/2005/8/layout/vList6"/>
    <dgm:cxn modelId="{3E8B5589-AEAD-4464-A479-21FBF81F37E2}" type="presOf" srcId="{8B8DDAC3-247C-4BEF-BF4A-2A89A059AF4C}" destId="{9F83CB04-C037-4B7B-9D6A-DA83494C567A}" srcOrd="0" destOrd="0" presId="urn:microsoft.com/office/officeart/2005/8/layout/vList6"/>
    <dgm:cxn modelId="{E8545B94-B499-45D3-A526-50FA85F6CAAF}" type="presOf" srcId="{5D644AFF-5213-4048-B424-DB8CBC113A84}" destId="{802086C9-39B9-446C-A321-B185505ACE20}" srcOrd="0" destOrd="0" presId="urn:microsoft.com/office/officeart/2005/8/layout/vList6"/>
    <dgm:cxn modelId="{FEDBBB9A-2D42-4DC2-BDD4-324984C8EF8E}" type="presOf" srcId="{291856DB-248E-45EE-8664-7E71A4017A9B}" destId="{59227001-C4DF-4367-8737-D93BBFAC0ECE}" srcOrd="0" destOrd="0" presId="urn:microsoft.com/office/officeart/2005/8/layout/vList6"/>
    <dgm:cxn modelId="{BFD0C59D-0A79-4505-A698-743571C0A6B5}" type="presOf" srcId="{957815FB-C1EC-40C1-9CF2-1DC8257C85B7}" destId="{8DE2F182-B61A-404C-A0EA-BFA3748F7FCA}" srcOrd="0" destOrd="0" presId="urn:microsoft.com/office/officeart/2005/8/layout/vList6"/>
    <dgm:cxn modelId="{0029E0A4-ACA0-40D9-862A-07F89009E558}" type="presOf" srcId="{4E1C756A-AB26-4F0E-A5B1-6A9011B81500}" destId="{690D0A86-06C7-423E-A8F9-56E36593FC51}" srcOrd="0" destOrd="0" presId="urn:microsoft.com/office/officeart/2005/8/layout/vList6"/>
    <dgm:cxn modelId="{2C90CAA6-39FE-4620-8F23-BE4F5B33D8AD}" srcId="{4D44092B-9EB0-47F5-9B2C-512F259A5E94}" destId="{291856DB-248E-45EE-8664-7E71A4017A9B}" srcOrd="0" destOrd="0" parTransId="{3960D36B-A474-4186-B1AC-216EA7596CE3}" sibTransId="{99956385-C3B7-4785-B43E-5BBB4AD9D2D8}"/>
    <dgm:cxn modelId="{4A94C6AC-D866-4AFB-844C-63CAD8E513A3}" type="presOf" srcId="{4D44092B-9EB0-47F5-9B2C-512F259A5E94}" destId="{0AD7557F-6DD1-47E6-9A77-C63F9CAEE6BE}" srcOrd="0" destOrd="0" presId="urn:microsoft.com/office/officeart/2005/8/layout/vList6"/>
    <dgm:cxn modelId="{3A2509B2-F4F9-43D1-9C3F-0894FC5AB186}" srcId="{957815FB-C1EC-40C1-9CF2-1DC8257C85B7}" destId="{4D44092B-9EB0-47F5-9B2C-512F259A5E94}" srcOrd="6" destOrd="0" parTransId="{DF79EBAE-5BDD-4CC8-A804-4F23F2D1E185}" sibTransId="{1AE10269-B40F-4281-9E33-DCFF25124879}"/>
    <dgm:cxn modelId="{1AFC55C7-4C57-43B1-A327-099DE4692DFB}" srcId="{4E1C756A-AB26-4F0E-A5B1-6A9011B81500}" destId="{BE230A39-A896-41B3-8287-6F56D183B004}" srcOrd="0" destOrd="0" parTransId="{ED61CCEC-5E53-42AE-9335-CC5253BEE7E7}" sibTransId="{24715E5A-FCC1-4D02-AC05-1C6202D9F92A}"/>
    <dgm:cxn modelId="{D29BEDD6-D7E7-4C10-8EB0-1E8522812D68}" srcId="{8B8DDAC3-247C-4BEF-BF4A-2A89A059AF4C}" destId="{225C65F5-F0AB-46F7-A41A-A23C2728BC26}" srcOrd="0" destOrd="0" parTransId="{42FBF60D-6461-4B3E-A296-31FDBB3EB52A}" sibTransId="{B756B781-76D6-4CA4-A885-A7C013888C7A}"/>
    <dgm:cxn modelId="{BBBCF3E1-53FD-4B6C-B297-2E5FA7DC082B}" type="presOf" srcId="{A47C1FA6-F8F0-43A0-B500-6411DC3DA0F3}" destId="{316B925C-2A10-4767-8038-876A44D4F3B8}" srcOrd="0" destOrd="0" presId="urn:microsoft.com/office/officeart/2005/8/layout/vList6"/>
    <dgm:cxn modelId="{E88193E9-9E55-4B87-8102-294E009ECCD7}" type="presOf" srcId="{9776539F-2213-4FF3-A061-3DDABC059A5D}" destId="{5378F91B-0BF6-4675-A348-FD8EC4AC8BD6}" srcOrd="0" destOrd="0" presId="urn:microsoft.com/office/officeart/2005/8/layout/vList6"/>
    <dgm:cxn modelId="{950AE018-1FD7-4E35-B3B3-F14033D6F80D}" type="presParOf" srcId="{8DE2F182-B61A-404C-A0EA-BFA3748F7FCA}" destId="{8F216210-DA36-4DB9-911C-5B8D2DFB42C9}" srcOrd="0" destOrd="0" presId="urn:microsoft.com/office/officeart/2005/8/layout/vList6"/>
    <dgm:cxn modelId="{D21F7BD2-D393-45F6-BB8E-4BCC8735929C}" type="presParOf" srcId="{8F216210-DA36-4DB9-911C-5B8D2DFB42C9}" destId="{316B925C-2A10-4767-8038-876A44D4F3B8}" srcOrd="0" destOrd="0" presId="urn:microsoft.com/office/officeart/2005/8/layout/vList6"/>
    <dgm:cxn modelId="{D9BF03EC-AA3C-46FC-A199-91EE76B296B0}" type="presParOf" srcId="{8F216210-DA36-4DB9-911C-5B8D2DFB42C9}" destId="{5B786187-6626-425F-B2FF-BD1783C0C91C}" srcOrd="1" destOrd="0" presId="urn:microsoft.com/office/officeart/2005/8/layout/vList6"/>
    <dgm:cxn modelId="{335D76E4-B047-4B64-977F-EB9A32053695}" type="presParOf" srcId="{8DE2F182-B61A-404C-A0EA-BFA3748F7FCA}" destId="{C6B8674C-506A-4D1B-A381-3E08633D57D4}" srcOrd="1" destOrd="0" presId="urn:microsoft.com/office/officeart/2005/8/layout/vList6"/>
    <dgm:cxn modelId="{5FE2BDF9-518F-433D-9C54-42EE3C22963A}" type="presParOf" srcId="{8DE2F182-B61A-404C-A0EA-BFA3748F7FCA}" destId="{DE44EBD9-49D2-4F2D-9D68-260ED35DE388}" srcOrd="2" destOrd="0" presId="urn:microsoft.com/office/officeart/2005/8/layout/vList6"/>
    <dgm:cxn modelId="{255DFA0D-FAF3-45FB-82B2-F97E8B029B1C}" type="presParOf" srcId="{DE44EBD9-49D2-4F2D-9D68-260ED35DE388}" destId="{1B96D4FC-A69A-4770-8BC1-0A909197F90A}" srcOrd="0" destOrd="0" presId="urn:microsoft.com/office/officeart/2005/8/layout/vList6"/>
    <dgm:cxn modelId="{AD8FF2C4-C828-4A3F-A187-54A357FEB108}" type="presParOf" srcId="{DE44EBD9-49D2-4F2D-9D68-260ED35DE388}" destId="{D550AD13-BA9A-4815-A9BD-CFAD429892D6}" srcOrd="1" destOrd="0" presId="urn:microsoft.com/office/officeart/2005/8/layout/vList6"/>
    <dgm:cxn modelId="{AC798BF3-70D4-4395-B7A3-7B26235E4EB8}" type="presParOf" srcId="{8DE2F182-B61A-404C-A0EA-BFA3748F7FCA}" destId="{F3701A0C-D8E4-4FA3-9DFE-D20E38B40339}" srcOrd="3" destOrd="0" presId="urn:microsoft.com/office/officeart/2005/8/layout/vList6"/>
    <dgm:cxn modelId="{E028C33E-E10B-4FB8-BE45-704A49FA4339}" type="presParOf" srcId="{8DE2F182-B61A-404C-A0EA-BFA3748F7FCA}" destId="{1CFD5D3B-F5CC-4986-A10A-39A224AD5B56}" srcOrd="4" destOrd="0" presId="urn:microsoft.com/office/officeart/2005/8/layout/vList6"/>
    <dgm:cxn modelId="{54DD1C22-EDE3-47FD-9018-9C4579F6E709}" type="presParOf" srcId="{1CFD5D3B-F5CC-4986-A10A-39A224AD5B56}" destId="{5DB91435-DF72-4291-B8B0-A46678706E26}" srcOrd="0" destOrd="0" presId="urn:microsoft.com/office/officeart/2005/8/layout/vList6"/>
    <dgm:cxn modelId="{E052D8A9-2BCA-4003-AFE8-9A1405117304}" type="presParOf" srcId="{1CFD5D3B-F5CC-4986-A10A-39A224AD5B56}" destId="{1DC9F6B2-5D9C-408B-9045-21F036F5DABF}" srcOrd="1" destOrd="0" presId="urn:microsoft.com/office/officeart/2005/8/layout/vList6"/>
    <dgm:cxn modelId="{42DE39E3-029A-46C7-9B2E-4CD60EAB73FE}" type="presParOf" srcId="{8DE2F182-B61A-404C-A0EA-BFA3748F7FCA}" destId="{86EB701D-236E-4318-9EFB-9CFEBC4F826C}" srcOrd="5" destOrd="0" presId="urn:microsoft.com/office/officeart/2005/8/layout/vList6"/>
    <dgm:cxn modelId="{35545B31-5EF5-4812-98B3-61A61A2154A8}" type="presParOf" srcId="{8DE2F182-B61A-404C-A0EA-BFA3748F7FCA}" destId="{29ECBEF8-D60B-413E-AFF6-11EBB20D1A90}" srcOrd="6" destOrd="0" presId="urn:microsoft.com/office/officeart/2005/8/layout/vList6"/>
    <dgm:cxn modelId="{07505F6A-0D61-45BA-AC17-22533361319F}" type="presParOf" srcId="{29ECBEF8-D60B-413E-AFF6-11EBB20D1A90}" destId="{9F83CB04-C037-4B7B-9D6A-DA83494C567A}" srcOrd="0" destOrd="0" presId="urn:microsoft.com/office/officeart/2005/8/layout/vList6"/>
    <dgm:cxn modelId="{E255DE9E-9AD9-47F2-8EEA-C3E2AC0EF160}" type="presParOf" srcId="{29ECBEF8-D60B-413E-AFF6-11EBB20D1A90}" destId="{A79AA6B6-AD1B-4942-B85A-6D3984FD632D}" srcOrd="1" destOrd="0" presId="urn:microsoft.com/office/officeart/2005/8/layout/vList6"/>
    <dgm:cxn modelId="{86C27070-778D-4C71-A9C9-4C40F58B6D7E}" type="presParOf" srcId="{8DE2F182-B61A-404C-A0EA-BFA3748F7FCA}" destId="{8DD82F01-5E15-4CFB-9082-22E18371D287}" srcOrd="7" destOrd="0" presId="urn:microsoft.com/office/officeart/2005/8/layout/vList6"/>
    <dgm:cxn modelId="{8C35912B-EEC7-4E48-86AE-6C91A1AA4F33}" type="presParOf" srcId="{8DE2F182-B61A-404C-A0EA-BFA3748F7FCA}" destId="{D85F196E-4221-4A2A-9DB8-59E1E097BD12}" srcOrd="8" destOrd="0" presId="urn:microsoft.com/office/officeart/2005/8/layout/vList6"/>
    <dgm:cxn modelId="{BD81F9DF-E3CB-48ED-86A0-D15B37FF777E}" type="presParOf" srcId="{D85F196E-4221-4A2A-9DB8-59E1E097BD12}" destId="{802086C9-39B9-446C-A321-B185505ACE20}" srcOrd="0" destOrd="0" presId="urn:microsoft.com/office/officeart/2005/8/layout/vList6"/>
    <dgm:cxn modelId="{53C00814-23C6-4B86-AB8C-E857D380A315}" type="presParOf" srcId="{D85F196E-4221-4A2A-9DB8-59E1E097BD12}" destId="{5378F91B-0BF6-4675-A348-FD8EC4AC8BD6}" srcOrd="1" destOrd="0" presId="urn:microsoft.com/office/officeart/2005/8/layout/vList6"/>
    <dgm:cxn modelId="{E52416B9-D25B-49AE-98B2-4640DD768287}" type="presParOf" srcId="{8DE2F182-B61A-404C-A0EA-BFA3748F7FCA}" destId="{D2E2A6FE-5DFE-4910-BF42-2D184F3B87BE}" srcOrd="9" destOrd="0" presId="urn:microsoft.com/office/officeart/2005/8/layout/vList6"/>
    <dgm:cxn modelId="{C9F6B405-6924-4F7C-8CDE-CF29336094DB}" type="presParOf" srcId="{8DE2F182-B61A-404C-A0EA-BFA3748F7FCA}" destId="{3DBB0BAF-40E2-4831-9ACC-212DF6F709BD}" srcOrd="10" destOrd="0" presId="urn:microsoft.com/office/officeart/2005/8/layout/vList6"/>
    <dgm:cxn modelId="{137D0273-1C51-4813-86E0-44892A3DA321}" type="presParOf" srcId="{3DBB0BAF-40E2-4831-9ACC-212DF6F709BD}" destId="{690D0A86-06C7-423E-A8F9-56E36593FC51}" srcOrd="0" destOrd="0" presId="urn:microsoft.com/office/officeart/2005/8/layout/vList6"/>
    <dgm:cxn modelId="{D7905572-9940-457D-9873-644FA931181D}" type="presParOf" srcId="{3DBB0BAF-40E2-4831-9ACC-212DF6F709BD}" destId="{D715C23C-9BC1-4777-8B78-9518447D6851}" srcOrd="1" destOrd="0" presId="urn:microsoft.com/office/officeart/2005/8/layout/vList6"/>
    <dgm:cxn modelId="{606B0FDA-CC28-49B2-8B7D-933284D3955E}" type="presParOf" srcId="{8DE2F182-B61A-404C-A0EA-BFA3748F7FCA}" destId="{E0FCA96A-E21F-4AA4-A1CB-C8749ADB83D8}" srcOrd="11" destOrd="0" presId="urn:microsoft.com/office/officeart/2005/8/layout/vList6"/>
    <dgm:cxn modelId="{7B74AAD2-BA0F-4D3F-9309-45C46B2FAAE9}" type="presParOf" srcId="{8DE2F182-B61A-404C-A0EA-BFA3748F7FCA}" destId="{F9695D41-42E3-450D-8B34-BA5DCD13A71C}" srcOrd="12" destOrd="0" presId="urn:microsoft.com/office/officeart/2005/8/layout/vList6"/>
    <dgm:cxn modelId="{C327F9CE-B829-46C5-90AE-8DACA4F3A94B}" type="presParOf" srcId="{F9695D41-42E3-450D-8B34-BA5DCD13A71C}" destId="{0AD7557F-6DD1-47E6-9A77-C63F9CAEE6BE}" srcOrd="0" destOrd="0" presId="urn:microsoft.com/office/officeart/2005/8/layout/vList6"/>
    <dgm:cxn modelId="{FA6B2EE7-33F2-4EAB-919E-2455B2533177}" type="presParOf" srcId="{F9695D41-42E3-450D-8B34-BA5DCD13A71C}" destId="{59227001-C4DF-4367-8737-D93BBFAC0ECE}"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EB897E-35A7-4357-B42E-280BBC4BF0D5}">
      <dsp:nvSpPr>
        <dsp:cNvPr id="0" name=""/>
        <dsp:cNvSpPr/>
      </dsp:nvSpPr>
      <dsp:spPr>
        <a:xfrm>
          <a:off x="0" y="0"/>
          <a:ext cx="8674284" cy="2020822"/>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877AE6-4F14-43B6-B33A-35A1328544CD}">
      <dsp:nvSpPr>
        <dsp:cNvPr id="0" name=""/>
        <dsp:cNvSpPr/>
      </dsp:nvSpPr>
      <dsp:spPr>
        <a:xfrm>
          <a:off x="260228" y="269442"/>
          <a:ext cx="2548070" cy="148193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A59F86-EAF5-46B4-A916-BEA5A795DB6E}">
      <dsp:nvSpPr>
        <dsp:cNvPr id="0" name=""/>
        <dsp:cNvSpPr/>
      </dsp:nvSpPr>
      <dsp:spPr>
        <a:xfrm rot="10800000">
          <a:off x="260228" y="2020822"/>
          <a:ext cx="2548070" cy="2469893"/>
        </a:xfrm>
        <a:prstGeom prst="round2SameRect">
          <a:avLst>
            <a:gd name="adj1" fmla="val 10500"/>
            <a:gd name="adj2" fmla="val 0"/>
          </a:avLst>
        </a:prstGeom>
        <a:solidFill>
          <a:srgbClr val="012E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AU" sz="2400" kern="1200" dirty="0"/>
            <a:t>How an organisation develops strategic direction</a:t>
          </a:r>
        </a:p>
      </dsp:txBody>
      <dsp:txXfrm rot="10800000">
        <a:off x="336186" y="2020822"/>
        <a:ext cx="2396154" cy="2393935"/>
      </dsp:txXfrm>
    </dsp:sp>
    <dsp:sp modelId="{DB18A10C-F380-486F-90E9-D90329D657E6}">
      <dsp:nvSpPr>
        <dsp:cNvPr id="0" name=""/>
        <dsp:cNvSpPr/>
      </dsp:nvSpPr>
      <dsp:spPr>
        <a:xfrm>
          <a:off x="3063106" y="269442"/>
          <a:ext cx="2548070" cy="148193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31000" b="-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CA59D2-A403-4D88-9511-530FBD9E0ABF}">
      <dsp:nvSpPr>
        <dsp:cNvPr id="0" name=""/>
        <dsp:cNvSpPr/>
      </dsp:nvSpPr>
      <dsp:spPr>
        <a:xfrm rot="10800000">
          <a:off x="3063106" y="2020822"/>
          <a:ext cx="2548070" cy="2469893"/>
        </a:xfrm>
        <a:prstGeom prst="round2SameRect">
          <a:avLst>
            <a:gd name="adj1" fmla="val 10500"/>
            <a:gd name="adj2" fmla="val 0"/>
          </a:avLst>
        </a:prstGeom>
        <a:solidFill>
          <a:srgbClr val="012E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AU" sz="2400" kern="1200" dirty="0"/>
            <a:t>How the board monitors performance of the organisation</a:t>
          </a:r>
        </a:p>
      </dsp:txBody>
      <dsp:txXfrm rot="10800000">
        <a:off x="3139064" y="2020822"/>
        <a:ext cx="2396154" cy="2393935"/>
      </dsp:txXfrm>
    </dsp:sp>
    <dsp:sp modelId="{5134A7E0-E1C6-4651-B45B-C4A23FAA5F45}">
      <dsp:nvSpPr>
        <dsp:cNvPr id="0" name=""/>
        <dsp:cNvSpPr/>
      </dsp:nvSpPr>
      <dsp:spPr>
        <a:xfrm>
          <a:off x="5865984" y="269442"/>
          <a:ext cx="2548070" cy="1481936"/>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31000" b="-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960675-70E4-4AC2-A11C-58BDB7B9F667}">
      <dsp:nvSpPr>
        <dsp:cNvPr id="0" name=""/>
        <dsp:cNvSpPr/>
      </dsp:nvSpPr>
      <dsp:spPr>
        <a:xfrm rot="10800000">
          <a:off x="5865984" y="2020822"/>
          <a:ext cx="2548070" cy="2469893"/>
        </a:xfrm>
        <a:prstGeom prst="round2SameRect">
          <a:avLst>
            <a:gd name="adj1" fmla="val 10500"/>
            <a:gd name="adj2" fmla="val 0"/>
          </a:avLst>
        </a:prstGeom>
        <a:solidFill>
          <a:srgbClr val="012E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AU" sz="2400" kern="1200" dirty="0"/>
            <a:t>Ensuring the members of the board act in the best interests of the members</a:t>
          </a:r>
        </a:p>
      </dsp:txBody>
      <dsp:txXfrm rot="10800000">
        <a:off x="5941942" y="2020822"/>
        <a:ext cx="2396154" cy="239393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E191FB-D3AC-4C2C-8A97-443D781F2FDC}">
      <dsp:nvSpPr>
        <dsp:cNvPr id="0" name=""/>
        <dsp:cNvSpPr/>
      </dsp:nvSpPr>
      <dsp:spPr>
        <a:xfrm>
          <a:off x="0" y="594558"/>
          <a:ext cx="4586190" cy="547559"/>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AU" sz="2400" kern="1200" dirty="0">
              <a:latin typeface="Abadi" panose="020B0604020104020204" pitchFamily="34" charset="0"/>
            </a:rPr>
            <a:t>Club Culture </a:t>
          </a:r>
          <a:endParaRPr lang="en-US" sz="2400" kern="1200" dirty="0">
            <a:latin typeface="Abadi" panose="020B0604020104020204" pitchFamily="34" charset="0"/>
          </a:endParaRPr>
        </a:p>
      </dsp:txBody>
      <dsp:txXfrm>
        <a:off x="26730" y="621288"/>
        <a:ext cx="4532730" cy="494099"/>
      </dsp:txXfrm>
    </dsp:sp>
    <dsp:sp modelId="{B55322C9-C96F-4DF9-B4AC-625420E25DF0}">
      <dsp:nvSpPr>
        <dsp:cNvPr id="0" name=""/>
        <dsp:cNvSpPr/>
      </dsp:nvSpPr>
      <dsp:spPr>
        <a:xfrm>
          <a:off x="0" y="1293429"/>
          <a:ext cx="4586190" cy="547559"/>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AU" sz="2400" kern="1200" dirty="0">
              <a:latin typeface="Abadi" panose="020B0604020104020204" pitchFamily="34" charset="0"/>
            </a:rPr>
            <a:t>Member Culture</a:t>
          </a:r>
          <a:endParaRPr lang="en-US" sz="2400" kern="1200" dirty="0">
            <a:latin typeface="Abadi" panose="020B0604020104020204" pitchFamily="34" charset="0"/>
          </a:endParaRPr>
        </a:p>
      </dsp:txBody>
      <dsp:txXfrm>
        <a:off x="26730" y="1320159"/>
        <a:ext cx="4532730" cy="494099"/>
      </dsp:txXfrm>
    </dsp:sp>
    <dsp:sp modelId="{6872B978-E001-4CF7-9140-3B646F75791A}">
      <dsp:nvSpPr>
        <dsp:cNvPr id="0" name=""/>
        <dsp:cNvSpPr/>
      </dsp:nvSpPr>
      <dsp:spPr>
        <a:xfrm>
          <a:off x="0" y="1977114"/>
          <a:ext cx="4586190" cy="547559"/>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AU" sz="2400" kern="1200" dirty="0">
              <a:latin typeface="Abadi" panose="020B0604020104020204" pitchFamily="34" charset="0"/>
            </a:rPr>
            <a:t>Accepted Practices </a:t>
          </a:r>
          <a:endParaRPr lang="en-US" sz="2400" kern="1200" dirty="0">
            <a:latin typeface="Abadi" panose="020B0604020104020204" pitchFamily="34" charset="0"/>
          </a:endParaRPr>
        </a:p>
      </dsp:txBody>
      <dsp:txXfrm>
        <a:off x="26730" y="2003844"/>
        <a:ext cx="4532730" cy="494099"/>
      </dsp:txXfrm>
    </dsp:sp>
    <dsp:sp modelId="{CA9E87FC-D5DA-4020-8015-0A35B2947847}">
      <dsp:nvSpPr>
        <dsp:cNvPr id="0" name=""/>
        <dsp:cNvSpPr/>
      </dsp:nvSpPr>
      <dsp:spPr>
        <a:xfrm>
          <a:off x="0" y="2668389"/>
          <a:ext cx="4586190" cy="547559"/>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AU" sz="2400" kern="1200" dirty="0">
              <a:latin typeface="Abadi" panose="020B0604020104020204" pitchFamily="34" charset="0"/>
            </a:rPr>
            <a:t>Controlling the Informal Network</a:t>
          </a:r>
          <a:endParaRPr lang="en-US" sz="2400" kern="1200" dirty="0">
            <a:latin typeface="Abadi" panose="020B0604020104020204" pitchFamily="34" charset="0"/>
          </a:endParaRPr>
        </a:p>
      </dsp:txBody>
      <dsp:txXfrm>
        <a:off x="26730" y="2695119"/>
        <a:ext cx="4532730" cy="4940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857A4-E941-42BF-B836-326287C0F4C2}">
      <dsp:nvSpPr>
        <dsp:cNvPr id="0" name=""/>
        <dsp:cNvSpPr/>
      </dsp:nvSpPr>
      <dsp:spPr>
        <a:xfrm>
          <a:off x="2" y="0"/>
          <a:ext cx="11590311" cy="4999512"/>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EBD49E-E6CB-4C2F-B2CA-22B13FE70DE7}">
      <dsp:nvSpPr>
        <dsp:cNvPr id="0" name=""/>
        <dsp:cNvSpPr/>
      </dsp:nvSpPr>
      <dsp:spPr>
        <a:xfrm>
          <a:off x="3183" y="1499853"/>
          <a:ext cx="1853432" cy="1999804"/>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b="1" kern="1200" dirty="0">
              <a:latin typeface="Abadi" panose="020B0604020104020204" pitchFamily="34" charset="0"/>
            </a:rPr>
            <a:t>Standard 1: </a:t>
          </a:r>
          <a:r>
            <a:rPr lang="en-AU" sz="1600" b="0" kern="1200" dirty="0">
              <a:latin typeface="Abadi" panose="020B0604020104020204" pitchFamily="34" charset="0"/>
            </a:rPr>
            <a:t>Purposes and not-for-profit nature</a:t>
          </a:r>
          <a:endParaRPr lang="en-US" sz="1600" b="0" kern="1200" dirty="0">
            <a:latin typeface="Abadi" panose="020B0604020104020204" pitchFamily="34" charset="0"/>
          </a:endParaRPr>
        </a:p>
      </dsp:txBody>
      <dsp:txXfrm>
        <a:off x="93660" y="1590330"/>
        <a:ext cx="1672478" cy="1818850"/>
      </dsp:txXfrm>
    </dsp:sp>
    <dsp:sp modelId="{226365F3-6D33-4879-B6B5-6479B05686DD}">
      <dsp:nvSpPr>
        <dsp:cNvPr id="0" name=""/>
        <dsp:cNvSpPr/>
      </dsp:nvSpPr>
      <dsp:spPr>
        <a:xfrm>
          <a:off x="1949287" y="1499853"/>
          <a:ext cx="1853432" cy="1999804"/>
        </a:xfrm>
        <a:prstGeom prst="roundRect">
          <a:avLst/>
        </a:prstGeom>
        <a:solidFill>
          <a:schemeClr val="accent5">
            <a:hueOff val="-1351709"/>
            <a:satOff val="-3484"/>
            <a:lumOff val="-235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b="1" kern="1200" dirty="0">
              <a:latin typeface="Abadi" panose="020B0604020104020204" pitchFamily="34" charset="0"/>
            </a:rPr>
            <a:t>Standard 2 : </a:t>
          </a:r>
          <a:r>
            <a:rPr lang="en-AU" sz="1600" b="0" kern="1200" dirty="0">
              <a:latin typeface="Abadi" panose="020B0604020104020204" pitchFamily="34" charset="0"/>
            </a:rPr>
            <a:t>Accountability to Members</a:t>
          </a:r>
          <a:endParaRPr lang="en-US" sz="1600" b="0" kern="1200" dirty="0">
            <a:latin typeface="Abadi" panose="020B0604020104020204" pitchFamily="34" charset="0"/>
          </a:endParaRPr>
        </a:p>
      </dsp:txBody>
      <dsp:txXfrm>
        <a:off x="2039764" y="1590330"/>
        <a:ext cx="1672478" cy="1818850"/>
      </dsp:txXfrm>
    </dsp:sp>
    <dsp:sp modelId="{FC9AAB18-8A14-4DD3-A93F-5F49BF835871}">
      <dsp:nvSpPr>
        <dsp:cNvPr id="0" name=""/>
        <dsp:cNvSpPr/>
      </dsp:nvSpPr>
      <dsp:spPr>
        <a:xfrm>
          <a:off x="3895390" y="1499853"/>
          <a:ext cx="1853432" cy="1999804"/>
        </a:xfrm>
        <a:prstGeom prst="roundRect">
          <a:avLst/>
        </a:prstGeom>
        <a:solidFill>
          <a:schemeClr val="accent5">
            <a:hueOff val="-2703417"/>
            <a:satOff val="-6968"/>
            <a:lumOff val="-470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b="1" kern="1200" dirty="0">
              <a:latin typeface="Abadi" panose="020B0604020104020204" pitchFamily="34" charset="0"/>
            </a:rPr>
            <a:t>Standard 3: </a:t>
          </a:r>
          <a:r>
            <a:rPr lang="en-AU" sz="1600" b="0" kern="1200" dirty="0">
              <a:latin typeface="Abadi" panose="020B0604020104020204" pitchFamily="34" charset="0"/>
            </a:rPr>
            <a:t>Compliance with Australian Laws</a:t>
          </a:r>
          <a:endParaRPr lang="en-US" sz="1600" b="0" kern="1200" dirty="0">
            <a:latin typeface="Abadi" panose="020B0604020104020204" pitchFamily="34" charset="0"/>
          </a:endParaRPr>
        </a:p>
      </dsp:txBody>
      <dsp:txXfrm>
        <a:off x="3985867" y="1590330"/>
        <a:ext cx="1672478" cy="1818850"/>
      </dsp:txXfrm>
    </dsp:sp>
    <dsp:sp modelId="{D83A42DF-D45D-41F8-9A32-1A4522E598B4}">
      <dsp:nvSpPr>
        <dsp:cNvPr id="0" name=""/>
        <dsp:cNvSpPr/>
      </dsp:nvSpPr>
      <dsp:spPr>
        <a:xfrm>
          <a:off x="5841494" y="1499853"/>
          <a:ext cx="1853432" cy="1999804"/>
        </a:xfrm>
        <a:prstGeom prst="roundRect">
          <a:avLst/>
        </a:prstGeom>
        <a:solidFill>
          <a:schemeClr val="accent5">
            <a:hueOff val="-4055126"/>
            <a:satOff val="-10451"/>
            <a:lumOff val="-705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b="1" kern="1200" dirty="0">
              <a:latin typeface="Abadi" panose="020B0604020104020204" pitchFamily="34" charset="0"/>
            </a:rPr>
            <a:t>Standard 4 : </a:t>
          </a:r>
          <a:r>
            <a:rPr lang="en-AU" sz="1600" b="0" kern="1200" dirty="0">
              <a:latin typeface="Abadi" panose="020B0604020104020204" pitchFamily="34" charset="0"/>
            </a:rPr>
            <a:t>Suitability of Responsible Persons</a:t>
          </a:r>
          <a:endParaRPr lang="en-US" sz="1600" b="0" kern="1200" dirty="0">
            <a:latin typeface="Abadi" panose="020B0604020104020204" pitchFamily="34" charset="0"/>
          </a:endParaRPr>
        </a:p>
      </dsp:txBody>
      <dsp:txXfrm>
        <a:off x="5931971" y="1590330"/>
        <a:ext cx="1672478" cy="1818850"/>
      </dsp:txXfrm>
    </dsp:sp>
    <dsp:sp modelId="{535373C2-B0FA-43B0-82C4-8FA14C518E1E}">
      <dsp:nvSpPr>
        <dsp:cNvPr id="0" name=""/>
        <dsp:cNvSpPr/>
      </dsp:nvSpPr>
      <dsp:spPr>
        <a:xfrm>
          <a:off x="7787597" y="1499853"/>
          <a:ext cx="1853432" cy="1999804"/>
        </a:xfrm>
        <a:prstGeom prst="roundRect">
          <a:avLst/>
        </a:prstGeom>
        <a:solidFill>
          <a:schemeClr val="accent5">
            <a:hueOff val="-5406834"/>
            <a:satOff val="-13935"/>
            <a:lumOff val="-941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b="1" kern="1200" dirty="0">
              <a:latin typeface="Abadi" panose="020B0604020104020204" pitchFamily="34" charset="0"/>
            </a:rPr>
            <a:t>Standard 5 : </a:t>
          </a:r>
          <a:r>
            <a:rPr lang="en-AU" sz="1600" b="0" kern="1200" dirty="0">
              <a:latin typeface="Abadi" panose="020B0604020104020204" pitchFamily="34" charset="0"/>
            </a:rPr>
            <a:t>Duties of Responsible Persons</a:t>
          </a:r>
          <a:endParaRPr lang="en-US" sz="1600" b="0" kern="1200" dirty="0">
            <a:latin typeface="Abadi" panose="020B0604020104020204" pitchFamily="34" charset="0"/>
          </a:endParaRPr>
        </a:p>
      </dsp:txBody>
      <dsp:txXfrm>
        <a:off x="7878074" y="1590330"/>
        <a:ext cx="1672478" cy="1818850"/>
      </dsp:txXfrm>
    </dsp:sp>
    <dsp:sp modelId="{40128733-1AB4-4A05-B6C8-517EB1F9BA1E}">
      <dsp:nvSpPr>
        <dsp:cNvPr id="0" name=""/>
        <dsp:cNvSpPr/>
      </dsp:nvSpPr>
      <dsp:spPr>
        <a:xfrm>
          <a:off x="9733701" y="1499853"/>
          <a:ext cx="1853432" cy="1999804"/>
        </a:xfrm>
        <a:prstGeom prst="round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b="1" kern="1200" dirty="0"/>
            <a:t>Standard 6 :</a:t>
          </a:r>
        </a:p>
        <a:p>
          <a:pPr marL="0" lvl="0" indent="0" algn="ctr" defTabSz="711200">
            <a:lnSpc>
              <a:spcPct val="90000"/>
            </a:lnSpc>
            <a:spcBef>
              <a:spcPct val="0"/>
            </a:spcBef>
            <a:spcAft>
              <a:spcPct val="35000"/>
            </a:spcAft>
            <a:buNone/>
          </a:pPr>
          <a:r>
            <a:rPr lang="en-AU" sz="1600" b="0" kern="1200" dirty="0"/>
            <a:t>Maintaining &amp; enhancing public trust &amp; confidence in the Australian NFP sector</a:t>
          </a:r>
        </a:p>
      </dsp:txBody>
      <dsp:txXfrm>
        <a:off x="9824178" y="1590330"/>
        <a:ext cx="1672478" cy="18188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8FB6D2-3894-43E9-AE36-7D12842EE8C3}">
      <dsp:nvSpPr>
        <dsp:cNvPr id="0" name=""/>
        <dsp:cNvSpPr/>
      </dsp:nvSpPr>
      <dsp:spPr>
        <a:xfrm>
          <a:off x="-5892409" y="-901749"/>
          <a:ext cx="7014834" cy="7014834"/>
        </a:xfrm>
        <a:prstGeom prst="blockArc">
          <a:avLst>
            <a:gd name="adj1" fmla="val 18900000"/>
            <a:gd name="adj2" fmla="val 2700000"/>
            <a:gd name="adj3" fmla="val 308"/>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C8C93B-7953-40EE-89CB-764CCAFAF2C9}">
      <dsp:nvSpPr>
        <dsp:cNvPr id="0" name=""/>
        <dsp:cNvSpPr/>
      </dsp:nvSpPr>
      <dsp:spPr>
        <a:xfrm>
          <a:off x="490558" y="325604"/>
          <a:ext cx="8048578" cy="651625"/>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7228" tIns="60960" rIns="60960" bIns="60960" numCol="1" spcCol="1270" anchor="ctr" anchorCtr="0">
          <a:noAutofit/>
        </a:bodyPr>
        <a:lstStyle/>
        <a:p>
          <a:pPr marL="0" lvl="0" indent="0" algn="l" defTabSz="1066800">
            <a:lnSpc>
              <a:spcPct val="90000"/>
            </a:lnSpc>
            <a:spcBef>
              <a:spcPct val="0"/>
            </a:spcBef>
            <a:spcAft>
              <a:spcPct val="35000"/>
            </a:spcAft>
            <a:buNone/>
          </a:pPr>
          <a:r>
            <a:rPr lang="en-AU" sz="2400" kern="1200" dirty="0"/>
            <a:t>Understanding : of the role</a:t>
          </a:r>
        </a:p>
      </dsp:txBody>
      <dsp:txXfrm>
        <a:off x="490558" y="325604"/>
        <a:ext cx="8048578" cy="651625"/>
      </dsp:txXfrm>
    </dsp:sp>
    <dsp:sp modelId="{9AC60331-77D6-4B49-84A5-0BDD87C2338F}">
      <dsp:nvSpPr>
        <dsp:cNvPr id="0" name=""/>
        <dsp:cNvSpPr/>
      </dsp:nvSpPr>
      <dsp:spPr>
        <a:xfrm>
          <a:off x="83293" y="244151"/>
          <a:ext cx="814531" cy="814531"/>
        </a:xfrm>
        <a:prstGeom prst="ellipse">
          <a:avLst/>
        </a:prstGeom>
        <a:solidFill>
          <a:schemeClr val="lt1">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41F1F3-2F09-4B29-8CA8-C08B72BD1985}">
      <dsp:nvSpPr>
        <dsp:cNvPr id="0" name=""/>
        <dsp:cNvSpPr/>
      </dsp:nvSpPr>
      <dsp:spPr>
        <a:xfrm>
          <a:off x="957494" y="1302729"/>
          <a:ext cx="7581642" cy="651625"/>
        </a:xfrm>
        <a:prstGeom prst="rect">
          <a:avLst/>
        </a:prstGeom>
        <a:solidFill>
          <a:schemeClr val="accent1">
            <a:shade val="50000"/>
            <a:hueOff val="160997"/>
            <a:satOff val="-3921"/>
            <a:lumOff val="171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7228" tIns="60960" rIns="60960" bIns="60960" numCol="1" spcCol="1270" anchor="ctr" anchorCtr="0">
          <a:noAutofit/>
        </a:bodyPr>
        <a:lstStyle/>
        <a:p>
          <a:pPr marL="0" lvl="0" indent="0" algn="l" defTabSz="1066800">
            <a:lnSpc>
              <a:spcPct val="90000"/>
            </a:lnSpc>
            <a:spcBef>
              <a:spcPct val="0"/>
            </a:spcBef>
            <a:spcAft>
              <a:spcPct val="35000"/>
            </a:spcAft>
            <a:buNone/>
          </a:pPr>
          <a:r>
            <a:rPr lang="en-AU" sz="2400" kern="1200" dirty="0"/>
            <a:t>Personal Competence</a:t>
          </a:r>
        </a:p>
      </dsp:txBody>
      <dsp:txXfrm>
        <a:off x="957494" y="1302729"/>
        <a:ext cx="7581642" cy="651625"/>
      </dsp:txXfrm>
    </dsp:sp>
    <dsp:sp modelId="{D3781984-AEB0-40D8-9268-CB7642FD4D9B}">
      <dsp:nvSpPr>
        <dsp:cNvPr id="0" name=""/>
        <dsp:cNvSpPr/>
      </dsp:nvSpPr>
      <dsp:spPr>
        <a:xfrm>
          <a:off x="550228" y="1221276"/>
          <a:ext cx="814531" cy="814531"/>
        </a:xfrm>
        <a:prstGeom prst="ellipse">
          <a:avLst/>
        </a:prstGeom>
        <a:solidFill>
          <a:schemeClr val="lt1">
            <a:hueOff val="0"/>
            <a:satOff val="0"/>
            <a:lumOff val="0"/>
            <a:alphaOff val="0"/>
          </a:schemeClr>
        </a:solidFill>
        <a:ln w="12700" cap="flat" cmpd="sng" algn="ctr">
          <a:solidFill>
            <a:schemeClr val="accent1">
              <a:shade val="50000"/>
              <a:hueOff val="160997"/>
              <a:satOff val="-3921"/>
              <a:lumOff val="17158"/>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85A9C2-B64A-4FFF-9825-40051E563B24}">
      <dsp:nvSpPr>
        <dsp:cNvPr id="0" name=""/>
        <dsp:cNvSpPr/>
      </dsp:nvSpPr>
      <dsp:spPr>
        <a:xfrm>
          <a:off x="1100806" y="2279854"/>
          <a:ext cx="7438331" cy="651625"/>
        </a:xfrm>
        <a:prstGeom prst="rect">
          <a:avLst/>
        </a:prstGeom>
        <a:solidFill>
          <a:schemeClr val="accent1">
            <a:shade val="50000"/>
            <a:hueOff val="321995"/>
            <a:satOff val="-7842"/>
            <a:lumOff val="343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7228" tIns="60960" rIns="60960" bIns="60960" numCol="1" spcCol="1270" anchor="ctr" anchorCtr="0">
          <a:noAutofit/>
        </a:bodyPr>
        <a:lstStyle/>
        <a:p>
          <a:pPr marL="0" lvl="0" indent="0" algn="l" defTabSz="1066800">
            <a:lnSpc>
              <a:spcPct val="90000"/>
            </a:lnSpc>
            <a:spcBef>
              <a:spcPct val="0"/>
            </a:spcBef>
            <a:spcAft>
              <a:spcPct val="35000"/>
            </a:spcAft>
            <a:buNone/>
          </a:pPr>
          <a:r>
            <a:rPr lang="en-AU" sz="2400" kern="1200" dirty="0"/>
            <a:t>Teamwork capability</a:t>
          </a:r>
        </a:p>
      </dsp:txBody>
      <dsp:txXfrm>
        <a:off x="1100806" y="2279854"/>
        <a:ext cx="7438331" cy="651625"/>
      </dsp:txXfrm>
    </dsp:sp>
    <dsp:sp modelId="{B70E9454-0666-49E5-A70C-152115761184}">
      <dsp:nvSpPr>
        <dsp:cNvPr id="0" name=""/>
        <dsp:cNvSpPr/>
      </dsp:nvSpPr>
      <dsp:spPr>
        <a:xfrm>
          <a:off x="693540" y="2198401"/>
          <a:ext cx="814531" cy="814531"/>
        </a:xfrm>
        <a:prstGeom prst="ellipse">
          <a:avLst/>
        </a:prstGeom>
        <a:solidFill>
          <a:schemeClr val="lt1">
            <a:hueOff val="0"/>
            <a:satOff val="0"/>
            <a:lumOff val="0"/>
            <a:alphaOff val="0"/>
          </a:schemeClr>
        </a:solidFill>
        <a:ln w="12700" cap="flat" cmpd="sng" algn="ctr">
          <a:solidFill>
            <a:schemeClr val="accent1">
              <a:shade val="50000"/>
              <a:hueOff val="321995"/>
              <a:satOff val="-7842"/>
              <a:lumOff val="34317"/>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2E4FB9-E12E-4EFE-B7EC-6535BEDE7294}">
      <dsp:nvSpPr>
        <dsp:cNvPr id="0" name=""/>
        <dsp:cNvSpPr/>
      </dsp:nvSpPr>
      <dsp:spPr>
        <a:xfrm>
          <a:off x="957494" y="3256980"/>
          <a:ext cx="7581642" cy="651625"/>
        </a:xfrm>
        <a:prstGeom prst="rect">
          <a:avLst/>
        </a:prstGeom>
        <a:solidFill>
          <a:schemeClr val="accent1">
            <a:shade val="50000"/>
            <a:hueOff val="321995"/>
            <a:satOff val="-7842"/>
            <a:lumOff val="343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7228" tIns="60960" rIns="60960" bIns="60960" numCol="1" spcCol="1270" anchor="ctr" anchorCtr="0">
          <a:noAutofit/>
        </a:bodyPr>
        <a:lstStyle/>
        <a:p>
          <a:pPr marL="0" lvl="0" indent="0" algn="l" defTabSz="1066800">
            <a:lnSpc>
              <a:spcPct val="90000"/>
            </a:lnSpc>
            <a:spcBef>
              <a:spcPct val="0"/>
            </a:spcBef>
            <a:spcAft>
              <a:spcPct val="35000"/>
            </a:spcAft>
            <a:buNone/>
          </a:pPr>
          <a:r>
            <a:rPr lang="en-AU" sz="2400" kern="1200" dirty="0"/>
            <a:t>Commitment to the overall interests of the organisation</a:t>
          </a:r>
        </a:p>
      </dsp:txBody>
      <dsp:txXfrm>
        <a:off x="957494" y="3256980"/>
        <a:ext cx="7581642" cy="651625"/>
      </dsp:txXfrm>
    </dsp:sp>
    <dsp:sp modelId="{17CB82AB-42AD-4930-9CC3-476045C97BEA}">
      <dsp:nvSpPr>
        <dsp:cNvPr id="0" name=""/>
        <dsp:cNvSpPr/>
      </dsp:nvSpPr>
      <dsp:spPr>
        <a:xfrm>
          <a:off x="550228" y="3175526"/>
          <a:ext cx="814531" cy="814531"/>
        </a:xfrm>
        <a:prstGeom prst="ellipse">
          <a:avLst/>
        </a:prstGeom>
        <a:solidFill>
          <a:schemeClr val="lt1">
            <a:hueOff val="0"/>
            <a:satOff val="0"/>
            <a:lumOff val="0"/>
            <a:alphaOff val="0"/>
          </a:schemeClr>
        </a:solidFill>
        <a:ln w="12700" cap="flat" cmpd="sng" algn="ctr">
          <a:solidFill>
            <a:schemeClr val="accent1">
              <a:shade val="50000"/>
              <a:hueOff val="321995"/>
              <a:satOff val="-7842"/>
              <a:lumOff val="34317"/>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ABB14E-B553-45EF-BE9D-90D51D047463}">
      <dsp:nvSpPr>
        <dsp:cNvPr id="0" name=""/>
        <dsp:cNvSpPr/>
      </dsp:nvSpPr>
      <dsp:spPr>
        <a:xfrm>
          <a:off x="490558" y="4234105"/>
          <a:ext cx="8048578" cy="651625"/>
        </a:xfrm>
        <a:prstGeom prst="rect">
          <a:avLst/>
        </a:prstGeom>
        <a:solidFill>
          <a:schemeClr val="accent1">
            <a:shade val="50000"/>
            <a:hueOff val="160997"/>
            <a:satOff val="-3921"/>
            <a:lumOff val="171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7228" tIns="60960" rIns="60960" bIns="60960" numCol="1" spcCol="1270" anchor="ctr" anchorCtr="0">
          <a:noAutofit/>
        </a:bodyPr>
        <a:lstStyle/>
        <a:p>
          <a:pPr marL="0" lvl="0" indent="0" algn="l" defTabSz="1066800">
            <a:lnSpc>
              <a:spcPct val="90000"/>
            </a:lnSpc>
            <a:spcBef>
              <a:spcPct val="0"/>
            </a:spcBef>
            <a:spcAft>
              <a:spcPct val="35000"/>
            </a:spcAft>
            <a:buNone/>
          </a:pPr>
          <a:r>
            <a:rPr lang="en-AU" sz="2400" kern="1200" dirty="0"/>
            <a:t>Time</a:t>
          </a:r>
        </a:p>
      </dsp:txBody>
      <dsp:txXfrm>
        <a:off x="490558" y="4234105"/>
        <a:ext cx="8048578" cy="651625"/>
      </dsp:txXfrm>
    </dsp:sp>
    <dsp:sp modelId="{B9C00928-256E-4874-A44C-A61BD7D2BBF4}">
      <dsp:nvSpPr>
        <dsp:cNvPr id="0" name=""/>
        <dsp:cNvSpPr/>
      </dsp:nvSpPr>
      <dsp:spPr>
        <a:xfrm>
          <a:off x="83293" y="4152652"/>
          <a:ext cx="814531" cy="814531"/>
        </a:xfrm>
        <a:prstGeom prst="ellipse">
          <a:avLst/>
        </a:prstGeom>
        <a:solidFill>
          <a:schemeClr val="lt1">
            <a:hueOff val="0"/>
            <a:satOff val="0"/>
            <a:lumOff val="0"/>
            <a:alphaOff val="0"/>
          </a:schemeClr>
        </a:solidFill>
        <a:ln w="12700" cap="flat" cmpd="sng" algn="ctr">
          <a:solidFill>
            <a:schemeClr val="accent1">
              <a:shade val="50000"/>
              <a:hueOff val="160997"/>
              <a:satOff val="-3921"/>
              <a:lumOff val="1715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39967F-3185-4790-93C8-5E4632D6A114}">
      <dsp:nvSpPr>
        <dsp:cNvPr id="0" name=""/>
        <dsp:cNvSpPr/>
      </dsp:nvSpPr>
      <dsp:spPr>
        <a:xfrm>
          <a:off x="-5961485" y="-912250"/>
          <a:ext cx="7096890" cy="7096890"/>
        </a:xfrm>
        <a:prstGeom prst="blockArc">
          <a:avLst>
            <a:gd name="adj1" fmla="val 18900000"/>
            <a:gd name="adj2" fmla="val 2700000"/>
            <a:gd name="adj3" fmla="val 304"/>
          </a:avLst>
        </a:pr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F40A03-FC95-4162-BA6A-D83378292750}">
      <dsp:nvSpPr>
        <dsp:cNvPr id="0" name=""/>
        <dsp:cNvSpPr/>
      </dsp:nvSpPr>
      <dsp:spPr>
        <a:xfrm>
          <a:off x="496200" y="329418"/>
          <a:ext cx="10351527" cy="659259"/>
        </a:xfrm>
        <a:prstGeom prst="rect">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3287" tIns="76200" rIns="76200" bIns="76200" numCol="1" spcCol="1270" anchor="ctr" anchorCtr="0">
          <a:noAutofit/>
        </a:bodyPr>
        <a:lstStyle/>
        <a:p>
          <a:pPr marL="0" lvl="0" indent="0" algn="l" defTabSz="1333500">
            <a:lnSpc>
              <a:spcPct val="90000"/>
            </a:lnSpc>
            <a:spcBef>
              <a:spcPct val="0"/>
            </a:spcBef>
            <a:spcAft>
              <a:spcPct val="35000"/>
            </a:spcAft>
            <a:buNone/>
          </a:pPr>
          <a:r>
            <a:rPr lang="en-AU" sz="3000" kern="1200" dirty="0"/>
            <a:t>.. Rules of Association – Constitutions, By-Laws, </a:t>
          </a:r>
          <a:r>
            <a:rPr lang="en-AU" sz="3000" kern="1200" dirty="0" err="1"/>
            <a:t>Policys</a:t>
          </a:r>
          <a:endParaRPr lang="en-AU" sz="3000" kern="1200" dirty="0"/>
        </a:p>
      </dsp:txBody>
      <dsp:txXfrm>
        <a:off x="496200" y="329418"/>
        <a:ext cx="10351527" cy="659259"/>
      </dsp:txXfrm>
    </dsp:sp>
    <dsp:sp modelId="{989CAB60-2316-4E2E-8054-05510D6182C0}">
      <dsp:nvSpPr>
        <dsp:cNvPr id="0" name=""/>
        <dsp:cNvSpPr/>
      </dsp:nvSpPr>
      <dsp:spPr>
        <a:xfrm>
          <a:off x="84163" y="247011"/>
          <a:ext cx="824074" cy="824074"/>
        </a:xfrm>
        <a:prstGeom prst="ellipse">
          <a:avLst/>
        </a:prstGeom>
        <a:solidFill>
          <a:schemeClr val="lt1">
            <a:hueOff val="0"/>
            <a:satOff val="0"/>
            <a:lumOff val="0"/>
            <a:alphaOff val="0"/>
          </a:schemeClr>
        </a:solidFill>
        <a:ln w="12700" cap="flat" cmpd="sng" algn="ctr">
          <a:solidFill>
            <a:schemeClr val="accent2">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C495BE-7939-45D5-8361-65ECC9A86605}">
      <dsp:nvSpPr>
        <dsp:cNvPr id="0" name=""/>
        <dsp:cNvSpPr/>
      </dsp:nvSpPr>
      <dsp:spPr>
        <a:xfrm>
          <a:off x="968606" y="1317991"/>
          <a:ext cx="9879121" cy="659259"/>
        </a:xfrm>
        <a:prstGeom prst="rect">
          <a:avLst/>
        </a:prstGeom>
        <a:solidFill>
          <a:schemeClr val="accent2">
            <a:shade val="50000"/>
            <a:hueOff val="-236469"/>
            <a:satOff val="3113"/>
            <a:lumOff val="18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3287" tIns="76200" rIns="76200" bIns="76200" numCol="1" spcCol="1270" anchor="ctr" anchorCtr="0">
          <a:noAutofit/>
        </a:bodyPr>
        <a:lstStyle/>
        <a:p>
          <a:pPr marL="0" lvl="0" indent="0" algn="l" defTabSz="1333500">
            <a:lnSpc>
              <a:spcPct val="90000"/>
            </a:lnSpc>
            <a:spcBef>
              <a:spcPct val="0"/>
            </a:spcBef>
            <a:spcAft>
              <a:spcPct val="35000"/>
            </a:spcAft>
            <a:buNone/>
          </a:pPr>
          <a:r>
            <a:rPr lang="en-AU" sz="3000" kern="1200" dirty="0"/>
            <a:t>… Codes of Conduct</a:t>
          </a:r>
        </a:p>
      </dsp:txBody>
      <dsp:txXfrm>
        <a:off x="968606" y="1317991"/>
        <a:ext cx="9879121" cy="659259"/>
      </dsp:txXfrm>
    </dsp:sp>
    <dsp:sp modelId="{2EA8E70A-B16F-437F-B664-38516C5851A4}">
      <dsp:nvSpPr>
        <dsp:cNvPr id="0" name=""/>
        <dsp:cNvSpPr/>
      </dsp:nvSpPr>
      <dsp:spPr>
        <a:xfrm>
          <a:off x="556569" y="1235584"/>
          <a:ext cx="824074" cy="824074"/>
        </a:xfrm>
        <a:prstGeom prst="ellipse">
          <a:avLst/>
        </a:prstGeom>
        <a:solidFill>
          <a:schemeClr val="lt1">
            <a:hueOff val="0"/>
            <a:satOff val="0"/>
            <a:lumOff val="0"/>
            <a:alphaOff val="0"/>
          </a:schemeClr>
        </a:solidFill>
        <a:ln w="12700" cap="flat" cmpd="sng" algn="ctr">
          <a:solidFill>
            <a:schemeClr val="accent2">
              <a:shade val="50000"/>
              <a:hueOff val="-222396"/>
              <a:satOff val="3463"/>
              <a:lumOff val="1725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936962-2EF0-4290-BC7D-0207C183AB29}">
      <dsp:nvSpPr>
        <dsp:cNvPr id="0" name=""/>
        <dsp:cNvSpPr/>
      </dsp:nvSpPr>
      <dsp:spPr>
        <a:xfrm>
          <a:off x="1113597" y="2306564"/>
          <a:ext cx="9734130" cy="659259"/>
        </a:xfrm>
        <a:prstGeom prst="rect">
          <a:avLst/>
        </a:prstGeom>
        <a:solidFill>
          <a:schemeClr val="accent2">
            <a:shade val="50000"/>
            <a:hueOff val="-472938"/>
            <a:satOff val="6226"/>
            <a:lumOff val="37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3287" tIns="76200" rIns="76200" bIns="76200" numCol="1" spcCol="1270" anchor="ctr" anchorCtr="0">
          <a:noAutofit/>
        </a:bodyPr>
        <a:lstStyle/>
        <a:p>
          <a:pPr marL="0" lvl="0" indent="0" algn="l" defTabSz="1333500">
            <a:lnSpc>
              <a:spcPct val="90000"/>
            </a:lnSpc>
            <a:spcBef>
              <a:spcPct val="0"/>
            </a:spcBef>
            <a:spcAft>
              <a:spcPct val="35000"/>
            </a:spcAft>
            <a:buNone/>
          </a:pPr>
          <a:r>
            <a:rPr lang="en-AU" sz="3000" kern="1200" dirty="0"/>
            <a:t>…. Budgets </a:t>
          </a:r>
        </a:p>
      </dsp:txBody>
      <dsp:txXfrm>
        <a:off x="1113597" y="2306564"/>
        <a:ext cx="9734130" cy="659259"/>
      </dsp:txXfrm>
    </dsp:sp>
    <dsp:sp modelId="{B958C78F-C621-46DA-840E-7204B01D2C10}">
      <dsp:nvSpPr>
        <dsp:cNvPr id="0" name=""/>
        <dsp:cNvSpPr/>
      </dsp:nvSpPr>
      <dsp:spPr>
        <a:xfrm>
          <a:off x="701560" y="2224157"/>
          <a:ext cx="824074" cy="824074"/>
        </a:xfrm>
        <a:prstGeom prst="ellipse">
          <a:avLst/>
        </a:prstGeom>
        <a:solidFill>
          <a:schemeClr val="lt1">
            <a:hueOff val="0"/>
            <a:satOff val="0"/>
            <a:lumOff val="0"/>
            <a:alphaOff val="0"/>
          </a:schemeClr>
        </a:solidFill>
        <a:ln w="12700" cap="flat" cmpd="sng" algn="ctr">
          <a:solidFill>
            <a:schemeClr val="accent2">
              <a:shade val="50000"/>
              <a:hueOff val="-444793"/>
              <a:satOff val="6926"/>
              <a:lumOff val="34499"/>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60497A-48E2-4333-8B26-921C26CD90AF}">
      <dsp:nvSpPr>
        <dsp:cNvPr id="0" name=""/>
        <dsp:cNvSpPr/>
      </dsp:nvSpPr>
      <dsp:spPr>
        <a:xfrm>
          <a:off x="968606" y="3295137"/>
          <a:ext cx="9879121" cy="659259"/>
        </a:xfrm>
        <a:prstGeom prst="rect">
          <a:avLst/>
        </a:prstGeom>
        <a:solidFill>
          <a:schemeClr val="accent2">
            <a:shade val="50000"/>
            <a:hueOff val="-472938"/>
            <a:satOff val="6226"/>
            <a:lumOff val="37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3287" tIns="76200" rIns="76200" bIns="76200" numCol="1" spcCol="1270" anchor="ctr" anchorCtr="0">
          <a:noAutofit/>
        </a:bodyPr>
        <a:lstStyle/>
        <a:p>
          <a:pPr marL="0" lvl="0" indent="0" algn="l" defTabSz="1333500">
            <a:lnSpc>
              <a:spcPct val="90000"/>
            </a:lnSpc>
            <a:spcBef>
              <a:spcPct val="0"/>
            </a:spcBef>
            <a:spcAft>
              <a:spcPct val="35000"/>
            </a:spcAft>
            <a:buNone/>
          </a:pPr>
          <a:r>
            <a:rPr lang="en-AU" sz="3000" kern="1200" dirty="0"/>
            <a:t>… Inductions and resourcing for Officer Bearers &amp; Members</a:t>
          </a:r>
        </a:p>
      </dsp:txBody>
      <dsp:txXfrm>
        <a:off x="968606" y="3295137"/>
        <a:ext cx="9879121" cy="659259"/>
      </dsp:txXfrm>
    </dsp:sp>
    <dsp:sp modelId="{438900D5-5CD1-4280-9F67-A0EF03B09288}">
      <dsp:nvSpPr>
        <dsp:cNvPr id="0" name=""/>
        <dsp:cNvSpPr/>
      </dsp:nvSpPr>
      <dsp:spPr>
        <a:xfrm>
          <a:off x="556569" y="3212730"/>
          <a:ext cx="824074" cy="824074"/>
        </a:xfrm>
        <a:prstGeom prst="ellipse">
          <a:avLst/>
        </a:prstGeom>
        <a:solidFill>
          <a:schemeClr val="lt1">
            <a:hueOff val="0"/>
            <a:satOff val="0"/>
            <a:lumOff val="0"/>
            <a:alphaOff val="0"/>
          </a:schemeClr>
        </a:solidFill>
        <a:ln w="12700" cap="flat" cmpd="sng" algn="ctr">
          <a:solidFill>
            <a:schemeClr val="accent2">
              <a:shade val="50000"/>
              <a:hueOff val="-444793"/>
              <a:satOff val="6926"/>
              <a:lumOff val="34499"/>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7CDBEB-4799-42F3-B521-05226F281316}">
      <dsp:nvSpPr>
        <dsp:cNvPr id="0" name=""/>
        <dsp:cNvSpPr/>
      </dsp:nvSpPr>
      <dsp:spPr>
        <a:xfrm>
          <a:off x="496200" y="4283710"/>
          <a:ext cx="10351527" cy="659259"/>
        </a:xfrm>
        <a:prstGeom prst="rect">
          <a:avLst/>
        </a:prstGeom>
        <a:solidFill>
          <a:schemeClr val="accent2">
            <a:shade val="50000"/>
            <a:hueOff val="-236469"/>
            <a:satOff val="3113"/>
            <a:lumOff val="18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3287" tIns="76200" rIns="76200" bIns="76200" numCol="1" spcCol="1270" anchor="ctr" anchorCtr="0">
          <a:noAutofit/>
        </a:bodyPr>
        <a:lstStyle/>
        <a:p>
          <a:pPr marL="0" lvl="0" indent="0" algn="l" defTabSz="1333500">
            <a:lnSpc>
              <a:spcPct val="90000"/>
            </a:lnSpc>
            <a:spcBef>
              <a:spcPct val="0"/>
            </a:spcBef>
            <a:spcAft>
              <a:spcPct val="35000"/>
            </a:spcAft>
            <a:buNone/>
          </a:pPr>
          <a:r>
            <a:rPr lang="en-AU" sz="3000" kern="1200" dirty="0"/>
            <a:t>…. Relevant information provided in a timely manner</a:t>
          </a:r>
        </a:p>
      </dsp:txBody>
      <dsp:txXfrm>
        <a:off x="496200" y="4283710"/>
        <a:ext cx="10351527" cy="659259"/>
      </dsp:txXfrm>
    </dsp:sp>
    <dsp:sp modelId="{7475EEC7-2A43-4C1A-B1A1-A18F540B9D41}">
      <dsp:nvSpPr>
        <dsp:cNvPr id="0" name=""/>
        <dsp:cNvSpPr/>
      </dsp:nvSpPr>
      <dsp:spPr>
        <a:xfrm>
          <a:off x="84163" y="4201303"/>
          <a:ext cx="824074" cy="824074"/>
        </a:xfrm>
        <a:prstGeom prst="ellipse">
          <a:avLst/>
        </a:prstGeom>
        <a:solidFill>
          <a:schemeClr val="lt1">
            <a:hueOff val="0"/>
            <a:satOff val="0"/>
            <a:lumOff val="0"/>
            <a:alphaOff val="0"/>
          </a:schemeClr>
        </a:solidFill>
        <a:ln w="12700" cap="flat" cmpd="sng" algn="ctr">
          <a:solidFill>
            <a:schemeClr val="accent2">
              <a:shade val="50000"/>
              <a:hueOff val="-222396"/>
              <a:satOff val="3463"/>
              <a:lumOff val="1725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39967F-3185-4790-93C8-5E4632D6A114}">
      <dsp:nvSpPr>
        <dsp:cNvPr id="0" name=""/>
        <dsp:cNvSpPr/>
      </dsp:nvSpPr>
      <dsp:spPr>
        <a:xfrm>
          <a:off x="-5656777" y="-865927"/>
          <a:ext cx="6734920" cy="6734920"/>
        </a:xfrm>
        <a:prstGeom prst="blockArc">
          <a:avLst>
            <a:gd name="adj1" fmla="val 18900000"/>
            <a:gd name="adj2" fmla="val 2700000"/>
            <a:gd name="adj3" fmla="val 321"/>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F40A03-FC95-4162-BA6A-D83378292750}">
      <dsp:nvSpPr>
        <dsp:cNvPr id="0" name=""/>
        <dsp:cNvSpPr/>
      </dsp:nvSpPr>
      <dsp:spPr>
        <a:xfrm>
          <a:off x="471313" y="312591"/>
          <a:ext cx="10783188" cy="62558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557" tIns="81280" rIns="81280" bIns="81280" numCol="1" spcCol="1270" anchor="ctr" anchorCtr="0">
          <a:noAutofit/>
        </a:bodyPr>
        <a:lstStyle/>
        <a:p>
          <a:pPr marL="0" lvl="0" indent="0" algn="l" defTabSz="1422400">
            <a:lnSpc>
              <a:spcPct val="90000"/>
            </a:lnSpc>
            <a:spcBef>
              <a:spcPct val="0"/>
            </a:spcBef>
            <a:spcAft>
              <a:spcPct val="35000"/>
            </a:spcAft>
            <a:buNone/>
          </a:pPr>
          <a:r>
            <a:rPr lang="en-AU" sz="3200" kern="1200" dirty="0"/>
            <a:t>.. Operate independently and free from influence</a:t>
          </a:r>
        </a:p>
      </dsp:txBody>
      <dsp:txXfrm>
        <a:off x="471313" y="312591"/>
        <a:ext cx="10783188" cy="625583"/>
      </dsp:txXfrm>
    </dsp:sp>
    <dsp:sp modelId="{989CAB60-2316-4E2E-8054-05510D6182C0}">
      <dsp:nvSpPr>
        <dsp:cNvPr id="0" name=""/>
        <dsp:cNvSpPr/>
      </dsp:nvSpPr>
      <dsp:spPr>
        <a:xfrm>
          <a:off x="80324" y="234393"/>
          <a:ext cx="781979" cy="781979"/>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C495BE-7939-45D5-8361-65ECC9A86605}">
      <dsp:nvSpPr>
        <dsp:cNvPr id="0" name=""/>
        <dsp:cNvSpPr/>
      </dsp:nvSpPr>
      <dsp:spPr>
        <a:xfrm>
          <a:off x="919588" y="1250666"/>
          <a:ext cx="10334913" cy="625583"/>
        </a:xfrm>
        <a:prstGeom prst="rect">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557" tIns="81280" rIns="81280" bIns="81280" numCol="1" spcCol="1270" anchor="ctr" anchorCtr="0">
          <a:noAutofit/>
        </a:bodyPr>
        <a:lstStyle/>
        <a:p>
          <a:pPr marL="0" lvl="0" indent="0" algn="l" defTabSz="1422400">
            <a:lnSpc>
              <a:spcPct val="90000"/>
            </a:lnSpc>
            <a:spcBef>
              <a:spcPct val="0"/>
            </a:spcBef>
            <a:spcAft>
              <a:spcPct val="35000"/>
            </a:spcAft>
            <a:buNone/>
          </a:pPr>
          <a:r>
            <a:rPr lang="en-AU" sz="3200" kern="1200" dirty="0"/>
            <a:t>… act in good faith</a:t>
          </a:r>
        </a:p>
      </dsp:txBody>
      <dsp:txXfrm>
        <a:off x="919588" y="1250666"/>
        <a:ext cx="10334913" cy="625583"/>
      </dsp:txXfrm>
    </dsp:sp>
    <dsp:sp modelId="{2EA8E70A-B16F-437F-B664-38516C5851A4}">
      <dsp:nvSpPr>
        <dsp:cNvPr id="0" name=""/>
        <dsp:cNvSpPr/>
      </dsp:nvSpPr>
      <dsp:spPr>
        <a:xfrm>
          <a:off x="528598" y="1172468"/>
          <a:ext cx="781979" cy="781979"/>
        </a:xfrm>
        <a:prstGeom prst="ellipse">
          <a:avLst/>
        </a:prstGeom>
        <a:solidFill>
          <a:schemeClr val="lt1">
            <a:hueOff val="0"/>
            <a:satOff val="0"/>
            <a:lumOff val="0"/>
            <a:alphaOff val="0"/>
          </a:schemeClr>
        </a:solidFill>
        <a:ln w="12700" cap="flat" cmpd="sng" algn="ctr">
          <a:solidFill>
            <a:schemeClr val="accent4">
              <a:hueOff val="2450223"/>
              <a:satOff val="-10194"/>
              <a:lumOff val="24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936962-2EF0-4290-BC7D-0207C183AB29}">
      <dsp:nvSpPr>
        <dsp:cNvPr id="0" name=""/>
        <dsp:cNvSpPr/>
      </dsp:nvSpPr>
      <dsp:spPr>
        <a:xfrm>
          <a:off x="1057172" y="2188741"/>
          <a:ext cx="10197329" cy="625583"/>
        </a:xfrm>
        <a:prstGeom prst="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557" tIns="81280" rIns="81280" bIns="81280" numCol="1" spcCol="1270" anchor="ctr" anchorCtr="0">
          <a:noAutofit/>
        </a:bodyPr>
        <a:lstStyle/>
        <a:p>
          <a:pPr marL="0" lvl="0" indent="0" algn="l" defTabSz="1422400">
            <a:lnSpc>
              <a:spcPct val="90000"/>
            </a:lnSpc>
            <a:spcBef>
              <a:spcPct val="0"/>
            </a:spcBef>
            <a:spcAft>
              <a:spcPct val="35000"/>
            </a:spcAft>
            <a:buNone/>
          </a:pPr>
          <a:r>
            <a:rPr lang="en-AU" sz="3200" kern="1200" dirty="0"/>
            <a:t>…. Exercise due care and diligence</a:t>
          </a:r>
        </a:p>
      </dsp:txBody>
      <dsp:txXfrm>
        <a:off x="1057172" y="2188741"/>
        <a:ext cx="10197329" cy="625583"/>
      </dsp:txXfrm>
    </dsp:sp>
    <dsp:sp modelId="{B958C78F-C621-46DA-840E-7204B01D2C10}">
      <dsp:nvSpPr>
        <dsp:cNvPr id="0" name=""/>
        <dsp:cNvSpPr/>
      </dsp:nvSpPr>
      <dsp:spPr>
        <a:xfrm>
          <a:off x="666183" y="2110543"/>
          <a:ext cx="781979" cy="781979"/>
        </a:xfrm>
        <a:prstGeom prst="ellipse">
          <a:avLst/>
        </a:prstGeom>
        <a:solidFill>
          <a:schemeClr val="lt1">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60497A-48E2-4333-8B26-921C26CD90AF}">
      <dsp:nvSpPr>
        <dsp:cNvPr id="0" name=""/>
        <dsp:cNvSpPr/>
      </dsp:nvSpPr>
      <dsp:spPr>
        <a:xfrm>
          <a:off x="919588" y="3126816"/>
          <a:ext cx="10334913" cy="625583"/>
        </a:xfrm>
        <a:prstGeom prst="rect">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557" tIns="81280" rIns="81280" bIns="81280" numCol="1" spcCol="1270" anchor="ctr" anchorCtr="0">
          <a:noAutofit/>
        </a:bodyPr>
        <a:lstStyle/>
        <a:p>
          <a:pPr marL="0" lvl="0" indent="0" algn="l" defTabSz="1422400">
            <a:lnSpc>
              <a:spcPct val="90000"/>
            </a:lnSpc>
            <a:spcBef>
              <a:spcPct val="0"/>
            </a:spcBef>
            <a:spcAft>
              <a:spcPct val="35000"/>
            </a:spcAft>
            <a:buNone/>
          </a:pPr>
          <a:r>
            <a:rPr lang="en-AU" sz="3200" kern="1200" dirty="0"/>
            <a:t>… ensure solvency</a:t>
          </a:r>
        </a:p>
      </dsp:txBody>
      <dsp:txXfrm>
        <a:off x="919588" y="3126816"/>
        <a:ext cx="10334913" cy="625583"/>
      </dsp:txXfrm>
    </dsp:sp>
    <dsp:sp modelId="{438900D5-5CD1-4280-9F67-A0EF03B09288}">
      <dsp:nvSpPr>
        <dsp:cNvPr id="0" name=""/>
        <dsp:cNvSpPr/>
      </dsp:nvSpPr>
      <dsp:spPr>
        <a:xfrm>
          <a:off x="528598" y="3048618"/>
          <a:ext cx="781979" cy="781979"/>
        </a:xfrm>
        <a:prstGeom prst="ellipse">
          <a:avLst/>
        </a:prstGeom>
        <a:solidFill>
          <a:schemeClr val="lt1">
            <a:hueOff val="0"/>
            <a:satOff val="0"/>
            <a:lumOff val="0"/>
            <a:alphaOff val="0"/>
          </a:schemeClr>
        </a:solidFill>
        <a:ln w="12700" cap="flat" cmpd="sng" algn="ctr">
          <a:solidFill>
            <a:schemeClr val="accent4">
              <a:hueOff val="7350668"/>
              <a:satOff val="-30583"/>
              <a:lumOff val="72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7CDBEB-4799-42F3-B521-05226F281316}">
      <dsp:nvSpPr>
        <dsp:cNvPr id="0" name=""/>
        <dsp:cNvSpPr/>
      </dsp:nvSpPr>
      <dsp:spPr>
        <a:xfrm>
          <a:off x="471313" y="4064891"/>
          <a:ext cx="10783188" cy="625583"/>
        </a:xfrm>
        <a:prstGeom prst="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557" tIns="81280" rIns="81280" bIns="81280" numCol="1" spcCol="1270" anchor="ctr" anchorCtr="0">
          <a:noAutofit/>
        </a:bodyPr>
        <a:lstStyle/>
        <a:p>
          <a:pPr marL="0" lvl="0" indent="0" algn="l" defTabSz="1422400">
            <a:lnSpc>
              <a:spcPct val="90000"/>
            </a:lnSpc>
            <a:spcBef>
              <a:spcPct val="0"/>
            </a:spcBef>
            <a:spcAft>
              <a:spcPct val="35000"/>
            </a:spcAft>
            <a:buNone/>
          </a:pPr>
          <a:r>
            <a:rPr lang="en-AU" sz="3200" kern="1200" dirty="0"/>
            <a:t>…. Meet legislative requirements</a:t>
          </a:r>
        </a:p>
      </dsp:txBody>
      <dsp:txXfrm>
        <a:off x="471313" y="4064891"/>
        <a:ext cx="10783188" cy="625583"/>
      </dsp:txXfrm>
    </dsp:sp>
    <dsp:sp modelId="{7475EEC7-2A43-4C1A-B1A1-A18F540B9D41}">
      <dsp:nvSpPr>
        <dsp:cNvPr id="0" name=""/>
        <dsp:cNvSpPr/>
      </dsp:nvSpPr>
      <dsp:spPr>
        <a:xfrm>
          <a:off x="80324" y="3986693"/>
          <a:ext cx="781979" cy="781979"/>
        </a:xfrm>
        <a:prstGeom prst="ellipse">
          <a:avLst/>
        </a:prstGeom>
        <a:solidFill>
          <a:schemeClr val="lt1">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2E120-C30D-467A-A85F-AE5508E3D7B9}">
      <dsp:nvSpPr>
        <dsp:cNvPr id="0" name=""/>
        <dsp:cNvSpPr/>
      </dsp:nvSpPr>
      <dsp:spPr>
        <a:xfrm>
          <a:off x="0" y="493412"/>
          <a:ext cx="2658668" cy="2658662"/>
        </a:xfrm>
        <a:prstGeom prst="ellipse">
          <a:avLst/>
        </a:prstGeom>
        <a:solidFill>
          <a:schemeClr val="accent1">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dirty="0"/>
            <a:t>Decision Making</a:t>
          </a:r>
        </a:p>
      </dsp:txBody>
      <dsp:txXfrm>
        <a:off x="389353" y="882764"/>
        <a:ext cx="1879962" cy="1879958"/>
      </dsp:txXfrm>
    </dsp:sp>
    <dsp:sp modelId="{08BC7281-97F6-4542-9DB1-322AFBB4AE09}">
      <dsp:nvSpPr>
        <dsp:cNvPr id="0" name=""/>
        <dsp:cNvSpPr/>
      </dsp:nvSpPr>
      <dsp:spPr>
        <a:xfrm>
          <a:off x="1367129" y="2266592"/>
          <a:ext cx="2658668" cy="2658662"/>
        </a:xfrm>
        <a:prstGeom prst="ellipse">
          <a:avLst/>
        </a:prstGeom>
        <a:solidFill>
          <a:schemeClr val="accent1">
            <a:shade val="80000"/>
            <a:alpha val="50000"/>
            <a:hueOff val="87321"/>
            <a:satOff val="-1564"/>
            <a:lumOff val="66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latin typeface="Söhne"/>
            </a:rPr>
            <a:t>Communication</a:t>
          </a:r>
          <a:endParaRPr lang="en-AU" sz="2100" kern="1200" dirty="0"/>
        </a:p>
      </dsp:txBody>
      <dsp:txXfrm>
        <a:off x="1756482" y="2655944"/>
        <a:ext cx="1879962" cy="1879958"/>
      </dsp:txXfrm>
    </dsp:sp>
    <dsp:sp modelId="{12609227-6F25-47E4-B6C7-B3A0AF5CE263}">
      <dsp:nvSpPr>
        <dsp:cNvPr id="0" name=""/>
        <dsp:cNvSpPr/>
      </dsp:nvSpPr>
      <dsp:spPr>
        <a:xfrm>
          <a:off x="2735071" y="493412"/>
          <a:ext cx="2658668" cy="2658662"/>
        </a:xfrm>
        <a:prstGeom prst="ellipse">
          <a:avLst/>
        </a:prstGeom>
        <a:solidFill>
          <a:schemeClr val="accent1">
            <a:shade val="80000"/>
            <a:alpha val="5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latin typeface="Söhne"/>
            </a:rPr>
            <a:t>Planning</a:t>
          </a:r>
          <a:endParaRPr lang="en-AU" sz="2100" kern="1200" dirty="0"/>
        </a:p>
      </dsp:txBody>
      <dsp:txXfrm>
        <a:off x="3124424" y="882764"/>
        <a:ext cx="1879962" cy="1879958"/>
      </dsp:txXfrm>
    </dsp:sp>
    <dsp:sp modelId="{FB40F3F2-B8A0-400A-8120-4F997EB72ACD}">
      <dsp:nvSpPr>
        <dsp:cNvPr id="0" name=""/>
        <dsp:cNvSpPr/>
      </dsp:nvSpPr>
      <dsp:spPr>
        <a:xfrm>
          <a:off x="4102201" y="2266592"/>
          <a:ext cx="2658668" cy="2658662"/>
        </a:xfrm>
        <a:prstGeom prst="ellipse">
          <a:avLst/>
        </a:prstGeom>
        <a:solidFill>
          <a:schemeClr val="accent1">
            <a:shade val="80000"/>
            <a:alpha val="50000"/>
            <a:hueOff val="261962"/>
            <a:satOff val="-4692"/>
            <a:lumOff val="199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latin typeface="Söhne"/>
            </a:rPr>
            <a:t>Accountability</a:t>
          </a:r>
          <a:endParaRPr lang="en-AU" sz="2100" kern="1200" dirty="0"/>
        </a:p>
      </dsp:txBody>
      <dsp:txXfrm>
        <a:off x="4491554" y="2655944"/>
        <a:ext cx="1879962" cy="1879958"/>
      </dsp:txXfrm>
    </dsp:sp>
    <dsp:sp modelId="{979A5FBF-06C1-4D91-882A-B4CAA1506B37}">
      <dsp:nvSpPr>
        <dsp:cNvPr id="0" name=""/>
        <dsp:cNvSpPr/>
      </dsp:nvSpPr>
      <dsp:spPr>
        <a:xfrm>
          <a:off x="5469331" y="493412"/>
          <a:ext cx="2658668" cy="2658662"/>
        </a:xfrm>
        <a:prstGeom prst="ellipse">
          <a:avLst/>
        </a:prstGeom>
        <a:solidFill>
          <a:schemeClr val="accent1">
            <a:shade val="80000"/>
            <a:alpha val="5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latin typeface="Söhne"/>
            </a:rPr>
            <a:t>Problem-solving</a:t>
          </a:r>
          <a:endParaRPr lang="en-AU" sz="2100" kern="1200"/>
        </a:p>
      </dsp:txBody>
      <dsp:txXfrm>
        <a:off x="5858684" y="882764"/>
        <a:ext cx="1879962" cy="18799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6606B8-674F-459C-8948-91709CC15214}">
      <dsp:nvSpPr>
        <dsp:cNvPr id="0" name=""/>
        <dsp:cNvSpPr/>
      </dsp:nvSpPr>
      <dsp:spPr>
        <a:xfrm>
          <a:off x="1354666" y="0"/>
          <a:ext cx="5418667" cy="5418667"/>
        </a:xfrm>
        <a:prstGeom prst="ellipse">
          <a:avLst/>
        </a:prstGeom>
        <a:gradFill rotWithShape="0">
          <a:gsLst>
            <a:gs pos="0">
              <a:schemeClr val="accent1">
                <a:shade val="50000"/>
                <a:hueOff val="0"/>
                <a:satOff val="0"/>
                <a:lumOff val="0"/>
                <a:alphaOff val="0"/>
                <a:lumMod val="110000"/>
                <a:satMod val="105000"/>
                <a:tint val="67000"/>
              </a:schemeClr>
            </a:gs>
            <a:gs pos="50000">
              <a:schemeClr val="accent1">
                <a:shade val="50000"/>
                <a:hueOff val="0"/>
                <a:satOff val="0"/>
                <a:lumOff val="0"/>
                <a:alphaOff val="0"/>
                <a:lumMod val="105000"/>
                <a:satMod val="103000"/>
                <a:tint val="73000"/>
              </a:schemeClr>
            </a:gs>
            <a:gs pos="100000">
              <a:schemeClr val="accent1">
                <a:shade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AU" sz="3200" kern="1200" dirty="0"/>
            <a:t>Clarity</a:t>
          </a:r>
        </a:p>
      </dsp:txBody>
      <dsp:txXfrm>
        <a:off x="3047999" y="270933"/>
        <a:ext cx="2032000" cy="541866"/>
      </dsp:txXfrm>
    </dsp:sp>
    <dsp:sp modelId="{0952FD04-01FB-4701-9A62-41FBFABADF05}">
      <dsp:nvSpPr>
        <dsp:cNvPr id="0" name=""/>
        <dsp:cNvSpPr/>
      </dsp:nvSpPr>
      <dsp:spPr>
        <a:xfrm>
          <a:off x="1761066" y="812800"/>
          <a:ext cx="4605866" cy="4605866"/>
        </a:xfrm>
        <a:prstGeom prst="ellipse">
          <a:avLst/>
        </a:prstGeom>
        <a:gradFill rotWithShape="0">
          <a:gsLst>
            <a:gs pos="0">
              <a:schemeClr val="accent1">
                <a:shade val="50000"/>
                <a:hueOff val="134164"/>
                <a:satOff val="-3267"/>
                <a:lumOff val="14299"/>
                <a:alphaOff val="0"/>
                <a:lumMod val="110000"/>
                <a:satMod val="105000"/>
                <a:tint val="67000"/>
              </a:schemeClr>
            </a:gs>
            <a:gs pos="50000">
              <a:schemeClr val="accent1">
                <a:shade val="50000"/>
                <a:hueOff val="134164"/>
                <a:satOff val="-3267"/>
                <a:lumOff val="14299"/>
                <a:alphaOff val="0"/>
                <a:lumMod val="105000"/>
                <a:satMod val="103000"/>
                <a:tint val="73000"/>
              </a:schemeClr>
            </a:gs>
            <a:gs pos="100000">
              <a:schemeClr val="accent1">
                <a:shade val="50000"/>
                <a:hueOff val="134164"/>
                <a:satOff val="-3267"/>
                <a:lumOff val="1429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AU" sz="2400" kern="1200" dirty="0"/>
            <a:t>Efficiency</a:t>
          </a:r>
        </a:p>
      </dsp:txBody>
      <dsp:txXfrm>
        <a:off x="3070859" y="1077637"/>
        <a:ext cx="1986280" cy="529674"/>
      </dsp:txXfrm>
    </dsp:sp>
    <dsp:sp modelId="{C4C83859-5989-4A46-9AA7-CAC1DEDD0F3A}">
      <dsp:nvSpPr>
        <dsp:cNvPr id="0" name=""/>
        <dsp:cNvSpPr/>
      </dsp:nvSpPr>
      <dsp:spPr>
        <a:xfrm>
          <a:off x="2167466" y="1625600"/>
          <a:ext cx="3793066" cy="3793066"/>
        </a:xfrm>
        <a:prstGeom prst="ellipse">
          <a:avLst/>
        </a:prstGeom>
        <a:gradFill rotWithShape="0">
          <a:gsLst>
            <a:gs pos="0">
              <a:schemeClr val="accent1">
                <a:shade val="50000"/>
                <a:hueOff val="268329"/>
                <a:satOff val="-6535"/>
                <a:lumOff val="28597"/>
                <a:alphaOff val="0"/>
                <a:lumMod val="110000"/>
                <a:satMod val="105000"/>
                <a:tint val="67000"/>
              </a:schemeClr>
            </a:gs>
            <a:gs pos="50000">
              <a:schemeClr val="accent1">
                <a:shade val="50000"/>
                <a:hueOff val="268329"/>
                <a:satOff val="-6535"/>
                <a:lumOff val="28597"/>
                <a:alphaOff val="0"/>
                <a:lumMod val="105000"/>
                <a:satMod val="103000"/>
                <a:tint val="73000"/>
              </a:schemeClr>
            </a:gs>
            <a:gs pos="100000">
              <a:schemeClr val="accent1">
                <a:shade val="50000"/>
                <a:hueOff val="268329"/>
                <a:satOff val="-6535"/>
                <a:lumOff val="2859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AU" sz="2400" kern="1200" dirty="0"/>
            <a:t>Preparation</a:t>
          </a:r>
        </a:p>
      </dsp:txBody>
      <dsp:txXfrm>
        <a:off x="3082543" y="1887321"/>
        <a:ext cx="1962912" cy="523443"/>
      </dsp:txXfrm>
    </dsp:sp>
    <dsp:sp modelId="{1357A5A4-ED09-416B-9680-F5163D1FF563}">
      <dsp:nvSpPr>
        <dsp:cNvPr id="0" name=""/>
        <dsp:cNvSpPr/>
      </dsp:nvSpPr>
      <dsp:spPr>
        <a:xfrm>
          <a:off x="2573866" y="2438400"/>
          <a:ext cx="2980266" cy="2980266"/>
        </a:xfrm>
        <a:prstGeom prst="ellipse">
          <a:avLst/>
        </a:prstGeom>
        <a:gradFill rotWithShape="0">
          <a:gsLst>
            <a:gs pos="0">
              <a:schemeClr val="accent1">
                <a:shade val="50000"/>
                <a:hueOff val="402493"/>
                <a:satOff val="-9802"/>
                <a:lumOff val="42896"/>
                <a:alphaOff val="0"/>
                <a:lumMod val="110000"/>
                <a:satMod val="105000"/>
                <a:tint val="67000"/>
              </a:schemeClr>
            </a:gs>
            <a:gs pos="50000">
              <a:schemeClr val="accent1">
                <a:shade val="50000"/>
                <a:hueOff val="402493"/>
                <a:satOff val="-9802"/>
                <a:lumOff val="42896"/>
                <a:alphaOff val="0"/>
                <a:lumMod val="105000"/>
                <a:satMod val="103000"/>
                <a:tint val="73000"/>
              </a:schemeClr>
            </a:gs>
            <a:gs pos="100000">
              <a:schemeClr val="accent1">
                <a:shade val="50000"/>
                <a:hueOff val="402493"/>
                <a:satOff val="-9802"/>
                <a:lumOff val="4289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kern="1200" dirty="0"/>
            <a:t>Accountability</a:t>
          </a:r>
        </a:p>
      </dsp:txBody>
      <dsp:txXfrm>
        <a:off x="3259327" y="2706624"/>
        <a:ext cx="1609344" cy="536448"/>
      </dsp:txXfrm>
    </dsp:sp>
    <dsp:sp modelId="{95C48872-051C-4978-AC9D-8022A0546227}">
      <dsp:nvSpPr>
        <dsp:cNvPr id="0" name=""/>
        <dsp:cNvSpPr/>
      </dsp:nvSpPr>
      <dsp:spPr>
        <a:xfrm>
          <a:off x="2901511" y="3251200"/>
          <a:ext cx="2324976" cy="2167466"/>
        </a:xfrm>
        <a:prstGeom prst="ellipse">
          <a:avLst/>
        </a:prstGeom>
        <a:gradFill rotWithShape="0">
          <a:gsLst>
            <a:gs pos="0">
              <a:schemeClr val="accent1">
                <a:shade val="50000"/>
                <a:hueOff val="268329"/>
                <a:satOff val="-6535"/>
                <a:lumOff val="28597"/>
                <a:alphaOff val="0"/>
                <a:lumMod val="110000"/>
                <a:satMod val="105000"/>
                <a:tint val="67000"/>
              </a:schemeClr>
            </a:gs>
            <a:gs pos="50000">
              <a:schemeClr val="accent1">
                <a:shade val="50000"/>
                <a:hueOff val="268329"/>
                <a:satOff val="-6535"/>
                <a:lumOff val="28597"/>
                <a:alphaOff val="0"/>
                <a:lumMod val="105000"/>
                <a:satMod val="103000"/>
                <a:tint val="73000"/>
              </a:schemeClr>
            </a:gs>
            <a:gs pos="100000">
              <a:schemeClr val="accent1">
                <a:shade val="50000"/>
                <a:hueOff val="268329"/>
                <a:satOff val="-6535"/>
                <a:lumOff val="2859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AU" sz="2400" kern="1200" dirty="0"/>
            <a:t>Reports</a:t>
          </a:r>
        </a:p>
      </dsp:txBody>
      <dsp:txXfrm>
        <a:off x="3308382" y="3522133"/>
        <a:ext cx="1511234" cy="541866"/>
      </dsp:txXfrm>
    </dsp:sp>
    <dsp:sp modelId="{5763BB3F-60F3-4E13-891B-B8798F059DBF}">
      <dsp:nvSpPr>
        <dsp:cNvPr id="0" name=""/>
        <dsp:cNvSpPr/>
      </dsp:nvSpPr>
      <dsp:spPr>
        <a:xfrm>
          <a:off x="3307913" y="4064000"/>
          <a:ext cx="1512173" cy="1354666"/>
        </a:xfrm>
        <a:prstGeom prst="ellipse">
          <a:avLst/>
        </a:prstGeom>
        <a:gradFill rotWithShape="0">
          <a:gsLst>
            <a:gs pos="0">
              <a:schemeClr val="accent1">
                <a:shade val="50000"/>
                <a:hueOff val="134164"/>
                <a:satOff val="-3267"/>
                <a:lumOff val="14299"/>
                <a:alphaOff val="0"/>
                <a:lumMod val="110000"/>
                <a:satMod val="105000"/>
                <a:tint val="67000"/>
              </a:schemeClr>
            </a:gs>
            <a:gs pos="50000">
              <a:schemeClr val="accent1">
                <a:shade val="50000"/>
                <a:hueOff val="134164"/>
                <a:satOff val="-3267"/>
                <a:lumOff val="14299"/>
                <a:alphaOff val="0"/>
                <a:lumMod val="105000"/>
                <a:satMod val="103000"/>
                <a:tint val="73000"/>
              </a:schemeClr>
            </a:gs>
            <a:gs pos="100000">
              <a:schemeClr val="accent1">
                <a:shade val="50000"/>
                <a:hueOff val="134164"/>
                <a:satOff val="-3267"/>
                <a:lumOff val="1429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AU" sz="2000" kern="1200" dirty="0"/>
            <a:t>Follow-up</a:t>
          </a:r>
        </a:p>
      </dsp:txBody>
      <dsp:txXfrm>
        <a:off x="3529365" y="4402666"/>
        <a:ext cx="1069268" cy="6773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C70F8-4714-4077-B61F-D989BAF2798C}">
      <dsp:nvSpPr>
        <dsp:cNvPr id="0" name=""/>
        <dsp:cNvSpPr/>
      </dsp:nvSpPr>
      <dsp:spPr>
        <a:xfrm rot="5400000">
          <a:off x="359850" y="2776297"/>
          <a:ext cx="1077731" cy="1793320"/>
        </a:xfrm>
        <a:prstGeom prst="corner">
          <a:avLst>
            <a:gd name="adj1" fmla="val 16120"/>
            <a:gd name="adj2" fmla="val 16110"/>
          </a:avLst>
        </a:prstGeom>
        <a:solidFill>
          <a:schemeClr val="accent1">
            <a:shade val="5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D6BC64-9A34-496C-B67A-11818C3BA543}">
      <dsp:nvSpPr>
        <dsp:cNvPr id="0" name=""/>
        <dsp:cNvSpPr/>
      </dsp:nvSpPr>
      <dsp:spPr>
        <a:xfrm>
          <a:off x="179950" y="3312113"/>
          <a:ext cx="1619020" cy="1419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AU" sz="1800" kern="1200" dirty="0"/>
            <a:t>Record-keeping</a:t>
          </a:r>
        </a:p>
      </dsp:txBody>
      <dsp:txXfrm>
        <a:off x="179950" y="3312113"/>
        <a:ext cx="1619020" cy="1419166"/>
      </dsp:txXfrm>
    </dsp:sp>
    <dsp:sp modelId="{DA23403E-70CF-4E80-83FE-651BBFE5CB69}">
      <dsp:nvSpPr>
        <dsp:cNvPr id="0" name=""/>
        <dsp:cNvSpPr/>
      </dsp:nvSpPr>
      <dsp:spPr>
        <a:xfrm>
          <a:off x="1493494" y="2644270"/>
          <a:ext cx="305475" cy="305475"/>
        </a:xfrm>
        <a:prstGeom prst="triangle">
          <a:avLst>
            <a:gd name="adj" fmla="val 100000"/>
          </a:avLst>
        </a:prstGeom>
        <a:solidFill>
          <a:schemeClr val="accent1">
            <a:shade val="50000"/>
            <a:hueOff val="89443"/>
            <a:satOff val="-2178"/>
            <a:lumOff val="9532"/>
            <a:alphaOff val="0"/>
          </a:schemeClr>
        </a:solidFill>
        <a:ln w="12700" cap="flat" cmpd="sng" algn="ctr">
          <a:solidFill>
            <a:schemeClr val="accent1">
              <a:shade val="50000"/>
              <a:hueOff val="89443"/>
              <a:satOff val="-2178"/>
              <a:lumOff val="953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9EDF2A-D6C9-4E05-ABDC-0022251C43E3}">
      <dsp:nvSpPr>
        <dsp:cNvPr id="0" name=""/>
        <dsp:cNvSpPr/>
      </dsp:nvSpPr>
      <dsp:spPr>
        <a:xfrm rot="5400000">
          <a:off x="2341847" y="2285849"/>
          <a:ext cx="1077731" cy="1793320"/>
        </a:xfrm>
        <a:prstGeom prst="corner">
          <a:avLst>
            <a:gd name="adj1" fmla="val 16120"/>
            <a:gd name="adj2" fmla="val 16110"/>
          </a:avLst>
        </a:prstGeom>
        <a:solidFill>
          <a:schemeClr val="accent1">
            <a:shade val="50000"/>
            <a:hueOff val="178886"/>
            <a:satOff val="-4356"/>
            <a:lumOff val="19065"/>
            <a:alphaOff val="0"/>
          </a:schemeClr>
        </a:solidFill>
        <a:ln w="12700" cap="flat" cmpd="sng" algn="ctr">
          <a:solidFill>
            <a:schemeClr val="accent1">
              <a:shade val="50000"/>
              <a:hueOff val="178886"/>
              <a:satOff val="-4356"/>
              <a:lumOff val="190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274234-221C-42BB-B910-12C327F5A928}">
      <dsp:nvSpPr>
        <dsp:cNvPr id="0" name=""/>
        <dsp:cNvSpPr/>
      </dsp:nvSpPr>
      <dsp:spPr>
        <a:xfrm>
          <a:off x="2161946" y="2821666"/>
          <a:ext cx="1619020" cy="1419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AU" sz="1800" kern="1200" dirty="0"/>
            <a:t>Communication</a:t>
          </a:r>
        </a:p>
      </dsp:txBody>
      <dsp:txXfrm>
        <a:off x="2161946" y="2821666"/>
        <a:ext cx="1619020" cy="1419166"/>
      </dsp:txXfrm>
    </dsp:sp>
    <dsp:sp modelId="{4D0A315E-901B-49C3-BED6-C17CF451707D}">
      <dsp:nvSpPr>
        <dsp:cNvPr id="0" name=""/>
        <dsp:cNvSpPr/>
      </dsp:nvSpPr>
      <dsp:spPr>
        <a:xfrm>
          <a:off x="3475491" y="2153823"/>
          <a:ext cx="305475" cy="305475"/>
        </a:xfrm>
        <a:prstGeom prst="triangle">
          <a:avLst>
            <a:gd name="adj" fmla="val 100000"/>
          </a:avLst>
        </a:prstGeom>
        <a:solidFill>
          <a:schemeClr val="accent1">
            <a:shade val="50000"/>
            <a:hueOff val="268329"/>
            <a:satOff val="-6535"/>
            <a:lumOff val="28597"/>
            <a:alphaOff val="0"/>
          </a:schemeClr>
        </a:solidFill>
        <a:ln w="12700" cap="flat" cmpd="sng" algn="ctr">
          <a:solidFill>
            <a:schemeClr val="accent1">
              <a:shade val="50000"/>
              <a:hueOff val="268329"/>
              <a:satOff val="-6535"/>
              <a:lumOff val="2859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13CAC8-BCBA-4C84-A6C5-A63A8B7A27C9}">
      <dsp:nvSpPr>
        <dsp:cNvPr id="0" name=""/>
        <dsp:cNvSpPr/>
      </dsp:nvSpPr>
      <dsp:spPr>
        <a:xfrm rot="5400000">
          <a:off x="4323843" y="1795402"/>
          <a:ext cx="1077731" cy="1793320"/>
        </a:xfrm>
        <a:prstGeom prst="corner">
          <a:avLst>
            <a:gd name="adj1" fmla="val 16120"/>
            <a:gd name="adj2" fmla="val 16110"/>
          </a:avLst>
        </a:prstGeom>
        <a:solidFill>
          <a:schemeClr val="accent1">
            <a:shade val="50000"/>
            <a:hueOff val="357772"/>
            <a:satOff val="-8713"/>
            <a:lumOff val="38130"/>
            <a:alphaOff val="0"/>
          </a:schemeClr>
        </a:solidFill>
        <a:ln w="12700" cap="flat" cmpd="sng" algn="ctr">
          <a:solidFill>
            <a:schemeClr val="accent1">
              <a:shade val="50000"/>
              <a:hueOff val="357772"/>
              <a:satOff val="-8713"/>
              <a:lumOff val="381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4F89EB-EBDB-43CB-821A-339B3C574847}">
      <dsp:nvSpPr>
        <dsp:cNvPr id="0" name=""/>
        <dsp:cNvSpPr/>
      </dsp:nvSpPr>
      <dsp:spPr>
        <a:xfrm>
          <a:off x="4143943" y="2331219"/>
          <a:ext cx="1619020" cy="1419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AU" sz="1800" kern="1200" dirty="0"/>
            <a:t>Accountability</a:t>
          </a:r>
        </a:p>
      </dsp:txBody>
      <dsp:txXfrm>
        <a:off x="4143943" y="2331219"/>
        <a:ext cx="1619020" cy="1419166"/>
      </dsp:txXfrm>
    </dsp:sp>
    <dsp:sp modelId="{2D1EB188-83E7-4483-81E4-B1AE568A8A54}">
      <dsp:nvSpPr>
        <dsp:cNvPr id="0" name=""/>
        <dsp:cNvSpPr/>
      </dsp:nvSpPr>
      <dsp:spPr>
        <a:xfrm>
          <a:off x="5457488" y="1663376"/>
          <a:ext cx="305475" cy="305475"/>
        </a:xfrm>
        <a:prstGeom prst="triangle">
          <a:avLst>
            <a:gd name="adj" fmla="val 100000"/>
          </a:avLst>
        </a:prstGeom>
        <a:solidFill>
          <a:schemeClr val="accent1">
            <a:shade val="50000"/>
            <a:hueOff val="357772"/>
            <a:satOff val="-8713"/>
            <a:lumOff val="38130"/>
            <a:alphaOff val="0"/>
          </a:schemeClr>
        </a:solidFill>
        <a:ln w="12700" cap="flat" cmpd="sng" algn="ctr">
          <a:solidFill>
            <a:schemeClr val="accent1">
              <a:shade val="50000"/>
              <a:hueOff val="357772"/>
              <a:satOff val="-8713"/>
              <a:lumOff val="381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F5D0D1-5C60-4123-9214-176479869D7A}">
      <dsp:nvSpPr>
        <dsp:cNvPr id="0" name=""/>
        <dsp:cNvSpPr/>
      </dsp:nvSpPr>
      <dsp:spPr>
        <a:xfrm rot="5400000">
          <a:off x="6305840" y="1304955"/>
          <a:ext cx="1077731" cy="1793320"/>
        </a:xfrm>
        <a:prstGeom prst="corner">
          <a:avLst>
            <a:gd name="adj1" fmla="val 16120"/>
            <a:gd name="adj2" fmla="val 16110"/>
          </a:avLst>
        </a:prstGeom>
        <a:solidFill>
          <a:schemeClr val="accent1">
            <a:shade val="50000"/>
            <a:hueOff val="268329"/>
            <a:satOff val="-6535"/>
            <a:lumOff val="28597"/>
            <a:alphaOff val="0"/>
          </a:schemeClr>
        </a:solidFill>
        <a:ln w="12700" cap="flat" cmpd="sng" algn="ctr">
          <a:solidFill>
            <a:schemeClr val="accent1">
              <a:shade val="50000"/>
              <a:hueOff val="268329"/>
              <a:satOff val="-6535"/>
              <a:lumOff val="2859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9C8D13-C83C-429E-8B98-5299853F8E53}">
      <dsp:nvSpPr>
        <dsp:cNvPr id="0" name=""/>
        <dsp:cNvSpPr/>
      </dsp:nvSpPr>
      <dsp:spPr>
        <a:xfrm>
          <a:off x="6125940" y="1840772"/>
          <a:ext cx="1619020" cy="1419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AU" sz="1800" kern="1200" dirty="0"/>
            <a:t>Clarification</a:t>
          </a:r>
        </a:p>
      </dsp:txBody>
      <dsp:txXfrm>
        <a:off x="6125940" y="1840772"/>
        <a:ext cx="1619020" cy="1419166"/>
      </dsp:txXfrm>
    </dsp:sp>
    <dsp:sp modelId="{0F318312-C749-48B6-A1D9-BC1F23AAE4A9}">
      <dsp:nvSpPr>
        <dsp:cNvPr id="0" name=""/>
        <dsp:cNvSpPr/>
      </dsp:nvSpPr>
      <dsp:spPr>
        <a:xfrm>
          <a:off x="7439485" y="1172929"/>
          <a:ext cx="305475" cy="305475"/>
        </a:xfrm>
        <a:prstGeom prst="triangle">
          <a:avLst>
            <a:gd name="adj" fmla="val 100000"/>
          </a:avLst>
        </a:prstGeom>
        <a:solidFill>
          <a:schemeClr val="accent1">
            <a:shade val="50000"/>
            <a:hueOff val="178886"/>
            <a:satOff val="-4356"/>
            <a:lumOff val="19065"/>
            <a:alphaOff val="0"/>
          </a:schemeClr>
        </a:solidFill>
        <a:ln w="12700" cap="flat" cmpd="sng" algn="ctr">
          <a:solidFill>
            <a:schemeClr val="accent1">
              <a:shade val="50000"/>
              <a:hueOff val="178886"/>
              <a:satOff val="-4356"/>
              <a:lumOff val="190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401EB3-497D-4809-B881-96916E0EB257}">
      <dsp:nvSpPr>
        <dsp:cNvPr id="0" name=""/>
        <dsp:cNvSpPr/>
      </dsp:nvSpPr>
      <dsp:spPr>
        <a:xfrm rot="5400000">
          <a:off x="8287837" y="814508"/>
          <a:ext cx="1077731" cy="1793320"/>
        </a:xfrm>
        <a:prstGeom prst="corner">
          <a:avLst>
            <a:gd name="adj1" fmla="val 16120"/>
            <a:gd name="adj2" fmla="val 16110"/>
          </a:avLst>
        </a:prstGeom>
        <a:solidFill>
          <a:schemeClr val="accent1">
            <a:shade val="50000"/>
            <a:hueOff val="89443"/>
            <a:satOff val="-2178"/>
            <a:lumOff val="9532"/>
            <a:alphaOff val="0"/>
          </a:schemeClr>
        </a:solidFill>
        <a:ln w="12700" cap="flat" cmpd="sng" algn="ctr">
          <a:solidFill>
            <a:schemeClr val="accent1">
              <a:shade val="50000"/>
              <a:hueOff val="89443"/>
              <a:satOff val="-2178"/>
              <a:lumOff val="953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1B9A31-26E1-4291-B516-D3F9B0E093AD}">
      <dsp:nvSpPr>
        <dsp:cNvPr id="0" name=""/>
        <dsp:cNvSpPr/>
      </dsp:nvSpPr>
      <dsp:spPr>
        <a:xfrm>
          <a:off x="8107937" y="1350325"/>
          <a:ext cx="1619020" cy="1419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AU" sz="1800" kern="1200" dirty="0"/>
            <a:t>Planning</a:t>
          </a:r>
        </a:p>
      </dsp:txBody>
      <dsp:txXfrm>
        <a:off x="8107937" y="1350325"/>
        <a:ext cx="1619020" cy="14191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86187-6626-425F-B2FF-BD1783C0C91C}">
      <dsp:nvSpPr>
        <dsp:cNvPr id="0" name=""/>
        <dsp:cNvSpPr/>
      </dsp:nvSpPr>
      <dsp:spPr>
        <a:xfrm>
          <a:off x="3388957" y="3924"/>
          <a:ext cx="5083435" cy="586508"/>
        </a:xfrm>
        <a:prstGeom prst="rightArrow">
          <a:avLst>
            <a:gd name="adj1" fmla="val 75000"/>
            <a:gd name="adj2" fmla="val 5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AU" sz="2500" kern="1200" dirty="0"/>
            <a:t>Member or Club Aggrieved</a:t>
          </a:r>
        </a:p>
      </dsp:txBody>
      <dsp:txXfrm>
        <a:off x="3388957" y="77238"/>
        <a:ext cx="4863495" cy="439881"/>
      </dsp:txXfrm>
    </dsp:sp>
    <dsp:sp modelId="{316B925C-2A10-4767-8038-876A44D4F3B8}">
      <dsp:nvSpPr>
        <dsp:cNvPr id="0" name=""/>
        <dsp:cNvSpPr/>
      </dsp:nvSpPr>
      <dsp:spPr>
        <a:xfrm>
          <a:off x="0" y="3924"/>
          <a:ext cx="3388957" cy="58650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l" defTabSz="1022350">
            <a:lnSpc>
              <a:spcPct val="90000"/>
            </a:lnSpc>
            <a:spcBef>
              <a:spcPct val="0"/>
            </a:spcBef>
            <a:spcAft>
              <a:spcPct val="35000"/>
            </a:spcAft>
            <a:buNone/>
          </a:pPr>
          <a:r>
            <a:rPr lang="en-AU" sz="2300" kern="1200" dirty="0"/>
            <a:t>Incident Occurs</a:t>
          </a:r>
        </a:p>
      </dsp:txBody>
      <dsp:txXfrm>
        <a:off x="28631" y="32555"/>
        <a:ext cx="3331695" cy="529246"/>
      </dsp:txXfrm>
    </dsp:sp>
    <dsp:sp modelId="{D550AD13-BA9A-4815-A9BD-CFAD429892D6}">
      <dsp:nvSpPr>
        <dsp:cNvPr id="0" name=""/>
        <dsp:cNvSpPr/>
      </dsp:nvSpPr>
      <dsp:spPr>
        <a:xfrm>
          <a:off x="3388957" y="649083"/>
          <a:ext cx="5083435" cy="586508"/>
        </a:xfrm>
        <a:prstGeom prst="rightArrow">
          <a:avLst>
            <a:gd name="adj1" fmla="val 75000"/>
            <a:gd name="adj2" fmla="val 50000"/>
          </a:avLst>
        </a:prstGeom>
        <a:solidFill>
          <a:schemeClr val="accent5">
            <a:tint val="40000"/>
            <a:alpha val="90000"/>
            <a:hueOff val="-1123294"/>
            <a:satOff val="-3805"/>
            <a:lumOff val="-488"/>
            <a:alphaOff val="0"/>
          </a:schemeClr>
        </a:solidFill>
        <a:ln w="12700" cap="flat" cmpd="sng" algn="ctr">
          <a:solidFill>
            <a:schemeClr val="accent5">
              <a:tint val="40000"/>
              <a:alpha val="90000"/>
              <a:hueOff val="-1123294"/>
              <a:satOff val="-3805"/>
              <a:lumOff val="-4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AU" sz="2500" kern="1200" dirty="0"/>
            <a:t>Club must attempt to rectify</a:t>
          </a:r>
        </a:p>
      </dsp:txBody>
      <dsp:txXfrm>
        <a:off x="3388957" y="722397"/>
        <a:ext cx="4863495" cy="439881"/>
      </dsp:txXfrm>
    </dsp:sp>
    <dsp:sp modelId="{1B96D4FC-A69A-4770-8BC1-0A909197F90A}">
      <dsp:nvSpPr>
        <dsp:cNvPr id="0" name=""/>
        <dsp:cNvSpPr/>
      </dsp:nvSpPr>
      <dsp:spPr>
        <a:xfrm>
          <a:off x="0" y="649083"/>
          <a:ext cx="3388957" cy="586508"/>
        </a:xfrm>
        <a:prstGeom prst="round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AU" sz="2300" kern="1200" dirty="0"/>
            <a:t>Club Rectification	</a:t>
          </a:r>
        </a:p>
      </dsp:txBody>
      <dsp:txXfrm>
        <a:off x="28631" y="677714"/>
        <a:ext cx="3331695" cy="529246"/>
      </dsp:txXfrm>
    </dsp:sp>
    <dsp:sp modelId="{1DC9F6B2-5D9C-408B-9045-21F036F5DABF}">
      <dsp:nvSpPr>
        <dsp:cNvPr id="0" name=""/>
        <dsp:cNvSpPr/>
      </dsp:nvSpPr>
      <dsp:spPr>
        <a:xfrm>
          <a:off x="3388957" y="1294242"/>
          <a:ext cx="5083435" cy="586508"/>
        </a:xfrm>
        <a:prstGeom prst="rightArrow">
          <a:avLst>
            <a:gd name="adj1" fmla="val 75000"/>
            <a:gd name="adj2" fmla="val 50000"/>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AU" sz="2500" kern="1200" dirty="0"/>
            <a:t>Via SLS Complaints Portal</a:t>
          </a:r>
        </a:p>
      </dsp:txBody>
      <dsp:txXfrm>
        <a:off x="3388957" y="1367556"/>
        <a:ext cx="4863495" cy="439881"/>
      </dsp:txXfrm>
    </dsp:sp>
    <dsp:sp modelId="{5DB91435-DF72-4291-B8B0-A46678706E26}">
      <dsp:nvSpPr>
        <dsp:cNvPr id="0" name=""/>
        <dsp:cNvSpPr/>
      </dsp:nvSpPr>
      <dsp:spPr>
        <a:xfrm>
          <a:off x="0" y="1294242"/>
          <a:ext cx="3388957" cy="586508"/>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l" defTabSz="1022350">
            <a:lnSpc>
              <a:spcPct val="90000"/>
            </a:lnSpc>
            <a:spcBef>
              <a:spcPct val="0"/>
            </a:spcBef>
            <a:spcAft>
              <a:spcPct val="35000"/>
            </a:spcAft>
            <a:buNone/>
          </a:pPr>
          <a:r>
            <a:rPr lang="en-AU" sz="2300" kern="1200" dirty="0"/>
            <a:t>Complaint Lodged</a:t>
          </a:r>
        </a:p>
      </dsp:txBody>
      <dsp:txXfrm>
        <a:off x="28631" y="1322873"/>
        <a:ext cx="3331695" cy="529246"/>
      </dsp:txXfrm>
    </dsp:sp>
    <dsp:sp modelId="{A79AA6B6-AD1B-4942-B85A-6D3984FD632D}">
      <dsp:nvSpPr>
        <dsp:cNvPr id="0" name=""/>
        <dsp:cNvSpPr/>
      </dsp:nvSpPr>
      <dsp:spPr>
        <a:xfrm>
          <a:off x="3388957" y="1939401"/>
          <a:ext cx="5083435" cy="586508"/>
        </a:xfrm>
        <a:prstGeom prst="rightArrow">
          <a:avLst>
            <a:gd name="adj1" fmla="val 75000"/>
            <a:gd name="adj2" fmla="val 50000"/>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AU" sz="2500" kern="1200" dirty="0"/>
            <a:t>By Ethical Standards</a:t>
          </a:r>
        </a:p>
      </dsp:txBody>
      <dsp:txXfrm>
        <a:off x="3388957" y="2012715"/>
        <a:ext cx="4863495" cy="439881"/>
      </dsp:txXfrm>
    </dsp:sp>
    <dsp:sp modelId="{9F83CB04-C037-4B7B-9D6A-DA83494C567A}">
      <dsp:nvSpPr>
        <dsp:cNvPr id="0" name=""/>
        <dsp:cNvSpPr/>
      </dsp:nvSpPr>
      <dsp:spPr>
        <a:xfrm>
          <a:off x="0" y="1939401"/>
          <a:ext cx="3388957" cy="586508"/>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l" defTabSz="1022350">
            <a:lnSpc>
              <a:spcPct val="90000"/>
            </a:lnSpc>
            <a:spcBef>
              <a:spcPct val="0"/>
            </a:spcBef>
            <a:spcAft>
              <a:spcPct val="35000"/>
            </a:spcAft>
            <a:buNone/>
          </a:pPr>
          <a:r>
            <a:rPr lang="en-AU" sz="2300" kern="1200" dirty="0"/>
            <a:t>Complaint Assessed</a:t>
          </a:r>
        </a:p>
      </dsp:txBody>
      <dsp:txXfrm>
        <a:off x="28631" y="1968032"/>
        <a:ext cx="3331695" cy="529246"/>
      </dsp:txXfrm>
    </dsp:sp>
    <dsp:sp modelId="{5378F91B-0BF6-4675-A348-FD8EC4AC8BD6}">
      <dsp:nvSpPr>
        <dsp:cNvPr id="0" name=""/>
        <dsp:cNvSpPr/>
      </dsp:nvSpPr>
      <dsp:spPr>
        <a:xfrm>
          <a:off x="3388957" y="2584560"/>
          <a:ext cx="5083435" cy="586508"/>
        </a:xfrm>
        <a:prstGeom prst="rightArrow">
          <a:avLst>
            <a:gd name="adj1" fmla="val 75000"/>
            <a:gd name="adj2" fmla="val 50000"/>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AU" sz="2500" kern="1200" dirty="0"/>
            <a:t>WHO Handles this</a:t>
          </a:r>
        </a:p>
      </dsp:txBody>
      <dsp:txXfrm>
        <a:off x="3388957" y="2657874"/>
        <a:ext cx="4863495" cy="439881"/>
      </dsp:txXfrm>
    </dsp:sp>
    <dsp:sp modelId="{802086C9-39B9-446C-A321-B185505ACE20}">
      <dsp:nvSpPr>
        <dsp:cNvPr id="0" name=""/>
        <dsp:cNvSpPr/>
      </dsp:nvSpPr>
      <dsp:spPr>
        <a:xfrm>
          <a:off x="0" y="2584560"/>
          <a:ext cx="3388957" cy="586508"/>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l" defTabSz="1022350">
            <a:lnSpc>
              <a:spcPct val="90000"/>
            </a:lnSpc>
            <a:spcBef>
              <a:spcPct val="0"/>
            </a:spcBef>
            <a:spcAft>
              <a:spcPct val="35000"/>
            </a:spcAft>
            <a:buNone/>
          </a:pPr>
          <a:r>
            <a:rPr lang="en-AU" sz="2300" kern="1200" dirty="0"/>
            <a:t>Referred	</a:t>
          </a:r>
        </a:p>
      </dsp:txBody>
      <dsp:txXfrm>
        <a:off x="28631" y="2613191"/>
        <a:ext cx="3331695" cy="529246"/>
      </dsp:txXfrm>
    </dsp:sp>
    <dsp:sp modelId="{D715C23C-9BC1-4777-8B78-9518447D6851}">
      <dsp:nvSpPr>
        <dsp:cNvPr id="0" name=""/>
        <dsp:cNvSpPr/>
      </dsp:nvSpPr>
      <dsp:spPr>
        <a:xfrm>
          <a:off x="3388957" y="3229720"/>
          <a:ext cx="5083435" cy="586508"/>
        </a:xfrm>
        <a:prstGeom prst="rightArrow">
          <a:avLst>
            <a:gd name="adj1" fmla="val 75000"/>
            <a:gd name="adj2" fmla="val 50000"/>
          </a:avLst>
        </a:prstGeom>
        <a:solidFill>
          <a:schemeClr val="accent5">
            <a:tint val="40000"/>
            <a:alpha val="90000"/>
            <a:hueOff val="-5616468"/>
            <a:satOff val="-19027"/>
            <a:lumOff val="-2440"/>
            <a:alphaOff val="0"/>
          </a:schemeClr>
        </a:solidFill>
        <a:ln w="12700" cap="flat" cmpd="sng" algn="ctr">
          <a:solidFill>
            <a:schemeClr val="accent5">
              <a:tint val="40000"/>
              <a:alpha val="90000"/>
              <a:hueOff val="-5616468"/>
              <a:satOff val="-19027"/>
              <a:lumOff val="-24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AU" sz="2500" kern="1200" dirty="0"/>
            <a:t>Options as per policy</a:t>
          </a:r>
        </a:p>
      </dsp:txBody>
      <dsp:txXfrm>
        <a:off x="3388957" y="3303034"/>
        <a:ext cx="4863495" cy="439881"/>
      </dsp:txXfrm>
    </dsp:sp>
    <dsp:sp modelId="{690D0A86-06C7-423E-A8F9-56E36593FC51}">
      <dsp:nvSpPr>
        <dsp:cNvPr id="0" name=""/>
        <dsp:cNvSpPr/>
      </dsp:nvSpPr>
      <dsp:spPr>
        <a:xfrm>
          <a:off x="0" y="3229720"/>
          <a:ext cx="3388957" cy="586508"/>
        </a:xfrm>
        <a:prstGeom prst="round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AU" sz="2300" kern="1200" dirty="0"/>
            <a:t>Decision on how to handle </a:t>
          </a:r>
        </a:p>
      </dsp:txBody>
      <dsp:txXfrm>
        <a:off x="28631" y="3258351"/>
        <a:ext cx="3331695" cy="529246"/>
      </dsp:txXfrm>
    </dsp:sp>
    <dsp:sp modelId="{59227001-C4DF-4367-8737-D93BBFAC0ECE}">
      <dsp:nvSpPr>
        <dsp:cNvPr id="0" name=""/>
        <dsp:cNvSpPr/>
      </dsp:nvSpPr>
      <dsp:spPr>
        <a:xfrm>
          <a:off x="3388957" y="3874879"/>
          <a:ext cx="5083435" cy="586508"/>
        </a:xfrm>
        <a:prstGeom prst="rightArrow">
          <a:avLst>
            <a:gd name="adj1" fmla="val 75000"/>
            <a:gd name="adj2" fmla="val 50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AU" sz="2500" kern="1200" dirty="0"/>
            <a:t>Mediation/Minor Breach/Judiciary</a:t>
          </a:r>
        </a:p>
      </dsp:txBody>
      <dsp:txXfrm>
        <a:off x="3388957" y="3948193"/>
        <a:ext cx="4863495" cy="439881"/>
      </dsp:txXfrm>
    </dsp:sp>
    <dsp:sp modelId="{0AD7557F-6DD1-47E6-9A77-C63F9CAEE6BE}">
      <dsp:nvSpPr>
        <dsp:cNvPr id="0" name=""/>
        <dsp:cNvSpPr/>
      </dsp:nvSpPr>
      <dsp:spPr>
        <a:xfrm>
          <a:off x="0" y="3874879"/>
          <a:ext cx="3388957" cy="58650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l" defTabSz="1022350">
            <a:lnSpc>
              <a:spcPct val="90000"/>
            </a:lnSpc>
            <a:spcBef>
              <a:spcPct val="0"/>
            </a:spcBef>
            <a:spcAft>
              <a:spcPct val="35000"/>
            </a:spcAft>
            <a:buNone/>
          </a:pPr>
          <a:r>
            <a:rPr lang="en-AU" sz="2300" kern="1200" dirty="0"/>
            <a:t>Outcome </a:t>
          </a:r>
        </a:p>
      </dsp:txBody>
      <dsp:txXfrm>
        <a:off x="28631" y="3903510"/>
        <a:ext cx="3331695" cy="529246"/>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7.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8.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0FD843-188F-484A-8483-A78C1ABBBE79}" type="datetimeFigureOut">
              <a:rPr lang="en-AU" smtClean="0"/>
              <a:t>19/04/2024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0C50C8-4D5A-4C91-89AC-F25798C1C077}" type="slidenum">
              <a:rPr lang="en-AU" smtClean="0"/>
              <a:t>‹#›</a:t>
            </a:fld>
            <a:endParaRPr lang="en-AU"/>
          </a:p>
        </p:txBody>
      </p:sp>
    </p:spTree>
    <p:extLst>
      <p:ext uri="{BB962C8B-B14F-4D97-AF65-F5344CB8AC3E}">
        <p14:creationId xmlns:p14="http://schemas.microsoft.com/office/powerpoint/2010/main" val="3778671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legislation.qld.gov.au/view/html/inforce/current/act-1991-085"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acnc.gov.au/for-charities/manage-your-charity/governance-hub/governance-standard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cnc.gov.au/for-charities/start-charity/you-start-charity/charitable-purpose"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acnc.gov.au/tools/factsheets/governing-document"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D0C50C8-4D5A-4C91-89AC-F25798C1C077}" type="slidenum">
              <a:rPr lang="en-AU" smtClean="0"/>
              <a:t>2</a:t>
            </a:fld>
            <a:endParaRPr lang="en-AU"/>
          </a:p>
        </p:txBody>
      </p:sp>
    </p:spTree>
    <p:extLst>
      <p:ext uri="{BB962C8B-B14F-4D97-AF65-F5344CB8AC3E}">
        <p14:creationId xmlns:p14="http://schemas.microsoft.com/office/powerpoint/2010/main" val="1302987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u="sng" kern="1200" dirty="0">
                <a:solidFill>
                  <a:schemeClr val="tx1"/>
                </a:solidFill>
                <a:effectLst/>
                <a:latin typeface="+mn-lt"/>
                <a:ea typeface="+mn-ea"/>
                <a:cs typeface="+mn-cs"/>
              </a:rPr>
              <a:t>ASSOCIATIONS INCORPORATION ACT</a:t>
            </a:r>
            <a:endParaRPr lang="en-AU"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Incorporation Act is an important piece of legislation that helps to regulate the not-for-profit sector in Queensland. It sets out the rules for incorporating and operating an association, and helps to ensure that associations operate in a transparent and responsible manner.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u="sng" kern="1200" dirty="0">
                <a:solidFill>
                  <a:schemeClr val="tx1"/>
                </a:solidFill>
                <a:effectLst/>
                <a:latin typeface="+mn-lt"/>
                <a:ea typeface="+mn-ea"/>
                <a:cs typeface="+mn-cs"/>
              </a:rPr>
              <a:t>CORPORATIONS ACT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It is a comprehensive piece of legislation that plays a key role in regulating the business environment in Australia. It sets out the rules for incorporating and operating a company, and helps to ensure that companies operate in a transparent and responsible manner.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u="non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ANTI-DISCRIMINATION ACT</a:t>
            </a:r>
            <a:r>
              <a:rPr lang="en-AU" sz="1200" b="1" u="non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The Anti-Discrimination Act 1991 (Qld) is a Queensland state law that aims to protect individuals from discrimination on the basis of various protected attributes including race, gender, sexual orientation, age, religion, employment and accommodation.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u="sng" kern="1200" dirty="0">
                <a:solidFill>
                  <a:schemeClr val="tx1"/>
                </a:solidFill>
                <a:effectLst/>
                <a:latin typeface="+mn-lt"/>
                <a:ea typeface="+mn-ea"/>
                <a:cs typeface="+mn-cs"/>
              </a:rPr>
              <a:t>PRIVACY ACT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Queensland state law that governs the collection, use, disclosure, and storage of personal information by Queensland government agencies. It aims to ensure that Queensland government agencies handle personal information in a responsible and transparent manner, and to give individuals greater control over their personal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u="sng" kern="1200" dirty="0">
                <a:solidFill>
                  <a:schemeClr val="tx1"/>
                </a:solidFill>
                <a:effectLst/>
                <a:latin typeface="+mn-lt"/>
                <a:ea typeface="+mn-ea"/>
                <a:cs typeface="+mn-cs"/>
              </a:rPr>
              <a:t>CHILD PROTECTION ACT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The Child Protection Act (CPA) is a state law that aims to protect children from harm and ensure their safety and wellbeing. It provides a framework for identifying and responding to child abuse and neglect, as well as establishing the roles and responsibilities of government agencies and professionals in protecting children.</a:t>
            </a:r>
            <a:endParaRPr lang="en-AU"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u="sng" kern="1200" dirty="0">
                <a:solidFill>
                  <a:schemeClr val="tx1"/>
                </a:solidFill>
                <a:effectLst/>
                <a:latin typeface="+mn-lt"/>
                <a:ea typeface="+mn-ea"/>
                <a:cs typeface="+mn-cs"/>
              </a:rPr>
              <a:t>FAIRWORK ACT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The Queensland Fair Work Act is a state law that sets out the rights and obligations of employers and employees in Queensland, Australia. It was introduced in 2016 to replace the previous state industrial relations system and align with the national Fair Work 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Further information on the above can be found on https://www.legislation.qld.gov.au/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u="none" dirty="0">
              <a:solidFill>
                <a:schemeClr val="tx1"/>
              </a:solidFill>
            </a:endParaRPr>
          </a:p>
        </p:txBody>
      </p:sp>
      <p:sp>
        <p:nvSpPr>
          <p:cNvPr id="4" name="Slide Number Placeholder 3"/>
          <p:cNvSpPr>
            <a:spLocks noGrp="1"/>
          </p:cNvSpPr>
          <p:nvPr>
            <p:ph type="sldNum" sz="quarter" idx="5"/>
          </p:nvPr>
        </p:nvSpPr>
        <p:spPr/>
        <p:txBody>
          <a:bodyPr/>
          <a:lstStyle/>
          <a:p>
            <a:fld id="{CD0C50C8-4D5A-4C91-89AC-F25798C1C077}" type="slidenum">
              <a:rPr lang="en-AU" smtClean="0"/>
              <a:t>17</a:t>
            </a:fld>
            <a:endParaRPr lang="en-AU"/>
          </a:p>
        </p:txBody>
      </p:sp>
    </p:spTree>
    <p:extLst>
      <p:ext uri="{BB962C8B-B14F-4D97-AF65-F5344CB8AC3E}">
        <p14:creationId xmlns:p14="http://schemas.microsoft.com/office/powerpoint/2010/main" val="1206938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9462D66-E1C4-4864-83A1-115FAA73BFA1}" type="slidenum">
              <a:rPr lang="en-AU" smtClean="0"/>
              <a:t>18</a:t>
            </a:fld>
            <a:endParaRPr lang="en-AU"/>
          </a:p>
        </p:txBody>
      </p:sp>
    </p:spTree>
    <p:extLst>
      <p:ext uri="{BB962C8B-B14F-4D97-AF65-F5344CB8AC3E}">
        <p14:creationId xmlns:p14="http://schemas.microsoft.com/office/powerpoint/2010/main" val="3056159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dirty="0"/>
              <a:t>It sets out the rules for incorporating and operating a company, and helps to ensure that companies operate in a transparent and responsible manner.</a:t>
            </a:r>
          </a:p>
          <a:p>
            <a:pPr marL="285750" indent="-285750">
              <a:buFont typeface="Arial" panose="020B0604020202020204" pitchFamily="34" charset="0"/>
              <a:buChar char="•"/>
            </a:pPr>
            <a:r>
              <a:rPr lang="en-AU" dirty="0"/>
              <a:t>They may also choose to incorporate under the Corporations Act, in which case they become a registered company limited by guarantee.</a:t>
            </a:r>
            <a:endParaRPr lang="en-AU" b="1" dirty="0"/>
          </a:p>
          <a:p>
            <a:pPr marL="285750" indent="-285750">
              <a:buFont typeface="Arial" panose="020B0604020202020204" pitchFamily="34" charset="0"/>
              <a:buChar char="•"/>
            </a:pPr>
            <a:r>
              <a:rPr lang="en-AU" dirty="0"/>
              <a:t>These responsibilities include acting in good faith, exercising due care and diligence, and avoiding conflicts of interest.</a:t>
            </a:r>
          </a:p>
          <a:p>
            <a:pPr marL="285750" indent="-285750">
              <a:buFont typeface="Arial" panose="020B0604020202020204" pitchFamily="34" charset="0"/>
              <a:buChar char="•"/>
            </a:pPr>
            <a:r>
              <a:rPr lang="en-AU" dirty="0"/>
              <a:t>Directors must ensure that the club complies with taxation laws, including lodging tax returns and paying any required taxes.</a:t>
            </a:r>
          </a:p>
          <a:p>
            <a:pPr marL="285750" indent="-285750">
              <a:buFont typeface="Arial" panose="020B0604020202020204" pitchFamily="34" charset="0"/>
              <a:buChar char="•"/>
            </a:pPr>
            <a:r>
              <a:rPr lang="en-AU" dirty="0"/>
              <a:t>Which include financial statements, director's reports, and auditor's reports.</a:t>
            </a:r>
          </a:p>
          <a:p>
            <a:pPr marL="285750" indent="-285750">
              <a:buFont typeface="Arial" panose="020B0604020202020204" pitchFamily="34" charset="0"/>
              <a:buChar char="•"/>
            </a:pPr>
            <a:r>
              <a:rPr lang="en-AU" dirty="0"/>
              <a:t>Have appropriate governance policies and procedures in place, including a code of conduct for directors and officers.</a:t>
            </a:r>
          </a:p>
          <a:p>
            <a:pPr marL="285750" indent="-285750">
              <a:buFont typeface="Arial" panose="020B0604020202020204" pitchFamily="34" charset="0"/>
              <a:buChar char="•"/>
            </a:pPr>
            <a:r>
              <a:rPr lang="en-AU" dirty="0"/>
              <a:t>Directors and officers of a registered company can be held personally liable for breaches of the Corporations Act or other laws. The club should ensure that appropriate insurance is in place to cover potential liability.</a:t>
            </a:r>
          </a:p>
          <a:p>
            <a:pPr marL="0" indent="0">
              <a:buFont typeface="Arial" panose="020B0604020202020204" pitchFamily="34" charset="0"/>
              <a:buNone/>
            </a:pPr>
            <a:endParaRPr lang="en-AU" b="1" dirty="0"/>
          </a:p>
        </p:txBody>
      </p:sp>
      <p:sp>
        <p:nvSpPr>
          <p:cNvPr id="4" name="Slide Number Placeholder 3"/>
          <p:cNvSpPr>
            <a:spLocks noGrp="1"/>
          </p:cNvSpPr>
          <p:nvPr>
            <p:ph type="sldNum" sz="quarter" idx="5"/>
          </p:nvPr>
        </p:nvSpPr>
        <p:spPr/>
        <p:txBody>
          <a:bodyPr/>
          <a:lstStyle/>
          <a:p>
            <a:fld id="{59462D66-E1C4-4864-83A1-115FAA73BFA1}" type="slidenum">
              <a:rPr lang="en-AU" smtClean="0"/>
              <a:t>19</a:t>
            </a:fld>
            <a:endParaRPr lang="en-AU"/>
          </a:p>
        </p:txBody>
      </p:sp>
    </p:spTree>
    <p:extLst>
      <p:ext uri="{BB962C8B-B14F-4D97-AF65-F5344CB8AC3E}">
        <p14:creationId xmlns:p14="http://schemas.microsoft.com/office/powerpoint/2010/main" val="1012893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dirty="0"/>
              <a:t>Prohibits discrimination on the basis of certain protected characteristics, such as race, sex, age, disability, and sexual orientation.</a:t>
            </a:r>
          </a:p>
          <a:p>
            <a:pPr marL="285750" indent="-285750">
              <a:buFont typeface="Arial" panose="020B0604020202020204" pitchFamily="34" charset="0"/>
              <a:buChar char="•"/>
            </a:pPr>
            <a:r>
              <a:rPr lang="en-AU" dirty="0"/>
              <a:t>Ensure that all members and volunteers are given equal opportunities regardless of their protected characteristics. This includes providing equal access to training, promotion, and other opportunities.</a:t>
            </a:r>
          </a:p>
          <a:p>
            <a:pPr marL="285750" indent="-285750">
              <a:buFont typeface="Arial" panose="020B0604020202020204" pitchFamily="34" charset="0"/>
              <a:buChar char="•"/>
            </a:pPr>
            <a:r>
              <a:rPr lang="en-AU" dirty="0"/>
              <a:t>Prevent harassment and bullying based on protected characteristics, such as race or gender. Harassment can include verbal or physical conduct that is offensive or intimidating, while bullying can involve repeated behaviour that is intended to humiliate or exclude someone.</a:t>
            </a:r>
          </a:p>
          <a:p>
            <a:pPr marL="285750" indent="-285750">
              <a:buFont typeface="Arial" panose="020B0604020202020204" pitchFamily="34" charset="0"/>
              <a:buChar char="•"/>
            </a:pPr>
            <a:r>
              <a:rPr lang="en-AU" dirty="0"/>
              <a:t>Procedures in place for members to raise complaints about discrimination, harassment, or bullying. These procedures should ensure that complaints are dealt with fairly and promptly.</a:t>
            </a:r>
          </a:p>
          <a:p>
            <a:pPr marL="285750" indent="-285750">
              <a:buFont typeface="Arial" panose="020B0604020202020204" pitchFamily="34" charset="0"/>
              <a:buChar char="•"/>
            </a:pPr>
            <a:r>
              <a:rPr lang="en-AU" dirty="0"/>
              <a:t>Reasonable accommodations to allow members or volunteers with disabilities to participate fully in the club's activities, where possible. This could include providing modified equipment or making changes to the club's facilities.</a:t>
            </a:r>
          </a:p>
          <a:p>
            <a:pPr marL="285750" indent="-285750">
              <a:buFont typeface="Arial" panose="020B0604020202020204" pitchFamily="34" charset="0"/>
              <a:buChar char="•"/>
            </a:pPr>
            <a:r>
              <a:rPr lang="en-AU" dirty="0"/>
              <a:t>Must ensure that their advertising and recruitment practices do not discriminate on the basis of protected characteristics. For example, job advertisements should be open to all qualified applicants regardless of their age, sex, or disability</a:t>
            </a:r>
          </a:p>
          <a:p>
            <a:pPr marL="0" indent="0">
              <a:buFont typeface="Arial" panose="020B0604020202020204" pitchFamily="34" charset="0"/>
              <a:buNone/>
            </a:pPr>
            <a:endParaRPr lang="en-AU" b="1" dirty="0"/>
          </a:p>
        </p:txBody>
      </p:sp>
      <p:sp>
        <p:nvSpPr>
          <p:cNvPr id="4" name="Slide Number Placeholder 3"/>
          <p:cNvSpPr>
            <a:spLocks noGrp="1"/>
          </p:cNvSpPr>
          <p:nvPr>
            <p:ph type="sldNum" sz="quarter" idx="5"/>
          </p:nvPr>
        </p:nvSpPr>
        <p:spPr/>
        <p:txBody>
          <a:bodyPr/>
          <a:lstStyle/>
          <a:p>
            <a:fld id="{59462D66-E1C4-4864-83A1-115FAA73BFA1}" type="slidenum">
              <a:rPr lang="en-AU" smtClean="0"/>
              <a:t>20</a:t>
            </a:fld>
            <a:endParaRPr lang="en-AU"/>
          </a:p>
        </p:txBody>
      </p:sp>
    </p:spTree>
    <p:extLst>
      <p:ext uri="{BB962C8B-B14F-4D97-AF65-F5344CB8AC3E}">
        <p14:creationId xmlns:p14="http://schemas.microsoft.com/office/powerpoint/2010/main" val="1260878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AU" dirty="0">
              <a:highlight>
                <a:srgbClr val="FFFF00"/>
              </a:highligh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highlight>
                  <a:srgbClr val="FFFF00"/>
                </a:highlight>
              </a:rPr>
              <a:t>Regulates the handling of personal information by organisations. Personal information includes any information that can be used to identify an individual, such as their name, address, or contact details</a:t>
            </a:r>
          </a:p>
          <a:p>
            <a:pPr marL="0" indent="0">
              <a:buFont typeface="Arial" panose="020B0604020202020204" pitchFamily="34" charset="0"/>
              <a:buNone/>
            </a:pPr>
            <a:endParaRPr lang="en-AU" dirty="0">
              <a:highlight>
                <a:srgbClr val="FFFF00"/>
              </a:highlight>
            </a:endParaRPr>
          </a:p>
          <a:p>
            <a:pPr marL="285750" indent="-285750">
              <a:buFont typeface="Arial" panose="020B0604020202020204" pitchFamily="34" charset="0"/>
              <a:buChar char="•"/>
            </a:pPr>
            <a:endParaRPr lang="en-AU" dirty="0">
              <a:highlight>
                <a:srgbClr val="FFFF00"/>
              </a:highlight>
            </a:endParaRPr>
          </a:p>
          <a:p>
            <a:pPr marL="285750" indent="-285750">
              <a:buFont typeface="Arial" panose="020B0604020202020204" pitchFamily="34" charset="0"/>
              <a:buChar char="•"/>
            </a:pPr>
            <a:r>
              <a:rPr lang="en-AU" dirty="0">
                <a:highlight>
                  <a:srgbClr val="FFFF00"/>
                </a:highlight>
              </a:rPr>
              <a:t>SLSQ adopted SLSA Privacy policy which outlines the process we take with personal information</a:t>
            </a:r>
          </a:p>
          <a:p>
            <a:pPr marL="285750" indent="-285750">
              <a:buFont typeface="Arial" panose="020B0604020202020204" pitchFamily="34" charset="0"/>
              <a:buChar char="•"/>
            </a:pPr>
            <a:endParaRPr lang="en-AU" dirty="0">
              <a:highlight>
                <a:srgbClr val="FFFF00"/>
              </a:highlight>
            </a:endParaRPr>
          </a:p>
          <a:p>
            <a:pPr marL="285750" indent="-285750">
              <a:buFont typeface="Arial" panose="020B0604020202020204" pitchFamily="34" charset="0"/>
              <a:buChar char="•"/>
            </a:pPr>
            <a:r>
              <a:rPr lang="en-AU" dirty="0">
                <a:highlight>
                  <a:srgbClr val="FFFF00"/>
                </a:highlight>
              </a:rPr>
              <a:t>should only be used or disclosed for the purpose for which it was collected, or for a related purpose that the individual would reasonably expect. For example, a Surf Life Saving Club might use personal information to communicate with members about club activities or events.</a:t>
            </a:r>
          </a:p>
          <a:p>
            <a:pPr marL="285750" indent="-285750">
              <a:buFont typeface="Arial" panose="020B0604020202020204" pitchFamily="34" charset="0"/>
              <a:buChar char="•"/>
            </a:pPr>
            <a:endParaRPr lang="en-AU" dirty="0">
              <a:highlight>
                <a:srgbClr val="FFFF00"/>
              </a:highlight>
            </a:endParaRPr>
          </a:p>
          <a:p>
            <a:pPr marL="285750" indent="-285750">
              <a:buFont typeface="Arial" panose="020B0604020202020204" pitchFamily="34" charset="0"/>
              <a:buChar char="•"/>
            </a:pPr>
            <a:r>
              <a:rPr lang="en-AU" dirty="0">
                <a:highlight>
                  <a:srgbClr val="FFFF00"/>
                </a:highlight>
              </a:rPr>
              <a:t>Individuals have the right to access their personal information held by Surf Life Saving Clubs, and to request corrections if it is inaccurate or out-of-date.</a:t>
            </a:r>
          </a:p>
          <a:p>
            <a:pPr marL="285750" indent="-285750">
              <a:buFont typeface="Arial" panose="020B0604020202020204" pitchFamily="34" charset="0"/>
              <a:buChar char="•"/>
            </a:pPr>
            <a:r>
              <a:rPr lang="en-AU" dirty="0">
                <a:highlight>
                  <a:srgbClr val="FFFF00"/>
                </a:highlight>
              </a:rPr>
              <a:t>SLSQ Complaints procedure can cover breaches of privacy on Members </a:t>
            </a:r>
          </a:p>
          <a:p>
            <a:pPr marL="285750" indent="-285750">
              <a:buFont typeface="Arial" panose="020B0604020202020204" pitchFamily="34" charset="0"/>
              <a:buChar char="•"/>
            </a:pPr>
            <a:endParaRPr lang="en-AU" dirty="0">
              <a:highlight>
                <a:srgbClr val="FFFF00"/>
              </a:highligh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highlight>
                  <a:srgbClr val="FFFF00"/>
                </a:highlight>
              </a:rPr>
              <a:t>When Members sign up to SLSQ, they agree to the following conditions</a:t>
            </a:r>
          </a:p>
          <a:p>
            <a:pPr marL="285750" indent="-285750">
              <a:buFont typeface="Arial" panose="020B0604020202020204" pitchFamily="34" charset="0"/>
              <a:buChar char="•"/>
            </a:pPr>
            <a:endParaRPr lang="en-AU" dirty="0">
              <a:highlight>
                <a:srgbClr val="FFFF00"/>
              </a:highlight>
            </a:endParaRPr>
          </a:p>
          <a:p>
            <a:pPr marL="0" indent="0">
              <a:buFont typeface="Arial" panose="020B0604020202020204" pitchFamily="34" charset="0"/>
              <a:buNone/>
            </a:pPr>
            <a:endParaRPr lang="en-AU" b="1" dirty="0"/>
          </a:p>
          <a:p>
            <a:pPr marL="0" indent="0">
              <a:buFont typeface="Arial" panose="020B0604020202020204" pitchFamily="34" charset="0"/>
              <a:buNone/>
            </a:pPr>
            <a:r>
              <a:rPr lang="en-AU" b="1" dirty="0"/>
              <a:t>https://sls.com.au/privacy-policy/#:~:text=SLSA%20will%20take%20all%20reasonable,us%20both%20directly%20and%20indirectly.</a:t>
            </a:r>
          </a:p>
          <a:p>
            <a:pPr marL="0" indent="0">
              <a:buFont typeface="Arial" panose="020B0604020202020204" pitchFamily="34" charset="0"/>
              <a:buNone/>
            </a:pPr>
            <a:r>
              <a:rPr lang="en-AU" b="1" dirty="0"/>
              <a:t>https://lifesaving.com.au/privacy-policy</a:t>
            </a:r>
          </a:p>
          <a:p>
            <a:pPr marL="0" indent="0">
              <a:buFont typeface="Arial" panose="020B0604020202020204" pitchFamily="34" charset="0"/>
              <a:buNone/>
            </a:pPr>
            <a:endParaRPr lang="en-AU" b="1" dirty="0"/>
          </a:p>
        </p:txBody>
      </p:sp>
      <p:sp>
        <p:nvSpPr>
          <p:cNvPr id="4" name="Slide Number Placeholder 3"/>
          <p:cNvSpPr>
            <a:spLocks noGrp="1"/>
          </p:cNvSpPr>
          <p:nvPr>
            <p:ph type="sldNum" sz="quarter" idx="5"/>
          </p:nvPr>
        </p:nvSpPr>
        <p:spPr/>
        <p:txBody>
          <a:bodyPr/>
          <a:lstStyle/>
          <a:p>
            <a:fld id="{59462D66-E1C4-4864-83A1-115FAA73BFA1}" type="slidenum">
              <a:rPr lang="en-AU" smtClean="0"/>
              <a:t>21</a:t>
            </a:fld>
            <a:endParaRPr lang="en-AU"/>
          </a:p>
        </p:txBody>
      </p:sp>
    </p:spTree>
    <p:extLst>
      <p:ext uri="{BB962C8B-B14F-4D97-AF65-F5344CB8AC3E}">
        <p14:creationId xmlns:p14="http://schemas.microsoft.com/office/powerpoint/2010/main" val="1472609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dirty="0"/>
              <a:t>The law requires Surf Life Saving Club members and volunteers, to report suspected child abuse or neglect to the relevant authorities.</a:t>
            </a:r>
          </a:p>
          <a:p>
            <a:endParaRPr lang="en-AU" dirty="0"/>
          </a:p>
          <a:p>
            <a:pPr marL="285750" indent="-285750">
              <a:buFont typeface="Arial" panose="020B0604020202020204" pitchFamily="34" charset="0"/>
              <a:buChar char="•"/>
            </a:pPr>
            <a:r>
              <a:rPr lang="en-AU" dirty="0"/>
              <a:t>Aim to create a child-safe environment, which includes policies and procedures for identifying and responding to child abuse or neglect. These policies should be regularly reviewed and updated.</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Regular risk assessments to identify any potential risks to children, and take steps to mitigate those risks. This may include implementing safeguards such as background checks for volunteers or restricting access to certain areas of the club's facilities.</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Appropriate training in child protection and how to respond to suspected child abuse or neglect</a:t>
            </a:r>
          </a:p>
          <a:p>
            <a:pPr marL="0" indent="0">
              <a:buFont typeface="Arial" panose="020B0604020202020204" pitchFamily="34" charset="0"/>
              <a:buNone/>
            </a:pPr>
            <a:endParaRPr lang="en-AU" dirty="0"/>
          </a:p>
          <a:p>
            <a:pPr marL="285750" indent="-285750">
              <a:buFont typeface="Arial" panose="020B0604020202020204" pitchFamily="34" charset="0"/>
              <a:buChar char="•"/>
            </a:pPr>
            <a:r>
              <a:rPr lang="en-AU" dirty="0"/>
              <a:t>SLSQ, Branches and Clubs are required by affiliation to have Statement of Commitment outlying their commitment to child safety.</a:t>
            </a:r>
          </a:p>
          <a:p>
            <a:pPr marL="0" indent="0">
              <a:buFont typeface="Arial" panose="020B0604020202020204" pitchFamily="34" charset="0"/>
              <a:buNone/>
            </a:pPr>
            <a:endParaRPr lang="en-AU" dirty="0"/>
          </a:p>
          <a:p>
            <a:pPr marL="285750" indent="-285750">
              <a:buFont typeface="Arial" panose="020B0604020202020204" pitchFamily="34" charset="0"/>
              <a:buChar char="•"/>
            </a:pPr>
            <a:r>
              <a:rPr lang="en-AU" dirty="0"/>
              <a:t>All SLSQ Volunteers and staff are required to obtain working with children check, or exemption, to work directly with children.</a:t>
            </a:r>
          </a:p>
          <a:p>
            <a:pPr marL="0" indent="0">
              <a:buFont typeface="Arial" panose="020B0604020202020204" pitchFamily="34" charset="0"/>
              <a:buNone/>
            </a:pPr>
            <a:endParaRPr lang="en-AU" b="1" dirty="0"/>
          </a:p>
        </p:txBody>
      </p:sp>
      <p:sp>
        <p:nvSpPr>
          <p:cNvPr id="4" name="Slide Number Placeholder 3"/>
          <p:cNvSpPr>
            <a:spLocks noGrp="1"/>
          </p:cNvSpPr>
          <p:nvPr>
            <p:ph type="sldNum" sz="quarter" idx="5"/>
          </p:nvPr>
        </p:nvSpPr>
        <p:spPr/>
        <p:txBody>
          <a:bodyPr/>
          <a:lstStyle/>
          <a:p>
            <a:fld id="{59462D66-E1C4-4864-83A1-115FAA73BFA1}" type="slidenum">
              <a:rPr lang="en-AU" smtClean="0"/>
              <a:t>22</a:t>
            </a:fld>
            <a:endParaRPr lang="en-AU"/>
          </a:p>
        </p:txBody>
      </p:sp>
    </p:spTree>
    <p:extLst>
      <p:ext uri="{BB962C8B-B14F-4D97-AF65-F5344CB8AC3E}">
        <p14:creationId xmlns:p14="http://schemas.microsoft.com/office/powerpoint/2010/main" val="2054727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Modern Awards set out industry-specific minimum employment conditions, such as minimum wages and penalty rates, for particular categories of employees. Surf Life Saving Clubs should be aware of any Modern Awards that apply to their club and ensure they comply with these requirements.</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Enterprise Agreements are agreements made between an employer and their employees regarding employment conditions. Surf Life Saving Clubs can negotiate enterprise agreements with their employees or employee representatives.</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Protection against unfair dismissal for employees who have completed the minimum employment period and meet certain other criteria. Surf Life Saving Clubs should be aware of the unfair dismissal laws and ensure they comply with the requirements for dismissal.</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provides protection against discrimination and bullying in the workplace. Surf Life Saving Clubs should ensure that they provide a safe and inclusive workplace environment free from discrimination and bullying.</a:t>
            </a:r>
          </a:p>
          <a:p>
            <a:pPr marL="0" indent="0">
              <a:buFont typeface="Arial" panose="020B0604020202020204" pitchFamily="34" charset="0"/>
              <a:buNone/>
            </a:pPr>
            <a:endParaRPr lang="en-AU" dirty="0"/>
          </a:p>
          <a:p>
            <a:pPr marL="285750" indent="-285750">
              <a:buFont typeface="Arial" panose="020B0604020202020204" pitchFamily="34" charset="0"/>
              <a:buChar char="•"/>
            </a:pPr>
            <a:r>
              <a:rPr lang="en-AU" dirty="0"/>
              <a:t>Accurate and up-to-date records of employee entitlements and employment arrangements, such as timesheets, leave records, and employment contracts</a:t>
            </a:r>
          </a:p>
          <a:p>
            <a:pPr marL="0" indent="0">
              <a:buFont typeface="Arial" panose="020B0604020202020204" pitchFamily="34" charset="0"/>
              <a:buNone/>
            </a:pPr>
            <a:endParaRPr lang="en-AU" b="1" dirty="0"/>
          </a:p>
        </p:txBody>
      </p:sp>
      <p:sp>
        <p:nvSpPr>
          <p:cNvPr id="4" name="Slide Number Placeholder 3"/>
          <p:cNvSpPr>
            <a:spLocks noGrp="1"/>
          </p:cNvSpPr>
          <p:nvPr>
            <p:ph type="sldNum" sz="quarter" idx="5"/>
          </p:nvPr>
        </p:nvSpPr>
        <p:spPr/>
        <p:txBody>
          <a:bodyPr/>
          <a:lstStyle/>
          <a:p>
            <a:fld id="{59462D66-E1C4-4864-83A1-115FAA73BFA1}" type="slidenum">
              <a:rPr lang="en-AU" smtClean="0"/>
              <a:t>23</a:t>
            </a:fld>
            <a:endParaRPr lang="en-AU"/>
          </a:p>
        </p:txBody>
      </p:sp>
    </p:spTree>
    <p:extLst>
      <p:ext uri="{BB962C8B-B14F-4D97-AF65-F5344CB8AC3E}">
        <p14:creationId xmlns:p14="http://schemas.microsoft.com/office/powerpoint/2010/main" val="1557812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kern="1200" dirty="0">
                <a:solidFill>
                  <a:schemeClr val="tx1"/>
                </a:solidFill>
                <a:effectLst/>
                <a:latin typeface="+mn-lt"/>
                <a:ea typeface="+mn-ea"/>
                <a:cs typeface="+mn-cs"/>
              </a:rPr>
              <a:t>Australian Securities and Investments Commission (ASIC)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i="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latin typeface="+mn-lt"/>
                <a:ea typeface="+mn-ea"/>
                <a:cs typeface="+mn-cs"/>
              </a:rPr>
              <a:t>The Australian Securities and Investments Commission is the independent government body responsible for regulating and overseeing financial markets, companies, and financial services providers in Australia. ASIC's main role is to promote and enforce fair and transparent financial markets and to protect consumers and investors.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u="none"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AUSTRALIAN CHARITIES AND NOT-FOR-PROFIT COMMISSION (ACNC)</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ACNC is the national register of charities and was established to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maintain, protect and enhance public trust and confidence in the Australian not-for-profit sector</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support and sustain a robust, vibrant, independent and innovative not-for-profit sector</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promote the reduction of unnecessary regulatory obligations on the sector.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u="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0" u="none" dirty="0">
                <a:solidFill>
                  <a:schemeClr val="tx1"/>
                </a:solidFill>
              </a:rPr>
              <a:t>Within your clubs, you will need to updated your Authorised persons each year after your AGM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u="none" dirty="0">
              <a:solidFill>
                <a:schemeClr val="tx1"/>
              </a:solidFill>
            </a:endParaRPr>
          </a:p>
          <a:p>
            <a:r>
              <a:rPr lang="en-AU" sz="1200" b="1" kern="1200" dirty="0">
                <a:solidFill>
                  <a:schemeClr val="tx1"/>
                </a:solidFill>
                <a:effectLst/>
                <a:latin typeface="+mn-lt"/>
                <a:ea typeface="+mn-ea"/>
                <a:cs typeface="+mn-cs"/>
              </a:rPr>
              <a:t>OFFICE OF FAIR TRADING</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Office of Fair Trading (OFT) is a government agency in Queensland, Australia, that is responsible for administering and enforcing a range of laws and regulations to protect consumers, businesses, and the community.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OFT can also provide guidance and assistance to registered clubs in meeting their obligations, and may take enforcement action if clubs are found to be in breach of the law. </a:t>
            </a:r>
          </a:p>
          <a:p>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AUSTRALIAN SPORTS COMMISSION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u="none" dirty="0">
              <a:solidFill>
                <a:schemeClr val="tx1"/>
              </a:solidFill>
            </a:endParaRPr>
          </a:p>
        </p:txBody>
      </p:sp>
      <p:sp>
        <p:nvSpPr>
          <p:cNvPr id="4" name="Slide Number Placeholder 3"/>
          <p:cNvSpPr>
            <a:spLocks noGrp="1"/>
          </p:cNvSpPr>
          <p:nvPr>
            <p:ph type="sldNum" sz="quarter" idx="5"/>
          </p:nvPr>
        </p:nvSpPr>
        <p:spPr/>
        <p:txBody>
          <a:bodyPr/>
          <a:lstStyle/>
          <a:p>
            <a:fld id="{CD0C50C8-4D5A-4C91-89AC-F25798C1C077}" type="slidenum">
              <a:rPr lang="en-AU" smtClean="0"/>
              <a:t>24</a:t>
            </a:fld>
            <a:endParaRPr lang="en-AU"/>
          </a:p>
        </p:txBody>
      </p:sp>
    </p:spTree>
    <p:extLst>
      <p:ext uri="{BB962C8B-B14F-4D97-AF65-F5344CB8AC3E}">
        <p14:creationId xmlns:p14="http://schemas.microsoft.com/office/powerpoint/2010/main" val="707147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AU" sz="1200" dirty="0">
                <a:latin typeface="Calibri" panose="020F0502020204030204" pitchFamily="34" charset="0"/>
                <a:cs typeface="Calibri" panose="020F0502020204030204" pitchFamily="34" charset="0"/>
              </a:rPr>
              <a:t>ACNC</a:t>
            </a:r>
          </a:p>
          <a:p>
            <a:pPr marL="171450" indent="-171450">
              <a:buFontTx/>
              <a:buChar char="-"/>
            </a:pPr>
            <a:r>
              <a:rPr lang="en-AU" sz="1200" dirty="0">
                <a:latin typeface="Calibri" panose="020F0502020204030204" pitchFamily="34" charset="0"/>
                <a:cs typeface="Calibri" panose="020F0502020204030204" pitchFamily="34" charset="0"/>
              </a:rPr>
              <a:t>Established in 2012 </a:t>
            </a:r>
          </a:p>
          <a:p>
            <a:pPr marL="171450" indent="-171450">
              <a:buFontTx/>
              <a:buChar char="-"/>
            </a:pPr>
            <a:r>
              <a:rPr lang="en-AU" sz="1200" dirty="0">
                <a:latin typeface="Calibri" panose="020F0502020204030204" pitchFamily="34" charset="0"/>
                <a:cs typeface="Calibri" panose="020F0502020204030204" pitchFamily="34" charset="0"/>
              </a:rPr>
              <a:t>National Regulator of Charities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dirty="0">
                <a:latin typeface="Calibri" panose="020F0502020204030204" pitchFamily="34" charset="0"/>
                <a:cs typeface="Calibri" panose="020F0502020204030204" pitchFamily="34" charset="0"/>
              </a:rPr>
              <a:t>registers organisations as charities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dirty="0">
                <a:latin typeface="Calibri" panose="020F0502020204030204" pitchFamily="34" charset="0"/>
                <a:cs typeface="Calibri" panose="020F0502020204030204" pitchFamily="34" charset="0"/>
              </a:rPr>
              <a:t>help charities understand and meet their obligations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dirty="0">
                <a:latin typeface="Calibri" panose="020F0502020204030204" pitchFamily="34" charset="0"/>
                <a:cs typeface="Calibri" panose="020F0502020204030204" pitchFamily="34" charset="0"/>
              </a:rPr>
              <a:t>help the public understand the work of the not-for profit sector</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dirty="0">
                <a:latin typeface="Calibri" panose="020F0502020204030204" pitchFamily="34" charset="0"/>
                <a:cs typeface="Calibri" panose="020F0502020204030204" pitchFamily="34" charset="0"/>
              </a:rPr>
              <a:t>maintain accessible public register of registered charities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dirty="0">
                <a:latin typeface="Calibri" panose="020F0502020204030204" pitchFamily="34" charset="0"/>
                <a:cs typeface="Calibri" panose="020F0502020204030204" pitchFamily="34" charset="0"/>
              </a:rPr>
              <a:t>work with state/territory governments to develop a reporting framework </a:t>
            </a:r>
            <a:endParaRPr lang="en-US" sz="1200" dirty="0">
              <a:latin typeface="Calibri" panose="020F0502020204030204" pitchFamily="34" charset="0"/>
              <a:cs typeface="Calibri" panose="020F0502020204030204" pitchFamily="34" charset="0"/>
            </a:endParaRPr>
          </a:p>
          <a:p>
            <a:endParaRPr lang="en-AU" dirty="0"/>
          </a:p>
          <a:p>
            <a:r>
              <a:rPr lang="en-AU" dirty="0"/>
              <a:t>Standard One : charity must be NFP and work towards its charitable purpose. Must be able to demonstrate this</a:t>
            </a:r>
          </a:p>
          <a:p>
            <a:r>
              <a:rPr lang="en-AU" dirty="0"/>
              <a:t>Standard Two : charity must take reasonable steps to be accountable to its members and provide them with adequate opportunity to raise concerns</a:t>
            </a:r>
          </a:p>
          <a:p>
            <a:r>
              <a:rPr lang="en-AU" dirty="0"/>
              <a:t>Standard Three : charity must not commit a serious offence e.g. fraud under </a:t>
            </a:r>
            <a:r>
              <a:rPr lang="en-AU" dirty="0" err="1"/>
              <a:t>Aus</a:t>
            </a:r>
            <a:r>
              <a:rPr lang="en-AU" dirty="0"/>
              <a:t> Law or breach a law that may result in more penalty of 60 penalty units or more</a:t>
            </a:r>
          </a:p>
          <a:p>
            <a:r>
              <a:rPr lang="en-AU" dirty="0"/>
              <a:t>Standard Four : be satisfied that the responsible people are not </a:t>
            </a:r>
            <a:r>
              <a:rPr lang="en-AU" dirty="0" err="1"/>
              <a:t>DQ’d</a:t>
            </a:r>
            <a:r>
              <a:rPr lang="en-AU" dirty="0"/>
              <a:t> from managing a corporation or DQs from being a responsible person</a:t>
            </a:r>
          </a:p>
          <a:p>
            <a:r>
              <a:rPr lang="en-AU" dirty="0"/>
              <a:t>Standard Five : charity must take reasonable steps to make sure its responsible people are subject to and understand and carry out their duties</a:t>
            </a:r>
          </a:p>
          <a:p>
            <a:r>
              <a:rPr lang="en-AU" dirty="0"/>
              <a:t>Standard Six : charity must take reasonable steps to become a participating non government institution if the charity is or is likely to be </a:t>
            </a:r>
            <a:r>
              <a:rPr lang="en-AU" dirty="0" err="1"/>
              <a:t>ID’d</a:t>
            </a:r>
            <a:r>
              <a:rPr lang="en-AU" dirty="0"/>
              <a:t> as being involved of the abuse of another (National Redress)</a:t>
            </a:r>
          </a:p>
        </p:txBody>
      </p:sp>
      <p:sp>
        <p:nvSpPr>
          <p:cNvPr id="4" name="Slide Number Placeholder 3"/>
          <p:cNvSpPr>
            <a:spLocks noGrp="1"/>
          </p:cNvSpPr>
          <p:nvPr>
            <p:ph type="sldNum" sz="quarter" idx="5"/>
          </p:nvPr>
        </p:nvSpPr>
        <p:spPr/>
        <p:txBody>
          <a:bodyPr/>
          <a:lstStyle/>
          <a:p>
            <a:fld id="{D36724DC-B104-4062-A399-557783DC4223}" type="slidenum">
              <a:rPr lang="en-AU" smtClean="0"/>
              <a:t>25</a:t>
            </a:fld>
            <a:endParaRPr lang="en-AU"/>
          </a:p>
        </p:txBody>
      </p:sp>
    </p:spTree>
    <p:extLst>
      <p:ext uri="{BB962C8B-B14F-4D97-AF65-F5344CB8AC3E}">
        <p14:creationId xmlns:p14="http://schemas.microsoft.com/office/powerpoint/2010/main" val="3832134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u="none" dirty="0">
                <a:solidFill>
                  <a:schemeClr val="tx1"/>
                </a:solidFill>
              </a:rPr>
              <a:t>What is a governance review</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A governance review, as per the Australian Charities and Not-for-profits Commission (ACNC), is a comprehensive assessment of your Clubs/ Branches governance structure, processes, and practices to ensure they align with best practices and legal requirements. The purpose of a governance review is to identify any areas where governance can be improved, and to develop an action plan to address these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What can it help with</a:t>
            </a:r>
          </a:p>
          <a:p>
            <a:r>
              <a:rPr lang="en-AU" sz="1200" b="1" kern="1200" dirty="0">
                <a:solidFill>
                  <a:schemeClr val="tx1"/>
                </a:solidFill>
                <a:effectLst/>
                <a:latin typeface="+mn-lt"/>
                <a:ea typeface="+mn-ea"/>
                <a:cs typeface="+mn-cs"/>
              </a:rPr>
              <a:t>A governance review can help your Club/ Branch to:</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Ensure compliance with legal and regulatory requirements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Identify and manage risks more effectively</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Enhance transparency and accountability</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Improve decision-making processes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Increase stakeholder confidence and trust</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Strengthen the Clubs/ Branches overall effectiveness and impact</a:t>
            </a:r>
          </a:p>
          <a:p>
            <a:pPr marL="0" lvl="0" indent="0">
              <a:buFont typeface="Arial" panose="020B0604020202020204" pitchFamily="34" charset="0"/>
              <a:buNone/>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dirty="0"/>
              <a:t>When should a governance review be completed?</a:t>
            </a:r>
          </a:p>
          <a:p>
            <a:pPr marL="0" lvl="0" indent="0">
              <a:buFont typeface="Arial" panose="020B0604020202020204" pitchFamily="34" charset="0"/>
              <a:buNone/>
            </a:pPr>
            <a:r>
              <a:rPr lang="en-AU" sz="1200" kern="1200" dirty="0">
                <a:solidFill>
                  <a:schemeClr val="tx1"/>
                </a:solidFill>
                <a:effectLst/>
                <a:latin typeface="+mn-lt"/>
                <a:ea typeface="+mn-ea"/>
                <a:cs typeface="+mn-cs"/>
              </a:rPr>
              <a:t>Clubs/Branches should be conducting governance review at least annually to ensure that it is meeting its legal and ethical obligations and operating in a way that aligns with best practices. It is recommended at reviews at least once every three years however if a club/ branch is experiencing significant change or challenges, such as changes to its governing documents, a change in leadership, or a significant change in its activities or operations, it should be completed as part of the change management process.</a:t>
            </a:r>
          </a:p>
          <a:p>
            <a:pPr marL="0" lvl="0" indent="0">
              <a:buFont typeface="Arial" panose="020B0604020202020204" pitchFamily="34" charset="0"/>
              <a:buNone/>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dirty="0">
                <a:solidFill>
                  <a:schemeClr val="tx1"/>
                </a:solidFill>
                <a:effectLst/>
                <a:latin typeface="+mn-lt"/>
                <a:ea typeface="+mn-ea"/>
                <a:cs typeface="+mn-cs"/>
              </a:rPr>
              <a:t>ACNC </a:t>
            </a:r>
            <a:r>
              <a:rPr lang="en-AU" sz="1200" u="sng" kern="1200" dirty="0">
                <a:solidFill>
                  <a:schemeClr val="tx1"/>
                </a:solidFill>
                <a:effectLst/>
                <a:latin typeface="+mn-lt"/>
                <a:ea typeface="+mn-ea"/>
                <a:cs typeface="+mn-cs"/>
                <a:hlinkClick r:id="rId3"/>
              </a:rPr>
              <a:t>governance standard</a:t>
            </a:r>
            <a:r>
              <a:rPr lang="en-AU" sz="1200" kern="1200" dirty="0">
                <a:solidFill>
                  <a:schemeClr val="tx1"/>
                </a:solidFill>
                <a:effectLst/>
                <a:latin typeface="+mn-lt"/>
                <a:ea typeface="+mn-ea"/>
                <a:cs typeface="+mn-cs"/>
              </a:rPr>
              <a:t> can support you in reviewing Clubs/ Branches but SLSQ has governance review documents available to help administer the review.</a:t>
            </a:r>
          </a:p>
          <a:p>
            <a:pPr marL="0" lvl="0" indent="0">
              <a:buFont typeface="Arial" panose="020B0604020202020204" pitchFamily="34" charset="0"/>
              <a:buNone/>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dirty="0"/>
              <a:t>When to ask for help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dirty="0">
                <a:solidFill>
                  <a:schemeClr val="tx1"/>
                </a:solidFill>
                <a:effectLst/>
                <a:latin typeface="+mn-lt"/>
                <a:ea typeface="+mn-ea"/>
                <a:cs typeface="+mn-cs"/>
              </a:rPr>
              <a:t>SLSQ have an Ethical Standards division that can support a club through a governance review. It is important to know that this is not a ‘step in’. SLSQ can review the governance for your Club/ Branch and provide recommendations for implementation to support the club.</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b="1" dirty="0"/>
          </a:p>
          <a:p>
            <a:pPr marL="0" lvl="0" indent="0">
              <a:buFont typeface="Arial" panose="020B0604020202020204" pitchFamily="34" charset="0"/>
              <a:buNone/>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u="none" dirty="0">
              <a:solidFill>
                <a:schemeClr val="tx1"/>
              </a:solidFill>
            </a:endParaRPr>
          </a:p>
        </p:txBody>
      </p:sp>
      <p:sp>
        <p:nvSpPr>
          <p:cNvPr id="4" name="Slide Number Placeholder 3"/>
          <p:cNvSpPr>
            <a:spLocks noGrp="1"/>
          </p:cNvSpPr>
          <p:nvPr>
            <p:ph type="sldNum" sz="quarter" idx="5"/>
          </p:nvPr>
        </p:nvSpPr>
        <p:spPr/>
        <p:txBody>
          <a:bodyPr/>
          <a:lstStyle/>
          <a:p>
            <a:fld id="{CD0C50C8-4D5A-4C91-89AC-F25798C1C077}" type="slidenum">
              <a:rPr lang="en-AU" smtClean="0"/>
              <a:t>26</a:t>
            </a:fld>
            <a:endParaRPr lang="en-AU"/>
          </a:p>
        </p:txBody>
      </p:sp>
    </p:spTree>
    <p:extLst>
      <p:ext uri="{BB962C8B-B14F-4D97-AF65-F5344CB8AC3E}">
        <p14:creationId xmlns:p14="http://schemas.microsoft.com/office/powerpoint/2010/main" val="2238917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The State Council </a:t>
            </a:r>
          </a:p>
          <a:p>
            <a:r>
              <a:rPr lang="en-AU" sz="1200" kern="1200" dirty="0">
                <a:solidFill>
                  <a:schemeClr val="tx1"/>
                </a:solidFill>
                <a:effectLst/>
                <a:latin typeface="+mn-lt"/>
                <a:ea typeface="+mn-ea"/>
                <a:cs typeface="+mn-cs"/>
              </a:rPr>
              <a:t>Comprised of the SLSQ President and our six Branch Presidents. The primary responsibilities are</a:t>
            </a:r>
          </a:p>
          <a:p>
            <a:pPr lvl="0"/>
            <a:r>
              <a:rPr lang="en-AU" sz="1200" kern="1200" dirty="0">
                <a:solidFill>
                  <a:schemeClr val="tx1"/>
                </a:solidFill>
                <a:effectLst/>
                <a:latin typeface="+mn-lt"/>
                <a:ea typeface="+mn-ea"/>
                <a:cs typeface="+mn-cs"/>
              </a:rPr>
              <a:t>Electing the Board of Directors</a:t>
            </a:r>
          </a:p>
          <a:p>
            <a:pPr lvl="0"/>
            <a:r>
              <a:rPr lang="en-AU" sz="1200" kern="1200" dirty="0">
                <a:solidFill>
                  <a:schemeClr val="tx1"/>
                </a:solidFill>
                <a:effectLst/>
                <a:latin typeface="+mn-lt"/>
                <a:ea typeface="+mn-ea"/>
                <a:cs typeface="+mn-cs"/>
              </a:rPr>
              <a:t>Endorsement of new SLSQ Life Members </a:t>
            </a:r>
          </a:p>
          <a:p>
            <a:pPr lvl="0"/>
            <a:r>
              <a:rPr lang="en-AU" sz="1200" kern="1200" dirty="0">
                <a:solidFill>
                  <a:schemeClr val="tx1"/>
                </a:solidFill>
                <a:effectLst/>
                <a:latin typeface="+mn-lt"/>
                <a:ea typeface="+mn-ea"/>
                <a:cs typeface="+mn-cs"/>
              </a:rPr>
              <a:t>Inform the Board of significant membership issues; </a:t>
            </a:r>
          </a:p>
          <a:p>
            <a:pPr lvl="0"/>
            <a:r>
              <a:rPr lang="en-AU" sz="1200" kern="1200" dirty="0">
                <a:solidFill>
                  <a:schemeClr val="tx1"/>
                </a:solidFill>
                <a:effectLst/>
                <a:latin typeface="+mn-lt"/>
                <a:ea typeface="+mn-ea"/>
                <a:cs typeface="+mn-cs"/>
              </a:rPr>
              <a:t>Assist the Board to (as relevant) design or review SLSQ’s strategic plan and direction; </a:t>
            </a:r>
          </a:p>
          <a:p>
            <a:pPr lvl="0"/>
            <a:r>
              <a:rPr lang="en-AU" sz="1200" kern="1200" dirty="0">
                <a:solidFill>
                  <a:schemeClr val="tx1"/>
                </a:solidFill>
                <a:effectLst/>
                <a:latin typeface="+mn-lt"/>
                <a:ea typeface="+mn-ea"/>
                <a:cs typeface="+mn-cs"/>
              </a:rPr>
              <a:t>Discuss state-wide issues; </a:t>
            </a:r>
          </a:p>
          <a:p>
            <a:pPr lvl="0"/>
            <a:r>
              <a:rPr lang="en-AU" sz="1200" kern="1200" dirty="0">
                <a:solidFill>
                  <a:schemeClr val="tx1"/>
                </a:solidFill>
                <a:effectLst/>
                <a:latin typeface="+mn-lt"/>
                <a:ea typeface="+mn-ea"/>
                <a:cs typeface="+mn-cs"/>
              </a:rPr>
              <a:t>Provide feedback to the Board on the results of its governance decisions in practice at Member level;</a:t>
            </a:r>
          </a:p>
          <a:p>
            <a:endParaRPr lang="en-AU" dirty="0"/>
          </a:p>
          <a:p>
            <a:r>
              <a:rPr lang="en-AU" sz="1200" b="1" kern="1200" dirty="0">
                <a:solidFill>
                  <a:schemeClr val="tx1"/>
                </a:solidFill>
                <a:effectLst/>
                <a:latin typeface="+mn-lt"/>
                <a:ea typeface="+mn-ea"/>
                <a:cs typeface="+mn-cs"/>
              </a:rPr>
              <a:t>Board of Directors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Board is elected by the State Council with each position up for re-election every two year. The SLSQ Board comprises the President, the Deputy President, the Director of Finance, four Directors, up to two Independent Directors, the Company Secretary, and the CEO, who is a non-voting member. Directors must be a member of SLSQ and Independent Directors may or may not be individual members of SLSQ.</a:t>
            </a:r>
          </a:p>
          <a:p>
            <a:endParaRPr lang="en-AU" dirty="0"/>
          </a:p>
          <a:p>
            <a:r>
              <a:rPr lang="en-AU" b="1" dirty="0"/>
              <a:t>Committees &amp; Panels</a:t>
            </a:r>
          </a:p>
          <a:p>
            <a:r>
              <a:rPr lang="en-AU" sz="1200" kern="1200" dirty="0">
                <a:solidFill>
                  <a:schemeClr val="tx1"/>
                </a:solidFill>
                <a:effectLst/>
                <a:latin typeface="+mn-lt"/>
                <a:ea typeface="+mn-ea"/>
                <a:cs typeface="+mn-cs"/>
              </a:rPr>
              <a:t>The purpose of committees and panels is to support the decision-making process within the Club/ Branch/ State by providing a forum for discussion, research, and analysis of specific issues or projects. Committees and panels are typically made up of a group of individuals who have expertise or experience relevant to the matter being discussed</a:t>
            </a:r>
          </a:p>
        </p:txBody>
      </p:sp>
      <p:sp>
        <p:nvSpPr>
          <p:cNvPr id="4" name="Slide Number Placeholder 3"/>
          <p:cNvSpPr>
            <a:spLocks noGrp="1"/>
          </p:cNvSpPr>
          <p:nvPr>
            <p:ph type="sldNum" sz="quarter" idx="5"/>
          </p:nvPr>
        </p:nvSpPr>
        <p:spPr/>
        <p:txBody>
          <a:bodyPr/>
          <a:lstStyle/>
          <a:p>
            <a:fld id="{CD0C50C8-4D5A-4C91-89AC-F25798C1C077}" type="slidenum">
              <a:rPr lang="en-AU" smtClean="0"/>
              <a:t>7</a:t>
            </a:fld>
            <a:endParaRPr lang="en-AU"/>
          </a:p>
        </p:txBody>
      </p:sp>
    </p:spTree>
    <p:extLst>
      <p:ext uri="{BB962C8B-B14F-4D97-AF65-F5344CB8AC3E}">
        <p14:creationId xmlns:p14="http://schemas.microsoft.com/office/powerpoint/2010/main" val="152628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Regulations and By-Laws </a:t>
            </a:r>
          </a:p>
        </p:txBody>
      </p:sp>
      <p:sp>
        <p:nvSpPr>
          <p:cNvPr id="4" name="Slide Number Placeholder 3"/>
          <p:cNvSpPr>
            <a:spLocks noGrp="1"/>
          </p:cNvSpPr>
          <p:nvPr>
            <p:ph type="sldNum" sz="quarter" idx="5"/>
          </p:nvPr>
        </p:nvSpPr>
        <p:spPr/>
        <p:txBody>
          <a:bodyPr/>
          <a:lstStyle/>
          <a:p>
            <a:fld id="{CD0C50C8-4D5A-4C91-89AC-F25798C1C077}" type="slidenum">
              <a:rPr lang="en-AU" smtClean="0"/>
              <a:t>27</a:t>
            </a:fld>
            <a:endParaRPr lang="en-AU"/>
          </a:p>
        </p:txBody>
      </p:sp>
    </p:spTree>
    <p:extLst>
      <p:ext uri="{BB962C8B-B14F-4D97-AF65-F5344CB8AC3E}">
        <p14:creationId xmlns:p14="http://schemas.microsoft.com/office/powerpoint/2010/main" val="2639590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AU" b="0" i="0" dirty="0">
                <a:solidFill>
                  <a:srgbClr val="212529"/>
                </a:solidFill>
                <a:effectLst/>
                <a:latin typeface="Open Sans" panose="020B0606030504020204" pitchFamily="34" charset="0"/>
              </a:rPr>
              <a:t>A </a:t>
            </a:r>
            <a:r>
              <a:rPr lang="en-AU" b="0" i="0" u="sng" dirty="0">
                <a:solidFill>
                  <a:srgbClr val="00ADA5"/>
                </a:solidFill>
                <a:effectLst/>
                <a:latin typeface="Open Sans" panose="020B0606030504020204" pitchFamily="34" charset="0"/>
                <a:hlinkClick r:id="rId3" tooltip="Charitable purpose"/>
              </a:rPr>
              <a:t>charitable purpose</a:t>
            </a:r>
            <a:r>
              <a:rPr lang="en-AU" b="0" i="0" dirty="0">
                <a:solidFill>
                  <a:srgbClr val="212529"/>
                </a:solidFill>
                <a:effectLst/>
                <a:latin typeface="Open Sans" panose="020B0606030504020204" pitchFamily="34" charset="0"/>
              </a:rPr>
              <a:t> is the reason a charity has been set up, and what its activities work towards achieving. Some people also refer to it as their charity's mission.</a:t>
            </a:r>
          </a:p>
          <a:p>
            <a:pPr marL="171450" indent="-171450" algn="l">
              <a:buFont typeface="Arial" panose="020B0604020202020204" pitchFamily="34" charset="0"/>
              <a:buChar char="•"/>
            </a:pPr>
            <a:r>
              <a:rPr lang="en-AU" b="0" i="0" dirty="0">
                <a:solidFill>
                  <a:srgbClr val="212529"/>
                </a:solidFill>
                <a:effectLst/>
                <a:latin typeface="Open Sans" panose="020B0606030504020204" pitchFamily="34" charset="0"/>
              </a:rPr>
              <a:t>All registered charities must have a charitable purpose. This purpose is usually set out in the charity’s </a:t>
            </a:r>
            <a:r>
              <a:rPr lang="en-AU" b="0" i="0" u="none" strike="noStrike" dirty="0">
                <a:solidFill>
                  <a:srgbClr val="339BD4"/>
                </a:solidFill>
                <a:effectLst/>
                <a:latin typeface="Open Sans" panose="020B0606030504020204" pitchFamily="34" charset="0"/>
                <a:hlinkClick r:id="rId4" tooltip="Governing document"/>
              </a:rPr>
              <a:t>governing document</a:t>
            </a:r>
            <a:r>
              <a:rPr lang="en-AU" b="0" i="0" dirty="0">
                <a:solidFill>
                  <a:srgbClr val="212529"/>
                </a:solidFill>
                <a:effectLst/>
                <a:latin typeface="Open Sans" panose="020B0606030504020204" pitchFamily="34" charset="0"/>
              </a:rPr>
              <a:t>. A charity may have one charitable purpose or multiple charitable purposes.</a:t>
            </a:r>
          </a:p>
          <a:p>
            <a:pPr marL="171450" indent="-171450" algn="l">
              <a:buFont typeface="Arial" panose="020B0604020202020204" pitchFamily="34" charset="0"/>
              <a:buChar char="•"/>
            </a:pPr>
            <a:r>
              <a:rPr lang="en-AU" b="0" i="0" dirty="0">
                <a:solidFill>
                  <a:srgbClr val="212529"/>
                </a:solidFill>
                <a:effectLst/>
                <a:latin typeface="Open Sans" panose="020B0606030504020204" pitchFamily="34" charset="0"/>
              </a:rPr>
              <a:t>The purpose clause in a charity’s governing document must reflect the charity’s activities. It helps the people running the charity and others (such as volunteers, donors and government agencies) to understand why the charity does what it does.</a:t>
            </a:r>
          </a:p>
          <a:p>
            <a:pPr marL="628650" lvl="1" indent="-171450" algn="l">
              <a:buFont typeface="Arial" panose="020B0604020202020204" pitchFamily="34" charset="0"/>
              <a:buChar char="•"/>
            </a:pPr>
            <a:r>
              <a:rPr lang="en-AU" b="0" i="0" dirty="0">
                <a:solidFill>
                  <a:srgbClr val="212529"/>
                </a:solidFill>
                <a:effectLst/>
                <a:latin typeface="Open Sans" panose="020B0606030504020204" pitchFamily="34" charset="0"/>
              </a:rPr>
              <a:t>There are 12 Charitable Purposes</a:t>
            </a:r>
          </a:p>
          <a:p>
            <a:pPr marL="171450" indent="-171450" algn="l">
              <a:buFont typeface="Arial" panose="020B0604020202020204" pitchFamily="34" charset="0"/>
              <a:buChar char="•"/>
            </a:pPr>
            <a:r>
              <a:rPr lang="en-AU" b="0" i="0" dirty="0">
                <a:solidFill>
                  <a:srgbClr val="212529"/>
                </a:solidFill>
                <a:effectLst/>
                <a:latin typeface="Open Sans" panose="020B0606030504020204" pitchFamily="34" charset="0"/>
              </a:rPr>
              <a:t>When we register an organisation as a charity, we also register it with one or more charity ‘subtypes’. These subtypes are categories that reflect the charity’s charitable purpose, for example ‘advancing education’ or ‘advancing health’. A charity’s purpose is the reason it has been set up, or what its activities work towards achieving.</a:t>
            </a:r>
          </a:p>
          <a:p>
            <a:pPr marL="628650" lvl="1" indent="-171450" algn="l">
              <a:buFont typeface="Arial" panose="020B0604020202020204" pitchFamily="34" charset="0"/>
              <a:buChar char="•"/>
            </a:pPr>
            <a:r>
              <a:rPr lang="en-AU" b="0" i="0" dirty="0">
                <a:solidFill>
                  <a:srgbClr val="212529"/>
                </a:solidFill>
                <a:effectLst/>
                <a:latin typeface="Open Sans" panose="020B0606030504020204" pitchFamily="34" charset="0"/>
              </a:rPr>
              <a:t>There are 14 Charity Sub Types</a:t>
            </a:r>
          </a:p>
          <a:p>
            <a:endParaRPr lang="en-AU" dirty="0"/>
          </a:p>
        </p:txBody>
      </p:sp>
      <p:sp>
        <p:nvSpPr>
          <p:cNvPr id="4" name="Slide Number Placeholder 3"/>
          <p:cNvSpPr>
            <a:spLocks noGrp="1"/>
          </p:cNvSpPr>
          <p:nvPr>
            <p:ph type="sldNum" sz="quarter" idx="5"/>
          </p:nvPr>
        </p:nvSpPr>
        <p:spPr/>
        <p:txBody>
          <a:bodyPr/>
          <a:lstStyle/>
          <a:p>
            <a:fld id="{D36724DC-B104-4062-A399-557783DC4223}" type="slidenum">
              <a:rPr lang="en-AU" smtClean="0"/>
              <a:t>29</a:t>
            </a:fld>
            <a:endParaRPr lang="en-AU"/>
          </a:p>
        </p:txBody>
      </p:sp>
    </p:spTree>
    <p:extLst>
      <p:ext uri="{BB962C8B-B14F-4D97-AF65-F5344CB8AC3E}">
        <p14:creationId xmlns:p14="http://schemas.microsoft.com/office/powerpoint/2010/main" val="1894971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a:solidFill>
                  <a:schemeClr val="tx1"/>
                </a:solidFill>
                <a:effectLst/>
                <a:latin typeface="+mn-lt"/>
                <a:ea typeface="+mn-ea"/>
                <a:cs typeface="+mn-cs"/>
              </a:rPr>
              <a:t>Usually, the steps involved would be</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Identify the breach: The first step is to determine what provision(s) of the constitution have been violated and to gather evidence to support the allegation.</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Notify the board of directors: The board of directors should be informed of the breach and given an opportunity to review the evidence and determine whether further action is necessary.</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Attempt to resolve the matter informally: In some cases, the breach may be resolved through informal discussion and negotiation between the parties involved.</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Take formal action: If the breach cannot be resolved informally, the organisation may need to take formal action, such as removing a director from the board or expelling a member from the organisation.</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Follow the process outlined in the constitution: The organisation should follow any procedures outlined in the constitution for addressing breaches or disputes. This may include convening a special meeting of members or appointing a special committee to investigate the matter.</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Seek legal advice: In some cases, it may be necessary to seek legal advice to ensure that the organisation is following applicable laws and regulations.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It's important for the organisation to take breaches of the constitution seriously and to take appropriate action to address them, as failing to do so could undermine the integrity of the organisation and its operations</a:t>
            </a:r>
          </a:p>
        </p:txBody>
      </p:sp>
      <p:sp>
        <p:nvSpPr>
          <p:cNvPr id="4" name="Slide Number Placeholder 3"/>
          <p:cNvSpPr>
            <a:spLocks noGrp="1"/>
          </p:cNvSpPr>
          <p:nvPr>
            <p:ph type="sldNum" sz="quarter" idx="5"/>
          </p:nvPr>
        </p:nvSpPr>
        <p:spPr/>
        <p:txBody>
          <a:bodyPr/>
          <a:lstStyle/>
          <a:p>
            <a:fld id="{CD0C50C8-4D5A-4C91-89AC-F25798C1C077}" type="slidenum">
              <a:rPr lang="en-AU" smtClean="0"/>
              <a:t>32</a:t>
            </a:fld>
            <a:endParaRPr lang="en-AU"/>
          </a:p>
        </p:txBody>
      </p:sp>
    </p:spTree>
    <p:extLst>
      <p:ext uri="{BB962C8B-B14F-4D97-AF65-F5344CB8AC3E}">
        <p14:creationId xmlns:p14="http://schemas.microsoft.com/office/powerpoint/2010/main" val="31677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D0C50C8-4D5A-4C91-89AC-F25798C1C077}" type="slidenum">
              <a:rPr lang="en-AU" smtClean="0"/>
              <a:t>33</a:t>
            </a:fld>
            <a:endParaRPr lang="en-AU"/>
          </a:p>
        </p:txBody>
      </p:sp>
    </p:spTree>
    <p:extLst>
      <p:ext uri="{BB962C8B-B14F-4D97-AF65-F5344CB8AC3E}">
        <p14:creationId xmlns:p14="http://schemas.microsoft.com/office/powerpoint/2010/main" val="4008236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D0C50C8-4D5A-4C91-89AC-F25798C1C077}" type="slidenum">
              <a:rPr lang="en-AU" smtClean="0"/>
              <a:t>39</a:t>
            </a:fld>
            <a:endParaRPr lang="en-AU"/>
          </a:p>
        </p:txBody>
      </p:sp>
    </p:spTree>
    <p:extLst>
      <p:ext uri="{BB962C8B-B14F-4D97-AF65-F5344CB8AC3E}">
        <p14:creationId xmlns:p14="http://schemas.microsoft.com/office/powerpoint/2010/main" val="1561606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Associations Inc Act v Corporations Act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Be aware of the nature of the entity that you govern, it will determine the Law that applies</a:t>
            </a:r>
          </a:p>
          <a:p>
            <a:endParaRPr lang="en-AU" dirty="0"/>
          </a:p>
          <a:p>
            <a:endParaRPr lang="en-AU" dirty="0"/>
          </a:p>
        </p:txBody>
      </p:sp>
      <p:sp>
        <p:nvSpPr>
          <p:cNvPr id="4" name="Slide Number Placeholder 3"/>
          <p:cNvSpPr>
            <a:spLocks noGrp="1"/>
          </p:cNvSpPr>
          <p:nvPr>
            <p:ph type="sldNum" sz="quarter" idx="5"/>
          </p:nvPr>
        </p:nvSpPr>
        <p:spPr/>
        <p:txBody>
          <a:bodyPr/>
          <a:lstStyle/>
          <a:p>
            <a:fld id="{D36724DC-B104-4062-A399-557783DC4223}" type="slidenum">
              <a:rPr lang="en-AU" smtClean="0"/>
              <a:t>40</a:t>
            </a:fld>
            <a:endParaRPr lang="en-AU"/>
          </a:p>
        </p:txBody>
      </p:sp>
    </p:spTree>
    <p:extLst>
      <p:ext uri="{BB962C8B-B14F-4D97-AF65-F5344CB8AC3E}">
        <p14:creationId xmlns:p14="http://schemas.microsoft.com/office/powerpoint/2010/main" val="36053830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36724DC-B104-4062-A399-557783DC4223}" type="slidenum">
              <a:rPr lang="en-AU" smtClean="0"/>
              <a:t>41</a:t>
            </a:fld>
            <a:endParaRPr lang="en-AU"/>
          </a:p>
        </p:txBody>
      </p:sp>
    </p:spTree>
    <p:extLst>
      <p:ext uri="{BB962C8B-B14F-4D97-AF65-F5344CB8AC3E}">
        <p14:creationId xmlns:p14="http://schemas.microsoft.com/office/powerpoint/2010/main" val="4181501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9462D66-E1C4-4864-83A1-115FAA73BFA1}" type="slidenum">
              <a:rPr lang="en-AU" smtClean="0"/>
              <a:t>42</a:t>
            </a:fld>
            <a:endParaRPr lang="en-AU"/>
          </a:p>
        </p:txBody>
      </p:sp>
    </p:spTree>
    <p:extLst>
      <p:ext uri="{BB962C8B-B14F-4D97-AF65-F5344CB8AC3E}">
        <p14:creationId xmlns:p14="http://schemas.microsoft.com/office/powerpoint/2010/main" val="227733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9462D66-E1C4-4864-83A1-115FAA73BFA1}" type="slidenum">
              <a:rPr lang="en-AU" smtClean="0"/>
              <a:t>43</a:t>
            </a:fld>
            <a:endParaRPr lang="en-AU"/>
          </a:p>
        </p:txBody>
      </p:sp>
    </p:spTree>
    <p:extLst>
      <p:ext uri="{BB962C8B-B14F-4D97-AF65-F5344CB8AC3E}">
        <p14:creationId xmlns:p14="http://schemas.microsoft.com/office/powerpoint/2010/main" val="31034888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856" indent="-169856">
              <a:buFontTx/>
              <a:buChar char="-"/>
            </a:pPr>
            <a:r>
              <a:rPr lang="en-AU" dirty="0"/>
              <a:t>The Job of the Board is to accept ultimate responsibility for the organisation and to optimise performance whilst ensuring compliance</a:t>
            </a:r>
          </a:p>
          <a:p>
            <a:pPr marL="169856" indent="-169856">
              <a:buFontTx/>
              <a:buChar char="-"/>
            </a:pPr>
            <a:r>
              <a:rPr lang="en-AU" dirty="0"/>
              <a:t>Mission : this should be achieved through liaison with key stakeholders </a:t>
            </a:r>
          </a:p>
          <a:p>
            <a:pPr marL="169856" indent="-169856">
              <a:buFontTx/>
              <a:buChar char="-"/>
            </a:pPr>
            <a:r>
              <a:rPr lang="en-AU" dirty="0"/>
              <a:t>Strategic Direction:  creation of strategic plan and KPIs. Regular monitoring of performance and viability of programs</a:t>
            </a:r>
          </a:p>
          <a:p>
            <a:pPr marL="169856" indent="-169856">
              <a:buFontTx/>
              <a:buChar char="-"/>
            </a:pPr>
            <a:r>
              <a:rPr lang="en-AU" dirty="0"/>
              <a:t>Financial Viability : All board members should be financially literate</a:t>
            </a:r>
          </a:p>
          <a:p>
            <a:pPr marL="169856" indent="-169856">
              <a:buFontTx/>
              <a:buChar char="-"/>
            </a:pPr>
            <a:r>
              <a:rPr lang="en-AU" dirty="0"/>
              <a:t>Selecting &amp; Supporting Staff : board needs to consider the professional support required in line with the executive of its strategic plan </a:t>
            </a:r>
          </a:p>
          <a:p>
            <a:pPr marL="169856" indent="-169856">
              <a:buFontTx/>
              <a:buChar char="-"/>
            </a:pPr>
            <a:r>
              <a:rPr lang="en-AU" dirty="0"/>
              <a:t>Resourcing : ensuring that resources /information are available for all key stakeholders to carry out their role within the Club</a:t>
            </a:r>
          </a:p>
          <a:p>
            <a:pPr marL="169856" indent="-169856">
              <a:buFontTx/>
              <a:buChar char="-"/>
            </a:pPr>
            <a:r>
              <a:rPr lang="en-AU" dirty="0"/>
              <a:t>Legal Compliance : the Board needs to have a knowledge of the </a:t>
            </a:r>
            <a:r>
              <a:rPr lang="en-AU" dirty="0" err="1"/>
              <a:t>relevent</a:t>
            </a:r>
            <a:r>
              <a:rPr lang="en-AU" dirty="0"/>
              <a:t> </a:t>
            </a:r>
            <a:r>
              <a:rPr lang="en-AU" dirty="0" err="1"/>
              <a:t>legisaltions</a:t>
            </a:r>
            <a:r>
              <a:rPr lang="en-AU" dirty="0"/>
              <a:t> and acts that they are bound to and have reporting to the compliance of this</a:t>
            </a:r>
          </a:p>
          <a:p>
            <a:pPr marL="169856" indent="-169856">
              <a:buFontTx/>
              <a:buChar char="-"/>
            </a:pPr>
            <a:r>
              <a:rPr lang="en-AU" dirty="0"/>
              <a:t>Board Performance : the board should (to remain effective) needs to assess its own condition/performance </a:t>
            </a:r>
          </a:p>
        </p:txBody>
      </p:sp>
      <p:sp>
        <p:nvSpPr>
          <p:cNvPr id="4" name="Slide Number Placeholder 3"/>
          <p:cNvSpPr>
            <a:spLocks noGrp="1"/>
          </p:cNvSpPr>
          <p:nvPr>
            <p:ph type="sldNum" sz="quarter" idx="5"/>
          </p:nvPr>
        </p:nvSpPr>
        <p:spPr/>
        <p:txBody>
          <a:bodyPr/>
          <a:lstStyle/>
          <a:p>
            <a:fld id="{59462D66-E1C4-4864-83A1-115FAA73BFA1}" type="slidenum">
              <a:rPr lang="en-AU" smtClean="0"/>
              <a:t>44</a:t>
            </a:fld>
            <a:endParaRPr lang="en-AU"/>
          </a:p>
        </p:txBody>
      </p:sp>
    </p:spTree>
    <p:extLst>
      <p:ext uri="{BB962C8B-B14F-4D97-AF65-F5344CB8AC3E}">
        <p14:creationId xmlns:p14="http://schemas.microsoft.com/office/powerpoint/2010/main" val="3276918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D0C50C8-4D5A-4C91-89AC-F25798C1C077}" type="slidenum">
              <a:rPr lang="en-AU" smtClean="0"/>
              <a:t>8</a:t>
            </a:fld>
            <a:endParaRPr lang="en-AU"/>
          </a:p>
        </p:txBody>
      </p:sp>
    </p:spTree>
    <p:extLst>
      <p:ext uri="{BB962C8B-B14F-4D97-AF65-F5344CB8AC3E}">
        <p14:creationId xmlns:p14="http://schemas.microsoft.com/office/powerpoint/2010/main" val="3181289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9462D66-E1C4-4864-83A1-115FAA73BFA1}" type="slidenum">
              <a:rPr lang="en-AU" smtClean="0"/>
              <a:t>46</a:t>
            </a:fld>
            <a:endParaRPr lang="en-AU"/>
          </a:p>
        </p:txBody>
      </p:sp>
    </p:spTree>
    <p:extLst>
      <p:ext uri="{BB962C8B-B14F-4D97-AF65-F5344CB8AC3E}">
        <p14:creationId xmlns:p14="http://schemas.microsoft.com/office/powerpoint/2010/main" val="111703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Consideration of the terms of office for the Management. Trending towards rotating 2 year terms</a:t>
            </a:r>
          </a:p>
          <a:p>
            <a:r>
              <a:rPr lang="en-AU" dirty="0"/>
              <a:t>If there are </a:t>
            </a:r>
            <a:r>
              <a:rPr lang="en-AU" dirty="0" err="1"/>
              <a:t>vancanies</a:t>
            </a:r>
            <a:r>
              <a:rPr lang="en-AU" dirty="0"/>
              <a:t> mid season then then Management committee usually has the discretion to fill these</a:t>
            </a:r>
          </a:p>
          <a:p>
            <a:endParaRPr lang="en-AU" dirty="0"/>
          </a:p>
        </p:txBody>
      </p:sp>
      <p:sp>
        <p:nvSpPr>
          <p:cNvPr id="4" name="Slide Number Placeholder 3"/>
          <p:cNvSpPr>
            <a:spLocks noGrp="1"/>
          </p:cNvSpPr>
          <p:nvPr>
            <p:ph type="sldNum" sz="quarter" idx="5"/>
          </p:nvPr>
        </p:nvSpPr>
        <p:spPr/>
        <p:txBody>
          <a:bodyPr/>
          <a:lstStyle/>
          <a:p>
            <a:fld id="{59462D66-E1C4-4864-83A1-115FAA73BFA1}" type="slidenum">
              <a:rPr lang="en-AU" smtClean="0"/>
              <a:t>47</a:t>
            </a:fld>
            <a:endParaRPr lang="en-AU"/>
          </a:p>
        </p:txBody>
      </p:sp>
    </p:spTree>
    <p:extLst>
      <p:ext uri="{BB962C8B-B14F-4D97-AF65-F5344CB8AC3E}">
        <p14:creationId xmlns:p14="http://schemas.microsoft.com/office/powerpoint/2010/main" val="13797690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3300"/>
              </a:lnSpc>
              <a:spcBef>
                <a:spcPts val="600"/>
              </a:spcBef>
              <a:spcAft>
                <a:spcPts val="600"/>
              </a:spcAft>
              <a:buNone/>
            </a:pPr>
            <a:r>
              <a:rPr lang="en-US" sz="3600" dirty="0">
                <a:latin typeface="Calibri Light"/>
                <a:cs typeface="Calibri Light"/>
              </a:rPr>
              <a:t>Confidentiality:</a:t>
            </a:r>
          </a:p>
          <a:p>
            <a:pPr marL="457200" indent="-457200">
              <a:lnSpc>
                <a:spcPts val="3300"/>
              </a:lnSpc>
              <a:spcBef>
                <a:spcPts val="600"/>
              </a:spcBef>
              <a:spcAft>
                <a:spcPts val="600"/>
              </a:spcAft>
              <a:buFont typeface="Arial" panose="020B0604020202020204" pitchFamily="34" charset="0"/>
              <a:buChar char="•"/>
            </a:pPr>
            <a:r>
              <a:rPr lang="en-US" sz="3200" dirty="0">
                <a:latin typeface="Calibri Light"/>
                <a:cs typeface="Calibri Light"/>
              </a:rPr>
              <a:t>Is the process of maintaining that information and intellectual property in such a way that it is only available to the appropriate persons or parties</a:t>
            </a:r>
          </a:p>
          <a:p>
            <a:pPr marL="457200" indent="-457200">
              <a:lnSpc>
                <a:spcPts val="3300"/>
              </a:lnSpc>
              <a:spcBef>
                <a:spcPts val="600"/>
              </a:spcBef>
              <a:spcAft>
                <a:spcPts val="600"/>
              </a:spcAft>
              <a:buFont typeface="Arial" panose="020B0604020202020204" pitchFamily="34" charset="0"/>
              <a:buChar char="•"/>
            </a:pPr>
            <a:r>
              <a:rPr lang="en-US" sz="3200" dirty="0">
                <a:latin typeface="Calibri Light"/>
                <a:cs typeface="Calibri Light"/>
              </a:rPr>
              <a:t>May extend to contracts, agreements, business/strategic plans, data, lists, files, discussions, minutes, notes, ideas, passwords</a:t>
            </a:r>
          </a:p>
          <a:p>
            <a:pPr marL="457200" indent="-457200">
              <a:lnSpc>
                <a:spcPts val="3300"/>
              </a:lnSpc>
              <a:spcBef>
                <a:spcPts val="600"/>
              </a:spcBef>
              <a:spcAft>
                <a:spcPts val="600"/>
              </a:spcAft>
              <a:buFont typeface="Arial" panose="020B0604020202020204" pitchFamily="34" charset="0"/>
              <a:buChar char="•"/>
            </a:pPr>
            <a:r>
              <a:rPr lang="en-US" sz="3200" dirty="0">
                <a:latin typeface="Calibri Light"/>
                <a:cs typeface="Calibri Light"/>
              </a:rPr>
              <a:t>May be written, non-written, physical, </a:t>
            </a:r>
            <a:r>
              <a:rPr lang="en-US" sz="3200" dirty="0" err="1">
                <a:latin typeface="Calibri Light"/>
                <a:cs typeface="Calibri Light"/>
              </a:rPr>
              <a:t>digitaL</a:t>
            </a:r>
            <a:endParaRPr lang="en-US" sz="3200" dirty="0">
              <a:latin typeface="Calibri Light"/>
              <a:cs typeface="Calibri Light"/>
            </a:endParaRPr>
          </a:p>
          <a:p>
            <a:pPr marL="457200" indent="-457200">
              <a:lnSpc>
                <a:spcPts val="3300"/>
              </a:lnSpc>
              <a:spcBef>
                <a:spcPts val="600"/>
              </a:spcBef>
              <a:spcAft>
                <a:spcPts val="600"/>
              </a:spcAft>
              <a:buFont typeface="Arial" panose="020B0604020202020204" pitchFamily="34" charset="0"/>
              <a:buChar char="•"/>
            </a:pPr>
            <a:r>
              <a:rPr lang="en-US" sz="3200" dirty="0">
                <a:latin typeface="Calibri Light"/>
                <a:cs typeface="Calibri Light"/>
              </a:rPr>
              <a:t>The breach may be as simple as a “nod and wink”</a:t>
            </a:r>
            <a:endParaRPr lang="en-US" sz="2800" dirty="0">
              <a:latin typeface="Calibri Light"/>
              <a:cs typeface="Calibri Light"/>
            </a:endParaRPr>
          </a:p>
          <a:p>
            <a:pPr marL="0" indent="0">
              <a:lnSpc>
                <a:spcPts val="3000"/>
              </a:lnSpc>
              <a:spcBef>
                <a:spcPts val="400"/>
              </a:spcBef>
              <a:spcAft>
                <a:spcPts val="400"/>
              </a:spcAft>
              <a:buNone/>
            </a:pPr>
            <a:r>
              <a:rPr lang="en-US" sz="3600" dirty="0">
                <a:latin typeface="Calibri Light"/>
                <a:cs typeface="Calibri Light"/>
              </a:rPr>
              <a:t>Breaching confidentiality may result in:</a:t>
            </a:r>
          </a:p>
          <a:p>
            <a:pPr marL="457200" indent="-457200">
              <a:lnSpc>
                <a:spcPts val="3000"/>
              </a:lnSpc>
              <a:spcBef>
                <a:spcPts val="400"/>
              </a:spcBef>
              <a:spcAft>
                <a:spcPts val="400"/>
              </a:spcAft>
              <a:buFont typeface="Arial" panose="020B0604020202020204" pitchFamily="34" charset="0"/>
              <a:buChar char="•"/>
            </a:pPr>
            <a:r>
              <a:rPr lang="en-US" sz="3200" dirty="0">
                <a:latin typeface="Calibri Light"/>
                <a:cs typeface="Calibri Light"/>
              </a:rPr>
              <a:t>A public relations issue</a:t>
            </a:r>
          </a:p>
          <a:p>
            <a:pPr marL="457200" indent="-457200">
              <a:lnSpc>
                <a:spcPts val="3000"/>
              </a:lnSpc>
              <a:spcBef>
                <a:spcPts val="400"/>
              </a:spcBef>
              <a:spcAft>
                <a:spcPts val="400"/>
              </a:spcAft>
              <a:buFont typeface="Arial" panose="020B0604020202020204" pitchFamily="34" charset="0"/>
              <a:buChar char="•"/>
            </a:pPr>
            <a:r>
              <a:rPr lang="en-US" sz="3200" dirty="0">
                <a:latin typeface="Calibri Light"/>
                <a:cs typeface="Calibri Light"/>
              </a:rPr>
              <a:t>Confused messaging</a:t>
            </a:r>
          </a:p>
          <a:p>
            <a:pPr marL="457200" indent="-457200">
              <a:lnSpc>
                <a:spcPts val="3000"/>
              </a:lnSpc>
              <a:spcBef>
                <a:spcPts val="400"/>
              </a:spcBef>
              <a:spcAft>
                <a:spcPts val="400"/>
              </a:spcAft>
              <a:buFont typeface="Arial" panose="020B0604020202020204" pitchFamily="34" charset="0"/>
              <a:buChar char="•"/>
            </a:pPr>
            <a:r>
              <a:rPr lang="en-US" sz="3200" dirty="0">
                <a:latin typeface="Calibri Light"/>
                <a:cs typeface="Calibri Light"/>
              </a:rPr>
              <a:t>Loss of a commercial or business advantage</a:t>
            </a:r>
          </a:p>
          <a:p>
            <a:pPr marL="457200" indent="-457200">
              <a:lnSpc>
                <a:spcPts val="3000"/>
              </a:lnSpc>
              <a:spcBef>
                <a:spcPts val="400"/>
              </a:spcBef>
              <a:spcAft>
                <a:spcPts val="400"/>
              </a:spcAft>
              <a:buFont typeface="Arial" panose="020B0604020202020204" pitchFamily="34" charset="0"/>
              <a:buChar char="•"/>
            </a:pPr>
            <a:r>
              <a:rPr lang="en-US" sz="3200" dirty="0">
                <a:latin typeface="Calibri Light"/>
                <a:cs typeface="Calibri Light"/>
              </a:rPr>
              <a:t>It might even breach “misuse of information” provisions</a:t>
            </a:r>
          </a:p>
          <a:p>
            <a:pPr marL="457200" indent="-457200">
              <a:lnSpc>
                <a:spcPts val="3000"/>
              </a:lnSpc>
              <a:spcBef>
                <a:spcPts val="400"/>
              </a:spcBef>
              <a:spcAft>
                <a:spcPts val="400"/>
              </a:spcAft>
              <a:buFont typeface="Arial" panose="020B0604020202020204" pitchFamily="34" charset="0"/>
              <a:buChar char="•"/>
            </a:pPr>
            <a:r>
              <a:rPr lang="en-US" sz="3200" dirty="0">
                <a:latin typeface="Calibri Light"/>
                <a:cs typeface="Calibri Light"/>
              </a:rPr>
              <a:t>May compromises the good name of the </a:t>
            </a:r>
            <a:r>
              <a:rPr lang="en-US" sz="3200" dirty="0" err="1">
                <a:latin typeface="Calibri Light"/>
                <a:cs typeface="Calibri Light"/>
              </a:rPr>
              <a:t>organisation</a:t>
            </a:r>
            <a:endParaRPr lang="en-US" sz="3200" dirty="0">
              <a:latin typeface="Calibri Light"/>
              <a:cs typeface="Calibri Light"/>
            </a:endParaRPr>
          </a:p>
          <a:p>
            <a:pPr marL="457200" indent="-457200">
              <a:lnSpc>
                <a:spcPts val="3000"/>
              </a:lnSpc>
              <a:spcBef>
                <a:spcPts val="400"/>
              </a:spcBef>
              <a:spcAft>
                <a:spcPts val="400"/>
              </a:spcAft>
              <a:buFont typeface="Arial" panose="020B0604020202020204" pitchFamily="34" charset="0"/>
              <a:buChar char="•"/>
            </a:pPr>
            <a:r>
              <a:rPr lang="en-US" sz="3200" dirty="0">
                <a:latin typeface="Calibri Light"/>
                <a:cs typeface="Calibri Light"/>
              </a:rPr>
              <a:t>May be defamatory, </a:t>
            </a:r>
          </a:p>
          <a:p>
            <a:pPr marL="457200" indent="-457200">
              <a:lnSpc>
                <a:spcPts val="3000"/>
              </a:lnSpc>
              <a:spcBef>
                <a:spcPts val="400"/>
              </a:spcBef>
              <a:spcAft>
                <a:spcPts val="400"/>
              </a:spcAft>
              <a:buFont typeface="Arial" panose="020B0604020202020204" pitchFamily="34" charset="0"/>
              <a:buChar char="•"/>
            </a:pPr>
            <a:r>
              <a:rPr lang="en-US" sz="3200" dirty="0">
                <a:latin typeface="Calibri Light"/>
                <a:cs typeface="Calibri Light"/>
              </a:rPr>
              <a:t>Breach of Privacy Act?</a:t>
            </a:r>
            <a:endParaRPr lang="en-US" sz="2800" dirty="0">
              <a:latin typeface="Calibri Light"/>
              <a:cs typeface="Calibri Light"/>
            </a:endParaRPr>
          </a:p>
          <a:p>
            <a:endParaRPr lang="en-AU" dirty="0"/>
          </a:p>
        </p:txBody>
      </p:sp>
      <p:sp>
        <p:nvSpPr>
          <p:cNvPr id="4" name="Slide Number Placeholder 3"/>
          <p:cNvSpPr>
            <a:spLocks noGrp="1"/>
          </p:cNvSpPr>
          <p:nvPr>
            <p:ph type="sldNum" sz="quarter" idx="5"/>
          </p:nvPr>
        </p:nvSpPr>
        <p:spPr/>
        <p:txBody>
          <a:bodyPr/>
          <a:lstStyle/>
          <a:p>
            <a:fld id="{59462D66-E1C4-4864-83A1-115FAA73BFA1}" type="slidenum">
              <a:rPr lang="en-AU" smtClean="0"/>
              <a:t>48</a:t>
            </a:fld>
            <a:endParaRPr lang="en-AU"/>
          </a:p>
        </p:txBody>
      </p:sp>
    </p:spTree>
    <p:extLst>
      <p:ext uri="{BB962C8B-B14F-4D97-AF65-F5344CB8AC3E}">
        <p14:creationId xmlns:p14="http://schemas.microsoft.com/office/powerpoint/2010/main" val="41637756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CLUB COMMITTEES / PANELS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purpose of committees and panels is to support the decision-making process within the Club/ Branch by providing a forum for discussion, research, and analysis of specific issues or projects. Committees and panels are typically made up of a group of individuals who have expertise or experience relevant to the matter being discussed.</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They also provide an opportunity for members to participate in policy and decision making and ensures a good governance standard are adhered to when resolutions are carried for matters relating to club activities.</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Committees and Panels should have a clear set of responsibilities outlined within your constitution and regulations (by laws).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If the is a need for a Special Committee or Panel to be formed, a term of reference should be drafted, reviewed and endorsed by the Management Committee. </a:t>
            </a:r>
          </a:p>
        </p:txBody>
      </p:sp>
      <p:sp>
        <p:nvSpPr>
          <p:cNvPr id="4" name="Slide Number Placeholder 3"/>
          <p:cNvSpPr>
            <a:spLocks noGrp="1"/>
          </p:cNvSpPr>
          <p:nvPr>
            <p:ph type="sldNum" sz="quarter" idx="5"/>
          </p:nvPr>
        </p:nvSpPr>
        <p:spPr/>
        <p:txBody>
          <a:bodyPr/>
          <a:lstStyle/>
          <a:p>
            <a:fld id="{CD0C50C8-4D5A-4C91-89AC-F25798C1C077}" type="slidenum">
              <a:rPr lang="en-AU" smtClean="0"/>
              <a:t>49</a:t>
            </a:fld>
            <a:endParaRPr lang="en-AU"/>
          </a:p>
        </p:txBody>
      </p:sp>
    </p:spTree>
    <p:extLst>
      <p:ext uri="{BB962C8B-B14F-4D97-AF65-F5344CB8AC3E}">
        <p14:creationId xmlns:p14="http://schemas.microsoft.com/office/powerpoint/2010/main" val="2985809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0" i="0" dirty="0">
                <a:solidFill>
                  <a:srgbClr val="212529"/>
                </a:solidFill>
                <a:effectLst/>
                <a:latin typeface="Open Sans" panose="020B0606030504020204" pitchFamily="34" charset="0"/>
              </a:rPr>
              <a:t>Conflicts of interest are common and do not have to be a serious problem. However, if a conflict of interest isn’t managed properly, it may damage your charity’s reputation and, in serious cases, even breach the law.</a:t>
            </a:r>
          </a:p>
          <a:p>
            <a:pPr algn="l"/>
            <a:r>
              <a:rPr lang="en-AU" b="0" i="0" dirty="0">
                <a:solidFill>
                  <a:srgbClr val="212529"/>
                </a:solidFill>
                <a:effectLst/>
                <a:latin typeface="Open Sans" panose="020B0606030504020204" pitchFamily="34" charset="0"/>
              </a:rPr>
              <a:t>If you are on the governing body (board or committee) of a charity, a conflict of interest can occur when your duty to act in the best interest of your charity ‘conflicts’ (or may conflict) with the opportunity or potential to get a personal benefit (or a benefit for someone related to you). Even if you feel that there is no conflict of interest, if an outsider is likely to see it as an issue, then this needs to be managed.</a:t>
            </a:r>
          </a:p>
          <a:p>
            <a:endParaRPr lang="en-AU" dirty="0"/>
          </a:p>
          <a:p>
            <a:pPr marL="285750" indent="-285750" algn="l">
              <a:buFont typeface="Wingdings" panose="05000000000000000000" pitchFamily="2" charset="2"/>
              <a:buChar char="§"/>
            </a:pPr>
            <a:r>
              <a:rPr lang="en-AU" sz="1200" b="1" i="0" dirty="0">
                <a:solidFill>
                  <a:srgbClr val="212529"/>
                </a:solidFill>
                <a:effectLst/>
              </a:rPr>
              <a:t>Check your rules </a:t>
            </a:r>
            <a:r>
              <a:rPr lang="en-AU" sz="1200" b="0" i="0" dirty="0">
                <a:solidFill>
                  <a:srgbClr val="212529"/>
                </a:solidFill>
                <a:effectLst/>
              </a:rPr>
              <a:t>and any legislation that applies to your charity to understand your legal duty about handling or avoiding conflicts of interest.</a:t>
            </a:r>
          </a:p>
          <a:p>
            <a:pPr marL="285750" indent="-285750" algn="l">
              <a:buFont typeface="Wingdings" panose="05000000000000000000" pitchFamily="2" charset="2"/>
              <a:buChar char="§"/>
            </a:pPr>
            <a:r>
              <a:rPr lang="en-AU" sz="1200" b="1" i="0" dirty="0">
                <a:solidFill>
                  <a:srgbClr val="212529"/>
                </a:solidFill>
                <a:effectLst/>
              </a:rPr>
              <a:t>Have a written conflict of interest policy </a:t>
            </a:r>
            <a:r>
              <a:rPr lang="en-AU" sz="1200" b="0" i="0" dirty="0">
                <a:solidFill>
                  <a:srgbClr val="212529"/>
                </a:solidFill>
                <a:effectLst/>
              </a:rPr>
              <a:t>and a register of interests for staff and the members of your board. Make sure that staff and board members thoroughly understand the policy. Promote a culture of disclosure and ask people to disclose any conflicts of interest when they join your charity and keep it as a regular agenda item so that the register is kept up-to-date.</a:t>
            </a:r>
          </a:p>
          <a:p>
            <a:pPr marL="285750" indent="-285750" algn="l">
              <a:buFont typeface="Wingdings" panose="05000000000000000000" pitchFamily="2" charset="2"/>
              <a:buChar char="§"/>
            </a:pPr>
            <a:r>
              <a:rPr lang="en-AU" sz="1200" b="1" i="0" dirty="0">
                <a:solidFill>
                  <a:srgbClr val="212529"/>
                </a:solidFill>
                <a:effectLst/>
              </a:rPr>
              <a:t>In every board meeting, </a:t>
            </a:r>
            <a:r>
              <a:rPr lang="en-AU" sz="1200" b="0" i="0" dirty="0">
                <a:solidFill>
                  <a:srgbClr val="212529"/>
                </a:solidFill>
                <a:effectLst/>
              </a:rPr>
              <a:t>ask if there are any conflicts to declare. Take careful minutes – record any conflicts that are disclosed, who is present for discussion and record who did not vote on which items.</a:t>
            </a:r>
          </a:p>
          <a:p>
            <a:pPr marL="285750" indent="-285750" algn="l">
              <a:buFont typeface="Wingdings" panose="05000000000000000000" pitchFamily="2" charset="2"/>
              <a:buChar char="§"/>
            </a:pPr>
            <a:r>
              <a:rPr lang="en-AU" sz="1200" b="1" i="0" dirty="0">
                <a:solidFill>
                  <a:srgbClr val="212529"/>
                </a:solidFill>
                <a:effectLst/>
              </a:rPr>
              <a:t>When making any decisions ask yourself</a:t>
            </a:r>
            <a:r>
              <a:rPr lang="en-AU" sz="1200" b="0" i="0" dirty="0">
                <a:solidFill>
                  <a:srgbClr val="212529"/>
                </a:solidFill>
                <a:effectLst/>
              </a:rPr>
              <a:t>: 'Would an independent observer think I was acting in the best interests of my charity or in my own interest?' If there is any doubt, it is best to declare a conflict of interest.</a:t>
            </a:r>
          </a:p>
          <a:p>
            <a:pPr marL="285750" indent="-285750" algn="l">
              <a:buFont typeface="Wingdings" panose="05000000000000000000" pitchFamily="2" charset="2"/>
              <a:buChar char="§"/>
            </a:pPr>
            <a:r>
              <a:rPr lang="en-AU" sz="1200" b="0" i="0" dirty="0">
                <a:solidFill>
                  <a:srgbClr val="212529"/>
                </a:solidFill>
                <a:effectLst/>
              </a:rPr>
              <a:t>Before participating in a decision on any issue where you may have a conflict of interest, declare your interest first. This may not automatically remove you from the decision-making process, but will allow others to determine if your involvement is appropriate.</a:t>
            </a:r>
          </a:p>
          <a:p>
            <a:endParaRPr lang="en-AU" dirty="0"/>
          </a:p>
          <a:p>
            <a:r>
              <a:rPr lang="en-AU" dirty="0"/>
              <a:t>TYPES</a:t>
            </a:r>
          </a:p>
          <a:p>
            <a:r>
              <a:rPr lang="en-AU" dirty="0"/>
              <a:t>Actual : real conflict between a directors duties and </a:t>
            </a:r>
            <a:r>
              <a:rPr lang="en-AU" dirty="0" err="1"/>
              <a:t>and</a:t>
            </a:r>
            <a:r>
              <a:rPr lang="en-AU" dirty="0"/>
              <a:t> private interests</a:t>
            </a:r>
          </a:p>
          <a:p>
            <a:r>
              <a:rPr lang="en-AU" dirty="0"/>
              <a:t>Perceived : The public or a third party could form the view that an employee or director’s private interests could improperly influence their decisions or actions, now or in the future.</a:t>
            </a:r>
          </a:p>
          <a:p>
            <a:r>
              <a:rPr lang="en-AU" dirty="0"/>
              <a:t>Potential : A director has private interests that could conflict with their public duties. This refers to circumstances where it is foreseeable that a conflict may arise in future and steps should be taken now to mitigate that future risk</a:t>
            </a:r>
          </a:p>
          <a:p>
            <a:r>
              <a:rPr lang="en-AU" dirty="0"/>
              <a:t>Conflict of Duty : Will arise when a person is required to fulfil two or more roles that may actually, potentially or be perceived to be in conflict with each other.</a:t>
            </a:r>
          </a:p>
          <a:p>
            <a:endParaRPr lang="en-AU" dirty="0"/>
          </a:p>
        </p:txBody>
      </p:sp>
      <p:sp>
        <p:nvSpPr>
          <p:cNvPr id="4" name="Slide Number Placeholder 3"/>
          <p:cNvSpPr>
            <a:spLocks noGrp="1"/>
          </p:cNvSpPr>
          <p:nvPr>
            <p:ph type="sldNum" sz="quarter" idx="5"/>
          </p:nvPr>
        </p:nvSpPr>
        <p:spPr/>
        <p:txBody>
          <a:bodyPr/>
          <a:lstStyle/>
          <a:p>
            <a:fld id="{59462D66-E1C4-4864-83A1-115FAA73BFA1}" type="slidenum">
              <a:rPr lang="en-AU" smtClean="0"/>
              <a:t>50</a:t>
            </a:fld>
            <a:endParaRPr lang="en-AU"/>
          </a:p>
        </p:txBody>
      </p:sp>
    </p:spTree>
    <p:extLst>
      <p:ext uri="{BB962C8B-B14F-4D97-AF65-F5344CB8AC3E}">
        <p14:creationId xmlns:p14="http://schemas.microsoft.com/office/powerpoint/2010/main" val="1738039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D0C50C8-4D5A-4C91-89AC-F25798C1C077}" type="slidenum">
              <a:rPr lang="en-AU" smtClean="0"/>
              <a:t>51</a:t>
            </a:fld>
            <a:endParaRPr lang="en-AU"/>
          </a:p>
        </p:txBody>
      </p:sp>
    </p:spTree>
    <p:extLst>
      <p:ext uri="{BB962C8B-B14F-4D97-AF65-F5344CB8AC3E}">
        <p14:creationId xmlns:p14="http://schemas.microsoft.com/office/powerpoint/2010/main" val="10685973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Policy : governing rule or principle </a:t>
            </a:r>
          </a:p>
          <a:p>
            <a:r>
              <a:rPr lang="en-AU" dirty="0"/>
              <a:t>Procedure “ requires steps to implement or comply with a related policy</a:t>
            </a:r>
          </a:p>
          <a:p>
            <a:endParaRPr lang="en-AU" dirty="0"/>
          </a:p>
          <a:p>
            <a:r>
              <a:rPr lang="en-AU" sz="1200" kern="1200" dirty="0">
                <a:solidFill>
                  <a:schemeClr val="tx1"/>
                </a:solidFill>
                <a:effectLst/>
                <a:latin typeface="+mn-lt"/>
                <a:ea typeface="+mn-ea"/>
                <a:cs typeface="+mn-cs"/>
              </a:rPr>
              <a:t>A Club or Branch should create a new policy when there is a need to establish guidelines or regulations to address a specific issue or problem. There are several scenarios when a new policy might be necessary, including:</a:t>
            </a:r>
          </a:p>
          <a:p>
            <a:pPr lvl="0"/>
            <a:r>
              <a:rPr lang="en-AU" sz="1200" kern="1200" dirty="0">
                <a:solidFill>
                  <a:schemeClr val="tx1"/>
                </a:solidFill>
                <a:effectLst/>
                <a:latin typeface="+mn-lt"/>
                <a:ea typeface="+mn-ea"/>
                <a:cs typeface="+mn-cs"/>
              </a:rPr>
              <a:t>When there is a change in structure or mission</a:t>
            </a:r>
          </a:p>
          <a:p>
            <a:pPr lvl="0"/>
            <a:r>
              <a:rPr lang="en-AU" sz="1200" kern="1200" dirty="0">
                <a:solidFill>
                  <a:schemeClr val="tx1"/>
                </a:solidFill>
                <a:effectLst/>
                <a:latin typeface="+mn-lt"/>
                <a:ea typeface="+mn-ea"/>
                <a:cs typeface="+mn-cs"/>
              </a:rPr>
              <a:t>When there is a change in legislation or regulations</a:t>
            </a:r>
          </a:p>
          <a:p>
            <a:pPr lvl="0"/>
            <a:r>
              <a:rPr lang="en-AU" sz="1200" kern="1200" dirty="0">
                <a:solidFill>
                  <a:schemeClr val="tx1"/>
                </a:solidFill>
                <a:effectLst/>
                <a:latin typeface="+mn-lt"/>
                <a:ea typeface="+mn-ea"/>
                <a:cs typeface="+mn-cs"/>
              </a:rPr>
              <a:t>When there is a new issue or problem that needs to be addressed</a:t>
            </a:r>
          </a:p>
          <a:p>
            <a:pPr lvl="0"/>
            <a:r>
              <a:rPr lang="en-AU" sz="1200" kern="1200" dirty="0">
                <a:solidFill>
                  <a:schemeClr val="tx1"/>
                </a:solidFill>
                <a:effectLst/>
                <a:latin typeface="+mn-lt"/>
                <a:ea typeface="+mn-ea"/>
                <a:cs typeface="+mn-cs"/>
              </a:rPr>
              <a:t>When existing policies are outdated or ineffective</a:t>
            </a:r>
          </a:p>
          <a:p>
            <a:pPr lvl="0"/>
            <a:r>
              <a:rPr lang="en-AU" sz="1200" kern="1200" dirty="0">
                <a:solidFill>
                  <a:schemeClr val="tx1"/>
                </a:solidFill>
                <a:effectLst/>
                <a:latin typeface="+mn-lt"/>
                <a:ea typeface="+mn-ea"/>
                <a:cs typeface="+mn-cs"/>
              </a:rPr>
              <a:t>When there is a need to clarify roles, responsibilities, and procedures</a:t>
            </a:r>
          </a:p>
          <a:p>
            <a:pPr lvl="0"/>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Procedures are established after a policy has been created to instructs how complete specific tasks relating to a policy or day to day activities (e.g. how to process awards in </a:t>
            </a:r>
            <a:r>
              <a:rPr lang="en-AU" sz="1200" kern="1200" dirty="0" err="1">
                <a:solidFill>
                  <a:schemeClr val="tx1"/>
                </a:solidFill>
                <a:effectLst/>
                <a:latin typeface="+mn-lt"/>
                <a:ea typeface="+mn-ea"/>
                <a:cs typeface="+mn-cs"/>
              </a:rPr>
              <a:t>surfguard</a:t>
            </a:r>
            <a:r>
              <a:rPr lang="en-AU" sz="1200" kern="1200" dirty="0">
                <a:solidFill>
                  <a:schemeClr val="tx1"/>
                </a:solidFill>
                <a:effectLst/>
                <a:latin typeface="+mn-lt"/>
                <a:ea typeface="+mn-ea"/>
                <a:cs typeface="+mn-cs"/>
              </a:rPr>
              <a:t>).</a:t>
            </a:r>
          </a:p>
          <a:p>
            <a:pPr lvl="0"/>
            <a:endParaRPr lang="en-AU" sz="1200" kern="1200" dirty="0">
              <a:solidFill>
                <a:schemeClr val="tx1"/>
              </a:solidFill>
              <a:effectLst/>
              <a:latin typeface="+mn-lt"/>
              <a:ea typeface="+mn-ea"/>
              <a:cs typeface="+mn-cs"/>
            </a:endParaRPr>
          </a:p>
          <a:p>
            <a:pPr lvl="0"/>
            <a:endParaRPr lang="en-AU" sz="1200" kern="1200" dirty="0">
              <a:solidFill>
                <a:schemeClr val="tx1"/>
              </a:solidFill>
              <a:effectLst/>
              <a:latin typeface="+mn-lt"/>
              <a:ea typeface="+mn-ea"/>
              <a:cs typeface="+mn-cs"/>
            </a:endParaRPr>
          </a:p>
          <a:p>
            <a:pPr lvl="0"/>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59462D66-E1C4-4864-83A1-115FAA73BFA1}" type="slidenum">
              <a:rPr lang="en-AU" smtClean="0"/>
              <a:t>52</a:t>
            </a:fld>
            <a:endParaRPr lang="en-AU"/>
          </a:p>
        </p:txBody>
      </p:sp>
    </p:spTree>
    <p:extLst>
      <p:ext uri="{BB962C8B-B14F-4D97-AF65-F5344CB8AC3E}">
        <p14:creationId xmlns:p14="http://schemas.microsoft.com/office/powerpoint/2010/main" val="12457197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Policies created within your club should be completed in consultation with the key stakeholders the policy will affect. This ensures the process completed is fair and transparent.  </a:t>
            </a:r>
          </a:p>
          <a:p>
            <a:endParaRPr lang="en-AU" sz="1500" b="1" dirty="0">
              <a:latin typeface="Slate Std Light" panose="02000506040000020004" pitchFamily="50" charset="0"/>
            </a:endParaRPr>
          </a:p>
          <a:p>
            <a:r>
              <a:rPr lang="en-AU" sz="1500" b="1" dirty="0">
                <a:latin typeface="Slate Std Light" panose="02000506040000020004" pitchFamily="50" charset="0"/>
              </a:rPr>
              <a:t>ID the need for a Policy to be Introduced</a:t>
            </a:r>
          </a:p>
          <a:p>
            <a:pPr marL="742950" lvl="1" indent="-285750">
              <a:buFont typeface="Arial" panose="020B0604020202020204" pitchFamily="34" charset="0"/>
              <a:buChar char="•"/>
            </a:pPr>
            <a:r>
              <a:rPr lang="en-AU" sz="1500" dirty="0">
                <a:latin typeface="Slate Std Light" panose="02000506040000020004" pitchFamily="50" charset="0"/>
              </a:rPr>
              <a:t>Clarify key issues to be resolved, assess risks and prioritise, confirm if a new policy is needed or does one exist</a:t>
            </a:r>
          </a:p>
          <a:p>
            <a:r>
              <a:rPr lang="en-AU" sz="1500" b="1" dirty="0">
                <a:latin typeface="Slate Std Light" panose="02000506040000020004" pitchFamily="50" charset="0"/>
              </a:rPr>
              <a:t>Scope the work to be done</a:t>
            </a:r>
          </a:p>
          <a:p>
            <a:pPr marL="742950" lvl="1" indent="-285750">
              <a:buFont typeface="Arial" panose="020B0604020202020204" pitchFamily="34" charset="0"/>
              <a:buChar char="•"/>
            </a:pPr>
            <a:r>
              <a:rPr lang="en-AU" sz="1500" dirty="0">
                <a:latin typeface="Slate Std Light" panose="02000506040000020004" pitchFamily="50" charset="0"/>
              </a:rPr>
              <a:t>Define objectives and outcomes</a:t>
            </a:r>
          </a:p>
          <a:p>
            <a:pPr marL="742950" lvl="1" indent="-285750">
              <a:buFont typeface="Arial" panose="020B0604020202020204" pitchFamily="34" charset="0"/>
              <a:buChar char="•"/>
            </a:pPr>
            <a:r>
              <a:rPr lang="en-AU" sz="1500" dirty="0">
                <a:latin typeface="Slate Std Light" panose="02000506040000020004" pitchFamily="50" charset="0"/>
              </a:rPr>
              <a:t>Who is doing what</a:t>
            </a:r>
          </a:p>
          <a:p>
            <a:pPr marL="742950" lvl="1" indent="-285750">
              <a:buFont typeface="Arial" panose="020B0604020202020204" pitchFamily="34" charset="0"/>
              <a:buChar char="•"/>
            </a:pPr>
            <a:r>
              <a:rPr lang="en-AU" sz="1500" dirty="0">
                <a:latin typeface="Slate Std Light" panose="02000506040000020004" pitchFamily="50" charset="0"/>
              </a:rPr>
              <a:t>Define tasks, timelines etc</a:t>
            </a:r>
          </a:p>
          <a:p>
            <a:r>
              <a:rPr lang="en-AU" sz="1500" b="1" dirty="0">
                <a:latin typeface="Slate Std Light" panose="02000506040000020004" pitchFamily="50" charset="0"/>
              </a:rPr>
              <a:t>Confirm the resources that are available</a:t>
            </a:r>
          </a:p>
          <a:p>
            <a:pPr marL="742950" lvl="1" indent="-285750">
              <a:buFont typeface="Arial" panose="020B0604020202020204" pitchFamily="34" charset="0"/>
              <a:buChar char="•"/>
            </a:pPr>
            <a:r>
              <a:rPr lang="en-AU" sz="1500" dirty="0">
                <a:latin typeface="Slate Std Light" panose="02000506040000020004" pitchFamily="50" charset="0"/>
              </a:rPr>
              <a:t>Is there already a policy in place relevant to this issue (DON’T recreate the wheel)</a:t>
            </a:r>
          </a:p>
          <a:p>
            <a:r>
              <a:rPr lang="en-AU" sz="1500" b="1" dirty="0">
                <a:latin typeface="Slate Std Light" panose="02000506040000020004" pitchFamily="50" charset="0"/>
              </a:rPr>
              <a:t>Consider the consultation strategy</a:t>
            </a:r>
          </a:p>
          <a:p>
            <a:pPr marL="742950" lvl="1" indent="-285750">
              <a:buFont typeface="Arial" panose="020B0604020202020204" pitchFamily="34" charset="0"/>
              <a:buChar char="•"/>
            </a:pPr>
            <a:r>
              <a:rPr lang="en-AU" sz="1500" dirty="0">
                <a:latin typeface="Slate Std Light" panose="02000506040000020004" pitchFamily="50" charset="0"/>
              </a:rPr>
              <a:t>Define the stakeholders to be consulted</a:t>
            </a:r>
          </a:p>
          <a:p>
            <a:pPr marL="742950" lvl="1" indent="-285750">
              <a:buFont typeface="Arial" panose="020B0604020202020204" pitchFamily="34" charset="0"/>
              <a:buChar char="•"/>
            </a:pPr>
            <a:r>
              <a:rPr lang="en-AU" sz="1500" dirty="0">
                <a:latin typeface="Slate Std Light" panose="02000506040000020004" pitchFamily="50" charset="0"/>
              </a:rPr>
              <a:t>Do you need a working group or steering committee</a:t>
            </a:r>
          </a:p>
          <a:p>
            <a:pPr marL="742950" lvl="1" indent="-285750">
              <a:buFont typeface="Arial" panose="020B0604020202020204" pitchFamily="34" charset="0"/>
              <a:buChar char="•"/>
            </a:pPr>
            <a:r>
              <a:rPr lang="en-AU" sz="1500" dirty="0">
                <a:latin typeface="Slate Std Light" panose="02000506040000020004" pitchFamily="50" charset="0"/>
              </a:rPr>
              <a:t>How are you going to carry out stakeholder engagement ?</a:t>
            </a:r>
          </a:p>
          <a:p>
            <a:r>
              <a:rPr lang="en-AU" sz="1500" b="1" dirty="0">
                <a:latin typeface="Slate Std Light" panose="02000506040000020004" pitchFamily="50" charset="0"/>
              </a:rPr>
              <a:t>Do the research</a:t>
            </a:r>
          </a:p>
          <a:p>
            <a:pPr marL="742950" lvl="1" indent="-285750">
              <a:buFont typeface="Arial" panose="020B0604020202020204" pitchFamily="34" charset="0"/>
              <a:buChar char="•"/>
            </a:pPr>
            <a:r>
              <a:rPr lang="en-AU" sz="1500" dirty="0">
                <a:latin typeface="Slate Std Light" panose="02000506040000020004" pitchFamily="50" charset="0"/>
              </a:rPr>
              <a:t>Google, Interview subject experts, consult with stakeholders, best practice</a:t>
            </a:r>
          </a:p>
          <a:p>
            <a:r>
              <a:rPr lang="en-AU" sz="1500" b="1" dirty="0">
                <a:latin typeface="Slate Std Light" panose="02000506040000020004" pitchFamily="50" charset="0"/>
              </a:rPr>
              <a:t>Prepare the draft and consult with stakeholders</a:t>
            </a:r>
          </a:p>
          <a:p>
            <a:pPr marL="742950" lvl="1" indent="-285750">
              <a:buFont typeface="Arial" panose="020B0604020202020204" pitchFamily="34" charset="0"/>
              <a:buChar char="•"/>
            </a:pPr>
            <a:r>
              <a:rPr lang="en-AU" sz="1500" dirty="0">
                <a:latin typeface="Slate Std Light" panose="02000506040000020004" pitchFamily="50" charset="0"/>
              </a:rPr>
              <a:t>Tabled at Management Committee for input and comment</a:t>
            </a:r>
          </a:p>
          <a:p>
            <a:r>
              <a:rPr lang="en-AU" sz="1500" b="1" dirty="0">
                <a:latin typeface="Slate Std Light" panose="02000506040000020004" pitchFamily="50" charset="0"/>
              </a:rPr>
              <a:t>Submit final drafts for approval</a:t>
            </a:r>
          </a:p>
          <a:p>
            <a:pPr marL="742950" lvl="1" indent="-285750">
              <a:buFont typeface="Arial" panose="020B0604020202020204" pitchFamily="34" charset="0"/>
              <a:buChar char="•"/>
            </a:pPr>
            <a:r>
              <a:rPr lang="en-AU" sz="1500" dirty="0">
                <a:latin typeface="Slate Std Light" panose="02000506040000020004" pitchFamily="50" charset="0"/>
              </a:rPr>
              <a:t>Once any change have been made</a:t>
            </a:r>
          </a:p>
          <a:p>
            <a:pPr marL="742950" lvl="1" indent="-285750">
              <a:buFont typeface="Arial" panose="020B0604020202020204" pitchFamily="34" charset="0"/>
              <a:buChar char="•"/>
            </a:pPr>
            <a:r>
              <a:rPr lang="en-AU" sz="1500" dirty="0">
                <a:latin typeface="Slate Std Light" panose="02000506040000020004" pitchFamily="50" charset="0"/>
              </a:rPr>
              <a:t>Ensure ALL clubs members have been distributed with the new policy. </a:t>
            </a:r>
          </a:p>
          <a:p>
            <a:endParaRPr lang="en-AU" dirty="0"/>
          </a:p>
        </p:txBody>
      </p:sp>
      <p:sp>
        <p:nvSpPr>
          <p:cNvPr id="4" name="Slide Number Placeholder 3"/>
          <p:cNvSpPr>
            <a:spLocks noGrp="1"/>
          </p:cNvSpPr>
          <p:nvPr>
            <p:ph type="sldNum" sz="quarter" idx="5"/>
          </p:nvPr>
        </p:nvSpPr>
        <p:spPr/>
        <p:txBody>
          <a:bodyPr/>
          <a:lstStyle/>
          <a:p>
            <a:fld id="{59462D66-E1C4-4864-83A1-115FAA73BFA1}" type="slidenum">
              <a:rPr lang="en-AU" smtClean="0"/>
              <a:t>53</a:t>
            </a:fld>
            <a:endParaRPr lang="en-AU"/>
          </a:p>
        </p:txBody>
      </p:sp>
    </p:spTree>
    <p:extLst>
      <p:ext uri="{BB962C8B-B14F-4D97-AF65-F5344CB8AC3E}">
        <p14:creationId xmlns:p14="http://schemas.microsoft.com/office/powerpoint/2010/main" val="21735541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9462D66-E1C4-4864-83A1-115FAA73BFA1}" type="slidenum">
              <a:rPr lang="en-AU" smtClean="0"/>
              <a:t>54</a:t>
            </a:fld>
            <a:endParaRPr lang="en-AU"/>
          </a:p>
        </p:txBody>
      </p:sp>
    </p:spTree>
    <p:extLst>
      <p:ext uri="{BB962C8B-B14F-4D97-AF65-F5344CB8AC3E}">
        <p14:creationId xmlns:p14="http://schemas.microsoft.com/office/powerpoint/2010/main" val="11209282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Creating a procedure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Establishing procedures ensures that club members know what to do and keeps your a Club or Branch running effectively, even when key members are not immediately available to help. </a:t>
            </a:r>
          </a:p>
          <a:p>
            <a:pPr lvl="0"/>
            <a:r>
              <a:rPr lang="en-AU" sz="1200" kern="1200" dirty="0">
                <a:solidFill>
                  <a:schemeClr val="tx1"/>
                </a:solidFill>
                <a:effectLst/>
                <a:latin typeface="+mn-lt"/>
                <a:ea typeface="+mn-ea"/>
                <a:cs typeface="+mn-cs"/>
              </a:rPr>
              <a:t>Clear, concise, and simple language</a:t>
            </a:r>
          </a:p>
          <a:p>
            <a:pPr lvl="0"/>
            <a:r>
              <a:rPr lang="en-AU" sz="1200" kern="1200" dirty="0">
                <a:solidFill>
                  <a:schemeClr val="tx1"/>
                </a:solidFill>
                <a:effectLst/>
                <a:latin typeface="+mn-lt"/>
                <a:ea typeface="+mn-ea"/>
                <a:cs typeface="+mn-cs"/>
              </a:rPr>
              <a:t>Addresses how to implement policies</a:t>
            </a:r>
          </a:p>
          <a:p>
            <a:pPr lvl="0"/>
            <a:r>
              <a:rPr lang="en-AU" sz="1200" kern="1200" dirty="0">
                <a:solidFill>
                  <a:schemeClr val="tx1"/>
                </a:solidFill>
                <a:effectLst/>
                <a:latin typeface="+mn-lt"/>
                <a:ea typeface="+mn-ea"/>
                <a:cs typeface="+mn-cs"/>
              </a:rPr>
              <a:t>Resources documents a link that support the person trying to complete the procedure</a:t>
            </a: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Procedure endorsement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Unless specifically requested by the Board or Management Committee, procedures would not need to be endorsed as this show how to acquit against the policy they would have endorsed.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dirty="0">
              <a:solidFill>
                <a:srgbClr val="012E57"/>
              </a:solidFill>
              <a:latin typeface="Slate Std Light" panose="02000506040000020004" pitchFamily="50" charset="0"/>
            </a:endParaRPr>
          </a:p>
        </p:txBody>
      </p:sp>
      <p:sp>
        <p:nvSpPr>
          <p:cNvPr id="4" name="Slide Number Placeholder 3"/>
          <p:cNvSpPr>
            <a:spLocks noGrp="1"/>
          </p:cNvSpPr>
          <p:nvPr>
            <p:ph type="sldNum" sz="quarter" idx="5"/>
          </p:nvPr>
        </p:nvSpPr>
        <p:spPr/>
        <p:txBody>
          <a:bodyPr/>
          <a:lstStyle/>
          <a:p>
            <a:fld id="{59462D66-E1C4-4864-83A1-115FAA73BFA1}" type="slidenum">
              <a:rPr lang="en-AU" smtClean="0"/>
              <a:t>55</a:t>
            </a:fld>
            <a:endParaRPr lang="en-AU"/>
          </a:p>
        </p:txBody>
      </p:sp>
    </p:spTree>
    <p:extLst>
      <p:ext uri="{BB962C8B-B14F-4D97-AF65-F5344CB8AC3E}">
        <p14:creationId xmlns:p14="http://schemas.microsoft.com/office/powerpoint/2010/main" val="1565358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rgbClr val="002E5E"/>
                </a:solidFill>
                <a:latin typeface="Slate" panose="020B0604020203020204" pitchFamily="34" charset="0"/>
              </a:rPr>
              <a:t>It involves the processes by which your club or branch is directed, controlled, and managed to ensure that it operates in a way that is ethical, responsible, and in the best interests of its stakeholders </a:t>
            </a:r>
            <a:endParaRPr lang="en-AU" dirty="0"/>
          </a:p>
          <a:p>
            <a:endParaRPr lang="en-AU" dirty="0"/>
          </a:p>
        </p:txBody>
      </p:sp>
      <p:sp>
        <p:nvSpPr>
          <p:cNvPr id="4" name="Slide Number Placeholder 3"/>
          <p:cNvSpPr>
            <a:spLocks noGrp="1"/>
          </p:cNvSpPr>
          <p:nvPr>
            <p:ph type="sldNum" sz="quarter" idx="5"/>
          </p:nvPr>
        </p:nvSpPr>
        <p:spPr/>
        <p:txBody>
          <a:bodyPr/>
          <a:lstStyle/>
          <a:p>
            <a:fld id="{CD0C50C8-4D5A-4C91-89AC-F25798C1C077}" type="slidenum">
              <a:rPr lang="en-AU" smtClean="0"/>
              <a:t>9</a:t>
            </a:fld>
            <a:endParaRPr lang="en-AU"/>
          </a:p>
        </p:txBody>
      </p:sp>
    </p:spTree>
    <p:extLst>
      <p:ext uri="{BB962C8B-B14F-4D97-AF65-F5344CB8AC3E}">
        <p14:creationId xmlns:p14="http://schemas.microsoft.com/office/powerpoint/2010/main" val="35438958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POSITION DESCRIPTIONS</a:t>
            </a:r>
            <a:endParaRPr lang="en-AU" sz="1200" kern="1200" dirty="0">
              <a:solidFill>
                <a:schemeClr val="tx1"/>
              </a:solidFill>
              <a:effectLst/>
              <a:latin typeface="+mn-lt"/>
              <a:ea typeface="+mn-ea"/>
              <a:cs typeface="+mn-cs"/>
            </a:endParaRPr>
          </a:p>
          <a:p>
            <a:pPr marL="342900" lvl="0" indent="-342900">
              <a:lnSpc>
                <a:spcPct val="107000"/>
              </a:lnSpc>
              <a:spcAft>
                <a:spcPts val="0"/>
              </a:spcAft>
              <a:buFont typeface="Symbol" panose="05050102010706020507" pitchFamily="18" charset="2"/>
              <a:buChar char=""/>
            </a:pPr>
            <a:r>
              <a:rPr lang="en-AU" dirty="0">
                <a:latin typeface="Calibri" panose="020F0502020204030204" pitchFamily="34" charset="0"/>
                <a:ea typeface="Calibri" panose="020F0502020204030204" pitchFamily="34" charset="0"/>
                <a:cs typeface="Calibri" panose="020F0502020204030204" pitchFamily="34" charset="0"/>
              </a:rPr>
              <a:t>Clarifying roles and responsibilities: Position descriptions provide a clear and concise summary of the duties and responsibilities associated with a particular role. This helps the Member understand their role within the club and ensures that their responsibilities are clearly defined and understood.</a:t>
            </a:r>
          </a:p>
          <a:p>
            <a:pPr marL="342900" lvl="0" indent="-342900">
              <a:lnSpc>
                <a:spcPct val="107000"/>
              </a:lnSpc>
              <a:spcAft>
                <a:spcPts val="0"/>
              </a:spcAft>
              <a:buFont typeface="Symbol" panose="05050102010706020507" pitchFamily="18" charset="2"/>
              <a:buChar char=""/>
            </a:pPr>
            <a:endParaRPr lang="en-AU" dirty="0">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Symbol" panose="05050102010706020507" pitchFamily="18" charset="2"/>
              <a:buChar char=""/>
            </a:pPr>
            <a:r>
              <a:rPr lang="en-AU" dirty="0">
                <a:latin typeface="+mn-lt"/>
                <a:ea typeface="Calibri" panose="020F0502020204030204" pitchFamily="34" charset="0"/>
                <a:cs typeface="Calibri"/>
              </a:rPr>
              <a:t>Performance management: Position descriptions provide a basis for measuring an members performance against the role requirements. By outlining the specific tasks and responsibilities associated with a particular role, position descriptions provide a clear benchmark for evaluating members performance.</a:t>
            </a:r>
          </a:p>
          <a:p>
            <a:pPr marL="0" lvl="0" indent="0">
              <a:lnSpc>
                <a:spcPct val="107000"/>
              </a:lnSpc>
              <a:spcAft>
                <a:spcPts val="800"/>
              </a:spcAft>
              <a:buFont typeface="Symbol" panose="05050102010706020507" pitchFamily="18" charset="2"/>
              <a:buNone/>
            </a:pPr>
            <a:endParaRPr lang="en-AU" dirty="0">
              <a:latin typeface="+mn-lt"/>
              <a:ea typeface="Calibri" panose="020F0502020204030204" pitchFamily="34" charset="0"/>
              <a:cs typeface="Calibri"/>
            </a:endParaRPr>
          </a:p>
          <a:p>
            <a:pPr marL="342900" lvl="0" indent="-342900">
              <a:lnSpc>
                <a:spcPct val="107000"/>
              </a:lnSpc>
              <a:spcAft>
                <a:spcPts val="800"/>
              </a:spcAft>
              <a:buFont typeface="Symbol" panose="05050102010706020507" pitchFamily="18" charset="2"/>
              <a:buChar char=""/>
            </a:pPr>
            <a:r>
              <a:rPr lang="en-AU" dirty="0">
                <a:latin typeface="+mn-lt"/>
                <a:ea typeface="Calibri" panose="020F0502020204030204" pitchFamily="34" charset="0"/>
                <a:cs typeface="Calibri"/>
              </a:rPr>
              <a:t>Fill Officer bearers positions: Position descriptions are essential for attracting the right talent within your club. They provide potential office bearers with a clear understanding of the requirements and expectations of the role, which helps to ensure that the Club attracts qualified candidates who are a good fit for the role</a:t>
            </a:r>
            <a:endParaRPr lang="en-AU" dirty="0">
              <a:latin typeface="+mn-lt"/>
              <a:cs typeface="Calibri"/>
            </a:endParaRPr>
          </a:p>
          <a:p>
            <a:pPr marL="342900" lvl="0" indent="-342900">
              <a:lnSpc>
                <a:spcPct val="107000"/>
              </a:lnSpc>
              <a:spcAft>
                <a:spcPts val="0"/>
              </a:spcAft>
              <a:buFont typeface="Symbol" panose="05050102010706020507" pitchFamily="18" charset="2"/>
              <a:buChar char=""/>
            </a:pPr>
            <a:endParaRPr lang="en-AU" dirty="0">
              <a:latin typeface="Calibri" panose="020F0502020204030204" pitchFamily="34" charset="0"/>
              <a:ea typeface="Calibri" panose="020F0502020204030204" pitchFamily="34" charset="0"/>
              <a:cs typeface="Calibri" panose="020F0502020204030204" pitchFamily="34" charset="0"/>
            </a:endParaRPr>
          </a:p>
          <a:p>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WILL ADD IN ALL INFORMATION ABOVE HERE AND SUMMARISE ON THE POWERPOINT IF THE CONTENT IS CORRECT</a:t>
            </a:r>
          </a:p>
          <a:p>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dirty="0">
              <a:solidFill>
                <a:srgbClr val="012E57"/>
              </a:solidFill>
              <a:latin typeface="Slate Std Light" panose="02000506040000020004" pitchFamily="50" charset="0"/>
            </a:endParaRPr>
          </a:p>
        </p:txBody>
      </p:sp>
      <p:sp>
        <p:nvSpPr>
          <p:cNvPr id="4" name="Slide Number Placeholder 3"/>
          <p:cNvSpPr>
            <a:spLocks noGrp="1"/>
          </p:cNvSpPr>
          <p:nvPr>
            <p:ph type="sldNum" sz="quarter" idx="5"/>
          </p:nvPr>
        </p:nvSpPr>
        <p:spPr/>
        <p:txBody>
          <a:bodyPr/>
          <a:lstStyle/>
          <a:p>
            <a:fld id="{59462D66-E1C4-4864-83A1-115FAA73BFA1}" type="slidenum">
              <a:rPr lang="en-AU" smtClean="0"/>
              <a:t>56</a:t>
            </a:fld>
            <a:endParaRPr lang="en-AU"/>
          </a:p>
        </p:txBody>
      </p:sp>
    </p:spTree>
    <p:extLst>
      <p:ext uri="{BB962C8B-B14F-4D97-AF65-F5344CB8AC3E}">
        <p14:creationId xmlns:p14="http://schemas.microsoft.com/office/powerpoint/2010/main" val="7522072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rgbClr val="012E57"/>
                </a:solidFill>
                <a:latin typeface="Slate Std Light" panose="02000506040000020004" pitchFamily="50" charset="0"/>
              </a:rPr>
              <a:t>Align the procedure with the policy it is supporting</a:t>
            </a:r>
          </a:p>
          <a:p>
            <a:r>
              <a:rPr lang="en-AU" dirty="0"/>
              <a:t>You must </a:t>
            </a:r>
          </a:p>
        </p:txBody>
      </p:sp>
      <p:sp>
        <p:nvSpPr>
          <p:cNvPr id="4" name="Slide Number Placeholder 3"/>
          <p:cNvSpPr>
            <a:spLocks noGrp="1"/>
          </p:cNvSpPr>
          <p:nvPr>
            <p:ph type="sldNum" sz="quarter" idx="5"/>
          </p:nvPr>
        </p:nvSpPr>
        <p:spPr/>
        <p:txBody>
          <a:bodyPr/>
          <a:lstStyle/>
          <a:p>
            <a:fld id="{59462D66-E1C4-4864-83A1-115FAA73BFA1}" type="slidenum">
              <a:rPr lang="en-AU" smtClean="0"/>
              <a:t>57</a:t>
            </a:fld>
            <a:endParaRPr lang="en-AU"/>
          </a:p>
        </p:txBody>
      </p:sp>
    </p:spTree>
    <p:extLst>
      <p:ext uri="{BB962C8B-B14F-4D97-AF65-F5344CB8AC3E}">
        <p14:creationId xmlns:p14="http://schemas.microsoft.com/office/powerpoint/2010/main" val="29100682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D0C50C8-4D5A-4C91-89AC-F25798C1C077}" type="slidenum">
              <a:rPr lang="en-AU" smtClean="0"/>
              <a:t>58</a:t>
            </a:fld>
            <a:endParaRPr lang="en-AU"/>
          </a:p>
        </p:txBody>
      </p:sp>
    </p:spTree>
    <p:extLst>
      <p:ext uri="{BB962C8B-B14F-4D97-AF65-F5344CB8AC3E}">
        <p14:creationId xmlns:p14="http://schemas.microsoft.com/office/powerpoint/2010/main" val="32431573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solidFill>
                  <a:srgbClr val="374151"/>
                </a:solidFill>
                <a:latin typeface="Söhne"/>
              </a:rPr>
              <a:t>Decision Making: Meetings provide an opportunity for club members to come together and make important decisions regarding the club's operations, activities, and policies. Decisions made at these meetings can impact the direction and future of the club.</a:t>
            </a:r>
          </a:p>
          <a:p>
            <a:pPr marL="0" indent="0">
              <a:buFont typeface="Arial" panose="020B0604020202020204" pitchFamily="34" charset="0"/>
              <a:buNone/>
            </a:pPr>
            <a:r>
              <a:rPr lang="en-AU" dirty="0">
                <a:solidFill>
                  <a:srgbClr val="374151"/>
                </a:solidFill>
                <a:latin typeface="Söhne"/>
              </a:rPr>
              <a:t>Planning: Meetings provide an opportunity for club members to discuss and plan upcoming events, activities, and initiatives. Planning and coordinating events and activities can be a complex process, and meetings can ensure that everyone is on the same page and working towards the same goals.</a:t>
            </a:r>
          </a:p>
          <a:p>
            <a:pPr marL="0" indent="0">
              <a:buFont typeface="Arial" panose="020B0604020202020204" pitchFamily="34" charset="0"/>
              <a:buNone/>
            </a:pPr>
            <a:r>
              <a:rPr lang="en-AU" dirty="0">
                <a:solidFill>
                  <a:srgbClr val="374151"/>
                </a:solidFill>
                <a:latin typeface="Söhne"/>
              </a:rPr>
              <a:t>Communication: Meetings provide an opportunity for club members to communicate and share information with each other. This can include updates on club activities, reports on progress towards goals, and feedback from members.</a:t>
            </a:r>
          </a:p>
          <a:p>
            <a:pPr marL="0" indent="0">
              <a:buFont typeface="Arial" panose="020B0604020202020204" pitchFamily="34" charset="0"/>
              <a:buNone/>
            </a:pPr>
            <a:r>
              <a:rPr lang="en-AU" dirty="0">
                <a:solidFill>
                  <a:srgbClr val="374151"/>
                </a:solidFill>
                <a:latin typeface="Söhne"/>
              </a:rPr>
              <a:t>Problem-solving: Meetings provide an opportunity for club members to identify and address issues or challenges that the club may be facing. By working together, members can brainstorm solutions and develop strategies for overcoming these challenges.</a:t>
            </a:r>
          </a:p>
          <a:p>
            <a:pPr marL="0" indent="0">
              <a:buFont typeface="Arial" panose="020B0604020202020204" pitchFamily="34" charset="0"/>
              <a:buNone/>
            </a:pPr>
            <a:r>
              <a:rPr lang="en-AU" dirty="0">
                <a:solidFill>
                  <a:srgbClr val="374151"/>
                </a:solidFill>
                <a:latin typeface="Söhne"/>
              </a:rPr>
              <a:t>Accountability: Meetings provide an opportunity for club members to hold each other accountable for their roles and responsibilities within the club. By regularly reviewing progress and outcomes, members can ensure that everyone is working towards the same goals and meeting their obligations.</a:t>
            </a:r>
            <a:endParaRPr lang="en-AU"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u="none" dirty="0">
              <a:solidFill>
                <a:schemeClr val="tx1"/>
              </a:solidFill>
            </a:endParaRPr>
          </a:p>
        </p:txBody>
      </p:sp>
      <p:sp>
        <p:nvSpPr>
          <p:cNvPr id="4" name="Slide Number Placeholder 3"/>
          <p:cNvSpPr>
            <a:spLocks noGrp="1"/>
          </p:cNvSpPr>
          <p:nvPr>
            <p:ph type="sldNum" sz="quarter" idx="5"/>
          </p:nvPr>
        </p:nvSpPr>
        <p:spPr/>
        <p:txBody>
          <a:bodyPr/>
          <a:lstStyle/>
          <a:p>
            <a:fld id="{CD0C50C8-4D5A-4C91-89AC-F25798C1C077}" type="slidenum">
              <a:rPr lang="en-AU" smtClean="0"/>
              <a:t>59</a:t>
            </a:fld>
            <a:endParaRPr lang="en-AU"/>
          </a:p>
        </p:txBody>
      </p:sp>
    </p:spTree>
    <p:extLst>
      <p:ext uri="{BB962C8B-B14F-4D97-AF65-F5344CB8AC3E}">
        <p14:creationId xmlns:p14="http://schemas.microsoft.com/office/powerpoint/2010/main" val="21640637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dirty="0"/>
              <a:t>Clarity: An agenda helps to clarify the purpose of the meeting and the topics that will be discussed. This ensures that all attendees are aware of what is expected of them and what they can expect from the meeting.</a:t>
            </a:r>
          </a:p>
          <a:p>
            <a:pPr marL="285750" indent="-285750">
              <a:buFont typeface="Arial" panose="020B0604020202020204" pitchFamily="34" charset="0"/>
              <a:buChar char="•"/>
            </a:pPr>
            <a:r>
              <a:rPr lang="en-AU" dirty="0"/>
              <a:t>Efficiency: An agenda helps to keep the meeting focused and on track, preventing it from getting side-tracked by unrelated or irrelevant issues..</a:t>
            </a:r>
          </a:p>
          <a:p>
            <a:pPr marL="285750" indent="-285750">
              <a:buFont typeface="Arial" panose="020B0604020202020204" pitchFamily="34" charset="0"/>
              <a:buChar char="•"/>
            </a:pPr>
            <a:r>
              <a:rPr lang="en-AU" dirty="0"/>
              <a:t>Preparation: An agenda provides attendees with an opportunity to prepare for the meeting, ensuring that they have the necessary information and materials to contribute to the discussion..</a:t>
            </a:r>
          </a:p>
          <a:p>
            <a:pPr marL="285750" indent="-285750">
              <a:buFont typeface="Arial" panose="020B0604020202020204" pitchFamily="34" charset="0"/>
              <a:buChar char="•"/>
            </a:pPr>
            <a:r>
              <a:rPr lang="en-AU" dirty="0"/>
              <a:t>Accountability: An agenda and reports help to hold attendees accountable for their roles and responsibilities. </a:t>
            </a:r>
          </a:p>
          <a:p>
            <a:pPr marL="285750" indent="-285750">
              <a:buFont typeface="Arial" panose="020B0604020202020204" pitchFamily="34" charset="0"/>
              <a:buChar char="•"/>
            </a:pPr>
            <a:r>
              <a:rPr lang="en-AU" dirty="0"/>
              <a:t>Reports: reports provide a clear and concise summary of information, that should be submitted prior to the meeting, ensuring that everyone has sufficient time to review the information, are on the same page and has a shared understanding of the issues being discussed.</a:t>
            </a:r>
          </a:p>
          <a:p>
            <a:pPr marL="742950" lvl="1" indent="-285750">
              <a:buFont typeface="Arial" panose="020B0604020202020204" pitchFamily="34" charset="0"/>
              <a:buChar char="•"/>
            </a:pPr>
            <a:r>
              <a:rPr lang="en-AU" dirty="0"/>
              <a:t>It is strongly recommended each portfolio sitting on the Board, Committee or panel submits a report for each meeting. </a:t>
            </a:r>
          </a:p>
          <a:p>
            <a:pPr marL="742950" lvl="1" indent="-285750">
              <a:buFont typeface="Arial" panose="020B0604020202020204" pitchFamily="34" charset="0"/>
              <a:buChar char="•"/>
            </a:pPr>
            <a:r>
              <a:rPr lang="en-AU" dirty="0"/>
              <a:t>Profit &amp; Loss and Budgets need to be submitted each meetings to ensure transparency </a:t>
            </a:r>
          </a:p>
          <a:p>
            <a:pPr marL="285750" indent="-285750">
              <a:buFont typeface="Arial" panose="020B0604020202020204" pitchFamily="34" charset="0"/>
              <a:buChar char="•"/>
            </a:pPr>
            <a:r>
              <a:rPr lang="en-AU" dirty="0">
                <a:highlight>
                  <a:srgbClr val="FFFF00"/>
                </a:highlight>
              </a:rPr>
              <a:t>Follow-up: An agenda and reports help to ensure that follow-up actions are identified and assigned through an Action Matrix. The agenda sets out what needs to be accomplished, and reports provide a record of what was decided, ensuring that actions can be assigned and followed up on after the </a:t>
            </a:r>
            <a:r>
              <a:rPr lang="en-AU" dirty="0" err="1">
                <a:highlight>
                  <a:srgbClr val="FFFF00"/>
                </a:highlight>
              </a:rPr>
              <a:t>meeting.Y</a:t>
            </a:r>
            <a:endParaRPr lang="en-AU" dirty="0">
              <a:highlight>
                <a:srgbClr val="FFFF00"/>
              </a:highlight>
            </a:endParaRPr>
          </a:p>
          <a:p>
            <a:pPr marL="285750" indent="-285750">
              <a:buFont typeface="Arial" panose="020B0604020202020204" pitchFamily="34" charset="0"/>
              <a:buChar char="•"/>
            </a:pPr>
            <a:endParaRPr lang="en-AU" dirty="0"/>
          </a:p>
          <a:p>
            <a:r>
              <a:rPr lang="en-AU" dirty="0"/>
              <a:t>Agenda and reports circulation process should be outlined in your by-laws and also a separate procedure including relating templates to ensure there is easy accessibly for all members</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u="none" dirty="0">
              <a:solidFill>
                <a:schemeClr val="tx1"/>
              </a:solidFill>
            </a:endParaRPr>
          </a:p>
        </p:txBody>
      </p:sp>
      <p:sp>
        <p:nvSpPr>
          <p:cNvPr id="4" name="Slide Number Placeholder 3"/>
          <p:cNvSpPr>
            <a:spLocks noGrp="1"/>
          </p:cNvSpPr>
          <p:nvPr>
            <p:ph type="sldNum" sz="quarter" idx="5"/>
          </p:nvPr>
        </p:nvSpPr>
        <p:spPr/>
        <p:txBody>
          <a:bodyPr/>
          <a:lstStyle/>
          <a:p>
            <a:fld id="{CD0C50C8-4D5A-4C91-89AC-F25798C1C077}" type="slidenum">
              <a:rPr lang="en-AU" smtClean="0"/>
              <a:t>60</a:t>
            </a:fld>
            <a:endParaRPr lang="en-AU"/>
          </a:p>
        </p:txBody>
      </p:sp>
    </p:spTree>
    <p:extLst>
      <p:ext uri="{BB962C8B-B14F-4D97-AF65-F5344CB8AC3E}">
        <p14:creationId xmlns:p14="http://schemas.microsoft.com/office/powerpoint/2010/main" val="39422960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Record-keeping: An official record of the meeting, capturing the discussion, decisions, and actions taken. This record can be used for future reference or as evidence of what occurred at the meeting. they can also be requested and utilised in complaints, legal and financial disputes so it is paramount the minute reflect a true and accurate recording of the meetings discussions, motions and outcomes.</a:t>
            </a:r>
          </a:p>
          <a:p>
            <a:r>
              <a:rPr lang="en-AU" dirty="0"/>
              <a:t>Communication: communicate the outcomes of the meeting to those who were unable to attend. They ensure that everyone who needs to know what happened at the meeting is informed and up-to-date.</a:t>
            </a:r>
          </a:p>
          <a:p>
            <a:r>
              <a:rPr lang="en-AU" dirty="0"/>
              <a:t>Accountability: Minutes help to hold attendees accountable for their roles and responsibilities by documenting what was discussed, decided, and assigned. This ensures that everyone is aware of what is expected of them and what they are responsible for following up on.</a:t>
            </a:r>
          </a:p>
          <a:p>
            <a:r>
              <a:rPr lang="en-AU" dirty="0"/>
              <a:t>Clarification: Minutes help to clarify any misunderstandings or confusion that may arise after the meeting. If there is any disagreement about what was decided or assigned, the minutes can be referred to in order to resolve the issue.</a:t>
            </a:r>
          </a:p>
          <a:p>
            <a:r>
              <a:rPr lang="en-AU" dirty="0"/>
              <a:t>Planning: Minutes can be used to plan future meetings and activities by reviewing what was accomplished at the previous meeting and identifying any outstanding issues or actions that need to be addressed.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u="none" dirty="0">
              <a:solidFill>
                <a:schemeClr val="tx1"/>
              </a:solidFill>
            </a:endParaRPr>
          </a:p>
        </p:txBody>
      </p:sp>
      <p:sp>
        <p:nvSpPr>
          <p:cNvPr id="4" name="Slide Number Placeholder 3"/>
          <p:cNvSpPr>
            <a:spLocks noGrp="1"/>
          </p:cNvSpPr>
          <p:nvPr>
            <p:ph type="sldNum" sz="quarter" idx="5"/>
          </p:nvPr>
        </p:nvSpPr>
        <p:spPr/>
        <p:txBody>
          <a:bodyPr/>
          <a:lstStyle/>
          <a:p>
            <a:fld id="{CD0C50C8-4D5A-4C91-89AC-F25798C1C077}" type="slidenum">
              <a:rPr lang="en-AU" smtClean="0"/>
              <a:t>61</a:t>
            </a:fld>
            <a:endParaRPr lang="en-AU"/>
          </a:p>
        </p:txBody>
      </p:sp>
    </p:spTree>
    <p:extLst>
      <p:ext uri="{BB962C8B-B14F-4D97-AF65-F5344CB8AC3E}">
        <p14:creationId xmlns:p14="http://schemas.microsoft.com/office/powerpoint/2010/main" val="19489037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Understand the committee's rules and procedures: Each committee may have its own set of rules and procedures for passing motions. It's crucial to understand these rules to ensure that the motion is properly presented and considered.</a:t>
            </a:r>
          </a:p>
          <a:p>
            <a:r>
              <a:rPr lang="en-AU" dirty="0"/>
              <a:t>Clearly state the purpose and intent of the motion: The motion should clearly state the purpose and intent behind it. This helps the committee members understand what they are voting for and why it is necessary.</a:t>
            </a:r>
          </a:p>
          <a:p>
            <a:r>
              <a:rPr lang="en-AU" dirty="0"/>
              <a:t>Provide supporting evidence or data: Providing supporting evidence or data to back up the motion can help convince the committee members of its necessity. This can include statistics, reports, or expert opinions.</a:t>
            </a:r>
          </a:p>
          <a:p>
            <a:r>
              <a:rPr lang="en-AU" dirty="0"/>
              <a:t>Address potential objections: Anticipate potential objections or concerns that committee members may have and address them in the motion or during the presentation. This shows that you have thought through the potential consequences and have a plan to address any issues that may arise.</a:t>
            </a:r>
          </a:p>
          <a:p>
            <a:r>
              <a:rPr lang="en-AU" dirty="0"/>
              <a:t>Build consensus: Building consensus among the committee members can increase the chances of the </a:t>
            </a:r>
            <a:r>
              <a:rPr lang="en-AU" dirty="0">
                <a:highlight>
                  <a:srgbClr val="FFFF00"/>
                </a:highlight>
              </a:rPr>
              <a:t>motion passing. This can involve reaching out to other members before the meeting to gauge their support or addressing any concerns they may have. </a:t>
            </a:r>
            <a:r>
              <a:rPr lang="en-AU" dirty="0"/>
              <a:t>Present the motion in a clear and concise manner: Present the motion in a way that is easy to understand and concise. Avoid using complex or technical language that may confuse or alienate some members.</a:t>
            </a:r>
          </a:p>
          <a:p>
            <a:r>
              <a:rPr lang="en-AU" dirty="0"/>
              <a:t>Follow up: After the motion is passed, follow up with any necessary actions or next steps. This helps to ensure that the motion is implemented effectively and any issues are addressed promptly.</a:t>
            </a:r>
          </a:p>
          <a:p>
            <a:endParaRPr lang="en-AU" dirty="0"/>
          </a:p>
          <a:p>
            <a:r>
              <a:rPr lang="en-AU" dirty="0"/>
              <a:t>It is important to note that building consensus should not be done in a way that can cause members to make a decision under duress.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u="none" dirty="0">
              <a:solidFill>
                <a:schemeClr val="tx1"/>
              </a:solidFill>
            </a:endParaRPr>
          </a:p>
        </p:txBody>
      </p:sp>
      <p:sp>
        <p:nvSpPr>
          <p:cNvPr id="4" name="Slide Number Placeholder 3"/>
          <p:cNvSpPr>
            <a:spLocks noGrp="1"/>
          </p:cNvSpPr>
          <p:nvPr>
            <p:ph type="sldNum" sz="quarter" idx="5"/>
          </p:nvPr>
        </p:nvSpPr>
        <p:spPr/>
        <p:txBody>
          <a:bodyPr/>
          <a:lstStyle/>
          <a:p>
            <a:fld id="{CD0C50C8-4D5A-4C91-89AC-F25798C1C077}" type="slidenum">
              <a:rPr lang="en-AU" smtClean="0"/>
              <a:t>62</a:t>
            </a:fld>
            <a:endParaRPr lang="en-AU"/>
          </a:p>
        </p:txBody>
      </p:sp>
    </p:spTree>
    <p:extLst>
      <p:ext uri="{BB962C8B-B14F-4D97-AF65-F5344CB8AC3E}">
        <p14:creationId xmlns:p14="http://schemas.microsoft.com/office/powerpoint/2010/main" val="7777480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D0C50C8-4D5A-4C91-89AC-F25798C1C077}" type="slidenum">
              <a:rPr lang="en-AU" smtClean="0"/>
              <a:t>63</a:t>
            </a:fld>
            <a:endParaRPr lang="en-AU"/>
          </a:p>
        </p:txBody>
      </p:sp>
    </p:spTree>
    <p:extLst>
      <p:ext uri="{BB962C8B-B14F-4D97-AF65-F5344CB8AC3E}">
        <p14:creationId xmlns:p14="http://schemas.microsoft.com/office/powerpoint/2010/main" val="33548030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AU" b="0" i="0" u="none" strike="noStrike" dirty="0">
                <a:solidFill>
                  <a:srgbClr val="002E5E"/>
                </a:solidFill>
                <a:effectLst/>
                <a:latin typeface="Calibri" panose="020F0502020204030204" pitchFamily="34" charset="0"/>
              </a:rPr>
              <a:t>National Approach</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AU" b="0" i="0" u="none" strike="noStrike" dirty="0">
                <a:solidFill>
                  <a:srgbClr val="002E5E"/>
                </a:solidFill>
                <a:effectLst/>
                <a:latin typeface="Calibri" panose="020F0502020204030204" pitchFamily="34" charset="0"/>
              </a:rPr>
              <a:t>Model from Sports Integrity Australia recommendations</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AU" b="0" i="0" u="none" strike="noStrike" dirty="0">
                <a:solidFill>
                  <a:srgbClr val="002E5E"/>
                </a:solidFill>
                <a:effectLst/>
                <a:latin typeface="Calibri" panose="020F0502020204030204" pitchFamily="34" charset="0"/>
              </a:rPr>
              <a:t>Fundamental Improvement</a:t>
            </a:r>
            <a:endParaRPr lang="en-US" b="0" i="0" dirty="0">
              <a:solidFill>
                <a:srgbClr val="000000"/>
              </a:solidFill>
              <a:effectLst/>
              <a:latin typeface="Arial" panose="020B0604020202020204" pitchFamily="34" charset="0"/>
            </a:endParaRPr>
          </a:p>
          <a:p>
            <a:pPr marL="171450" indent="-171450">
              <a:buFont typeface="Arial" panose="020B0604020202020204" pitchFamily="34" charset="0"/>
              <a:buChar char="•"/>
            </a:pPr>
            <a:r>
              <a:rPr lang="en-AU" dirty="0"/>
              <a:t>Intro of electronic complaint management system </a:t>
            </a:r>
          </a:p>
          <a:p>
            <a:pPr marL="171450" indent="-171450">
              <a:buFont typeface="Arial" panose="020B0604020202020204" pitchFamily="34" charset="0"/>
              <a:buChar char="•"/>
            </a:pPr>
            <a:r>
              <a:rPr lang="en-AU" dirty="0"/>
              <a:t>Confidentiality </a:t>
            </a:r>
          </a:p>
          <a:p>
            <a:pPr marL="171450" indent="-171450">
              <a:buFont typeface="Arial" panose="020B0604020202020204" pitchFamily="34" charset="0"/>
              <a:buChar char="•"/>
            </a:pPr>
            <a:r>
              <a:rPr lang="en-AU" dirty="0"/>
              <a:t>Standardised Approach</a:t>
            </a:r>
          </a:p>
          <a:p>
            <a:pPr marL="171450" indent="-171450">
              <a:buFont typeface="Arial" panose="020B0604020202020204" pitchFamily="34" charset="0"/>
              <a:buChar char="•"/>
            </a:pPr>
            <a:r>
              <a:rPr lang="en-AU" dirty="0"/>
              <a:t>Template Documents</a:t>
            </a:r>
          </a:p>
          <a:p>
            <a:pPr marL="171450" indent="-171450">
              <a:buFont typeface="Arial" panose="020B0604020202020204" pitchFamily="34" charset="0"/>
              <a:buChar char="•"/>
            </a:pPr>
            <a:r>
              <a:rPr lang="en-AU" dirty="0"/>
              <a:t>Transparent Process</a:t>
            </a:r>
          </a:p>
          <a:p>
            <a:pPr marL="171450" indent="-171450">
              <a:buFont typeface="Arial" panose="020B0604020202020204" pitchFamily="34" charset="0"/>
              <a:buChar char="•"/>
            </a:pPr>
            <a:r>
              <a:rPr lang="en-AU" dirty="0"/>
              <a:t>Statistical Analysis </a:t>
            </a:r>
          </a:p>
        </p:txBody>
      </p:sp>
      <p:sp>
        <p:nvSpPr>
          <p:cNvPr id="4" name="Slide Number Placeholder 3"/>
          <p:cNvSpPr>
            <a:spLocks noGrp="1"/>
          </p:cNvSpPr>
          <p:nvPr>
            <p:ph type="sldNum" sz="quarter" idx="5"/>
          </p:nvPr>
        </p:nvSpPr>
        <p:spPr/>
        <p:txBody>
          <a:bodyPr/>
          <a:lstStyle/>
          <a:p>
            <a:fld id="{59462D66-E1C4-4864-83A1-115FAA73BFA1}" type="slidenum">
              <a:rPr lang="en-AU" smtClean="0"/>
              <a:t>64</a:t>
            </a:fld>
            <a:endParaRPr lang="en-AU"/>
          </a:p>
        </p:txBody>
      </p:sp>
    </p:spTree>
    <p:extLst>
      <p:ext uri="{BB962C8B-B14F-4D97-AF65-F5344CB8AC3E}">
        <p14:creationId xmlns:p14="http://schemas.microsoft.com/office/powerpoint/2010/main" val="4214589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AU" dirty="0"/>
              <a:t>Incident Occurs </a:t>
            </a:r>
          </a:p>
          <a:p>
            <a:pPr marL="228600" indent="-228600">
              <a:buAutoNum type="arabicPeriod"/>
            </a:pPr>
            <a:r>
              <a:rPr lang="en-AU" dirty="0"/>
              <a:t>Club Rectification - Behavioural Guidance and Challenging/Confronting/Difficult conversations </a:t>
            </a:r>
          </a:p>
          <a:p>
            <a:pPr marL="228600" indent="-228600">
              <a:buAutoNum type="arabicPeriod"/>
            </a:pPr>
            <a:r>
              <a:rPr lang="en-AU" dirty="0"/>
              <a:t>Complaint Lodged </a:t>
            </a:r>
          </a:p>
          <a:p>
            <a:pPr marL="228600" indent="-228600">
              <a:buAutoNum type="arabicPeriod"/>
            </a:pPr>
            <a:r>
              <a:rPr lang="en-AU" dirty="0"/>
              <a:t>Complaint Assessed</a:t>
            </a:r>
          </a:p>
          <a:p>
            <a:pPr marL="228600" indent="-228600">
              <a:buAutoNum type="arabicPeriod"/>
            </a:pPr>
            <a:r>
              <a:rPr lang="en-AU" dirty="0"/>
              <a:t>Referred : Options</a:t>
            </a:r>
          </a:p>
          <a:p>
            <a:pPr marL="228600" indent="-228600">
              <a:buAutoNum type="arabicPeriod"/>
            </a:pPr>
            <a:r>
              <a:rPr lang="en-AU" dirty="0"/>
              <a:t>Decision on how to Handle : </a:t>
            </a:r>
          </a:p>
          <a:p>
            <a:pPr marL="228600" indent="-228600">
              <a:buAutoNum type="arabicPeriod"/>
            </a:pPr>
            <a:r>
              <a:rPr lang="en-AU" dirty="0"/>
              <a:t>Outcome – Minor Breach, Judiciary, Mediation, Suspension (CM can do)</a:t>
            </a:r>
          </a:p>
          <a:p>
            <a:pPr marL="228600" indent="-228600">
              <a:buAutoNum type="arabicPeriod"/>
            </a:pPr>
            <a:endParaRPr lang="en-AU" dirty="0"/>
          </a:p>
          <a:p>
            <a:pPr marL="0" indent="0">
              <a:buNone/>
            </a:pPr>
            <a:r>
              <a:rPr lang="en-AU" dirty="0"/>
              <a:t>What is NOT a complaint : </a:t>
            </a:r>
          </a:p>
          <a:p>
            <a:r>
              <a:rPr lang="en-AU" dirty="0"/>
              <a:t>A complaint does not include allegations or information </a:t>
            </a:r>
          </a:p>
          <a:p>
            <a:pPr marL="285750" indent="-285750">
              <a:buFontTx/>
              <a:buChar char="-"/>
            </a:pPr>
            <a:r>
              <a:rPr lang="en-AU" dirty="0"/>
              <a:t>To the extent that the allegations or information involves a grievance</a:t>
            </a:r>
          </a:p>
          <a:p>
            <a:pPr marL="285750" indent="-285750">
              <a:buFontTx/>
              <a:buChar char="-"/>
            </a:pPr>
            <a:r>
              <a:rPr lang="en-AU" dirty="0"/>
              <a:t>That is not made in good faith or is mischievous, vexatious or knowingly untrue</a:t>
            </a:r>
          </a:p>
          <a:p>
            <a:pPr marL="285750" indent="-285750">
              <a:buFontTx/>
              <a:buChar char="-"/>
            </a:pPr>
            <a:r>
              <a:rPr lang="en-AU" dirty="0"/>
              <a:t>Where the respondent is not a member and/or SLS has no legal jurisdiction over the respondent</a:t>
            </a:r>
          </a:p>
          <a:p>
            <a:pPr marL="285750" indent="-285750">
              <a:buFontTx/>
              <a:buChar char="-"/>
            </a:pPr>
            <a:r>
              <a:rPr lang="en-AU" dirty="0"/>
              <a:t>That does not refer to a beach of eligible policy </a:t>
            </a:r>
          </a:p>
          <a:p>
            <a:pPr marL="285750" indent="-285750">
              <a:buFontTx/>
              <a:buChar char="-"/>
            </a:pPr>
            <a:r>
              <a:rPr lang="en-AU" dirty="0"/>
              <a:t>That relate to matters within the SLSA Sports Manual</a:t>
            </a:r>
          </a:p>
          <a:p>
            <a:pPr marL="0" indent="0">
              <a:buNone/>
            </a:pPr>
            <a:endParaRPr lang="en-AU" dirty="0"/>
          </a:p>
        </p:txBody>
      </p:sp>
      <p:sp>
        <p:nvSpPr>
          <p:cNvPr id="4" name="Slide Number Placeholder 3"/>
          <p:cNvSpPr>
            <a:spLocks noGrp="1"/>
          </p:cNvSpPr>
          <p:nvPr>
            <p:ph type="sldNum" sz="quarter" idx="5"/>
          </p:nvPr>
        </p:nvSpPr>
        <p:spPr/>
        <p:txBody>
          <a:bodyPr/>
          <a:lstStyle/>
          <a:p>
            <a:fld id="{59462D66-E1C4-4864-83A1-115FAA73BFA1}" type="slidenum">
              <a:rPr lang="en-AU" smtClean="0"/>
              <a:t>65</a:t>
            </a:fld>
            <a:endParaRPr lang="en-AU"/>
          </a:p>
        </p:txBody>
      </p:sp>
    </p:spTree>
    <p:extLst>
      <p:ext uri="{BB962C8B-B14F-4D97-AF65-F5344CB8AC3E}">
        <p14:creationId xmlns:p14="http://schemas.microsoft.com/office/powerpoint/2010/main" val="3013707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36724DC-B104-4062-A399-557783DC4223}" type="slidenum">
              <a:rPr lang="en-AU" smtClean="0"/>
              <a:t>10</a:t>
            </a:fld>
            <a:endParaRPr lang="en-AU"/>
          </a:p>
        </p:txBody>
      </p:sp>
    </p:spTree>
    <p:extLst>
      <p:ext uri="{BB962C8B-B14F-4D97-AF65-F5344CB8AC3E}">
        <p14:creationId xmlns:p14="http://schemas.microsoft.com/office/powerpoint/2010/main" val="14716386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have ample guidelines for the organisation the safe guard our principles as we go about our duties. </a:t>
            </a:r>
          </a:p>
          <a:p>
            <a:r>
              <a:rPr lang="en-AU" dirty="0"/>
              <a:t>I have, in the past extensively talked on policy/compliance/governance/procedure. Yet as an organisation OUR complaints seem to continue to Rise? </a:t>
            </a:r>
          </a:p>
          <a:p>
            <a:endParaRPr lang="en-AU" dirty="0"/>
          </a:p>
          <a:p>
            <a:endParaRPr lang="en-AU" dirty="0"/>
          </a:p>
        </p:txBody>
      </p:sp>
      <p:sp>
        <p:nvSpPr>
          <p:cNvPr id="4" name="Slide Number Placeholder 3"/>
          <p:cNvSpPr>
            <a:spLocks noGrp="1"/>
          </p:cNvSpPr>
          <p:nvPr>
            <p:ph type="sldNum" sz="quarter" idx="5"/>
          </p:nvPr>
        </p:nvSpPr>
        <p:spPr/>
        <p:txBody>
          <a:bodyPr/>
          <a:lstStyle/>
          <a:p>
            <a:fld id="{CD0C50C8-4D5A-4C91-89AC-F25798C1C077}" type="slidenum">
              <a:rPr lang="en-AU" smtClean="0"/>
              <a:t>67</a:t>
            </a:fld>
            <a:endParaRPr lang="en-AU"/>
          </a:p>
        </p:txBody>
      </p:sp>
    </p:spTree>
    <p:extLst>
      <p:ext uri="{BB962C8B-B14F-4D97-AF65-F5344CB8AC3E}">
        <p14:creationId xmlns:p14="http://schemas.microsoft.com/office/powerpoint/2010/main" val="31538563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Important to set the tone for the club/branch culture at the commencement of every season and ensure this is widely communicated</a:t>
            </a:r>
          </a:p>
          <a:p>
            <a:r>
              <a:rPr lang="en-AU" dirty="0"/>
              <a:t>Good systems, good communication and good service will attract more member</a:t>
            </a:r>
          </a:p>
          <a:p>
            <a:r>
              <a:rPr lang="en-AU" dirty="0"/>
              <a:t>Guidelines will ensure your culture is in place in line with the needs of the club not the individual</a:t>
            </a:r>
          </a:p>
          <a:p>
            <a:r>
              <a:rPr lang="en-AU" dirty="0"/>
              <a:t>Do not attract more members than you can handle – set up your systems and infrastructure well and create a positive experience/culture and this will attract members</a:t>
            </a:r>
          </a:p>
          <a:p>
            <a:r>
              <a:rPr lang="en-AU" dirty="0"/>
              <a:t>Lack of planning relative to this will only tarnish the clubs reputation and create un wanted grievances </a:t>
            </a:r>
          </a:p>
          <a:p>
            <a:endParaRPr lang="en-AU" dirty="0"/>
          </a:p>
        </p:txBody>
      </p:sp>
      <p:sp>
        <p:nvSpPr>
          <p:cNvPr id="4" name="Slide Number Placeholder 3"/>
          <p:cNvSpPr>
            <a:spLocks noGrp="1"/>
          </p:cNvSpPr>
          <p:nvPr>
            <p:ph type="sldNum" sz="quarter" idx="5"/>
          </p:nvPr>
        </p:nvSpPr>
        <p:spPr/>
        <p:txBody>
          <a:bodyPr/>
          <a:lstStyle/>
          <a:p>
            <a:fld id="{CD0C50C8-4D5A-4C91-89AC-F25798C1C077}" type="slidenum">
              <a:rPr lang="en-AU" smtClean="0"/>
              <a:t>68</a:t>
            </a:fld>
            <a:endParaRPr lang="en-AU"/>
          </a:p>
        </p:txBody>
      </p:sp>
    </p:spTree>
    <p:extLst>
      <p:ext uri="{BB962C8B-B14F-4D97-AF65-F5344CB8AC3E}">
        <p14:creationId xmlns:p14="http://schemas.microsoft.com/office/powerpoint/2010/main" val="4493192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D0C50C8-4D5A-4C91-89AC-F25798C1C077}" type="slidenum">
              <a:rPr lang="en-AU" smtClean="0"/>
              <a:t>69</a:t>
            </a:fld>
            <a:endParaRPr lang="en-AU"/>
          </a:p>
        </p:txBody>
      </p:sp>
    </p:spTree>
    <p:extLst>
      <p:ext uri="{BB962C8B-B14F-4D97-AF65-F5344CB8AC3E}">
        <p14:creationId xmlns:p14="http://schemas.microsoft.com/office/powerpoint/2010/main" val="42033500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9462D66-E1C4-4864-83A1-115FAA73BFA1}" type="slidenum">
              <a:rPr lang="en-AU" smtClean="0"/>
              <a:t>70</a:t>
            </a:fld>
            <a:endParaRPr lang="en-AU"/>
          </a:p>
        </p:txBody>
      </p:sp>
    </p:spTree>
    <p:extLst>
      <p:ext uri="{BB962C8B-B14F-4D97-AF65-F5344CB8AC3E}">
        <p14:creationId xmlns:p14="http://schemas.microsoft.com/office/powerpoint/2010/main" val="31609778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9462D66-E1C4-4864-83A1-115FAA73BFA1}" type="slidenum">
              <a:rPr lang="en-AU" smtClean="0"/>
              <a:t>71</a:t>
            </a:fld>
            <a:endParaRPr lang="en-AU"/>
          </a:p>
        </p:txBody>
      </p:sp>
    </p:spTree>
    <p:extLst>
      <p:ext uri="{BB962C8B-B14F-4D97-AF65-F5344CB8AC3E}">
        <p14:creationId xmlns:p14="http://schemas.microsoft.com/office/powerpoint/2010/main" val="2191439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9462D66-E1C4-4864-83A1-115FAA73BFA1}" type="slidenum">
              <a:rPr lang="en-AU" smtClean="0"/>
              <a:t>72</a:t>
            </a:fld>
            <a:endParaRPr lang="en-AU"/>
          </a:p>
        </p:txBody>
      </p:sp>
    </p:spTree>
    <p:extLst>
      <p:ext uri="{BB962C8B-B14F-4D97-AF65-F5344CB8AC3E}">
        <p14:creationId xmlns:p14="http://schemas.microsoft.com/office/powerpoint/2010/main" val="14803150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9462D66-E1C4-4864-83A1-115FAA73BFA1}" type="slidenum">
              <a:rPr lang="en-AU" smtClean="0"/>
              <a:t>73</a:t>
            </a:fld>
            <a:endParaRPr lang="en-AU"/>
          </a:p>
        </p:txBody>
      </p:sp>
    </p:spTree>
    <p:extLst>
      <p:ext uri="{BB962C8B-B14F-4D97-AF65-F5344CB8AC3E}">
        <p14:creationId xmlns:p14="http://schemas.microsoft.com/office/powerpoint/2010/main" val="7544327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D0C50C8-4D5A-4C91-89AC-F25798C1C077}" type="slidenum">
              <a:rPr lang="en-AU" smtClean="0"/>
              <a:t>75</a:t>
            </a:fld>
            <a:endParaRPr lang="en-AU"/>
          </a:p>
        </p:txBody>
      </p:sp>
    </p:spTree>
    <p:extLst>
      <p:ext uri="{BB962C8B-B14F-4D97-AF65-F5344CB8AC3E}">
        <p14:creationId xmlns:p14="http://schemas.microsoft.com/office/powerpoint/2010/main" val="1130396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1" dirty="0">
                <a:solidFill>
                  <a:schemeClr val="bg1"/>
                </a:solidFill>
              </a:rPr>
              <a:t>Accountability</a:t>
            </a:r>
          </a:p>
          <a:p>
            <a:pPr algn="l"/>
            <a:r>
              <a:rPr lang="en-AU" sz="1200" dirty="0">
                <a:solidFill>
                  <a:schemeClr val="bg1"/>
                </a:solidFill>
              </a:rPr>
              <a:t>Ensuring the club meets its obligations, manages its finances, and operates transparently. </a:t>
            </a:r>
          </a:p>
          <a:p>
            <a:pPr algn="l"/>
            <a:endParaRPr lang="en-AU" sz="1200" baseline="30000" dirty="0">
              <a:solidFill>
                <a:schemeClr val="bg1"/>
              </a:solidFill>
              <a:latin typeface="Slate Std Medium" panose="02000603040000020004" pitchFamily="50" charset="0"/>
            </a:endParaRPr>
          </a:p>
          <a:p>
            <a:pPr algn="l"/>
            <a:r>
              <a:rPr lang="en-AU" sz="1800" b="1" dirty="0">
                <a:solidFill>
                  <a:schemeClr val="bg1"/>
                </a:solidFill>
              </a:rPr>
              <a:t>Strategy</a:t>
            </a:r>
          </a:p>
          <a:p>
            <a:pPr algn="l"/>
            <a:r>
              <a:rPr lang="en-AU" sz="1800" dirty="0">
                <a:solidFill>
                  <a:schemeClr val="bg1"/>
                </a:solidFill>
              </a:rPr>
              <a:t>setting the club’s long-term goals and making sure it pursues its charitable purpose</a:t>
            </a:r>
          </a:p>
          <a:p>
            <a:pPr algn="l"/>
            <a:endParaRPr lang="en-AU" sz="1800" baseline="30000" dirty="0">
              <a:solidFill>
                <a:schemeClr val="bg1"/>
              </a:solidFill>
              <a:latin typeface="Slate Std Medium" panose="02000603040000020004" pitchFamily="50" charset="0"/>
            </a:endParaRPr>
          </a:p>
          <a:p>
            <a:pPr algn="l"/>
            <a:r>
              <a:rPr lang="en-AU" sz="1800" b="1" dirty="0">
                <a:solidFill>
                  <a:schemeClr val="bg1"/>
                </a:solidFill>
              </a:rPr>
              <a:t>Resourcing</a:t>
            </a:r>
            <a:r>
              <a:rPr lang="en-AU" sz="1800" dirty="0">
                <a:solidFill>
                  <a:schemeClr val="bg1"/>
                </a:solidFill>
              </a:rPr>
              <a:t> </a:t>
            </a:r>
          </a:p>
          <a:p>
            <a:pPr algn="l"/>
            <a:r>
              <a:rPr lang="en-AU" sz="1800" dirty="0">
                <a:solidFill>
                  <a:schemeClr val="bg1"/>
                </a:solidFill>
              </a:rPr>
              <a:t>Securing funding and resources to support the work of the club</a:t>
            </a:r>
          </a:p>
          <a:p>
            <a:pPr algn="l"/>
            <a:endParaRPr lang="en-AU" sz="1800" dirty="0">
              <a:solidFill>
                <a:schemeClr val="bg1"/>
              </a:solidFill>
            </a:endParaRPr>
          </a:p>
          <a:p>
            <a:pPr algn="l"/>
            <a:r>
              <a:rPr lang="en-AU" sz="1800" b="1" dirty="0">
                <a:solidFill>
                  <a:schemeClr val="bg1"/>
                </a:solidFill>
              </a:rPr>
              <a:t>Advocacy </a:t>
            </a:r>
          </a:p>
          <a:p>
            <a:pPr algn="l"/>
            <a:r>
              <a:rPr lang="en-AU" sz="1800" dirty="0">
                <a:solidFill>
                  <a:schemeClr val="bg1"/>
                </a:solidFill>
              </a:rPr>
              <a:t>Representing the club to the community and to its members and stakeholders</a:t>
            </a:r>
          </a:p>
          <a:p>
            <a:pPr algn="l"/>
            <a:endParaRPr lang="en-AU" sz="1800" baseline="30000" dirty="0">
              <a:solidFill>
                <a:schemeClr val="bg1"/>
              </a:solidFill>
              <a:latin typeface="Slate Std Medium" panose="02000603040000020004" pitchFamily="50" charset="0"/>
            </a:endParaRPr>
          </a:p>
          <a:p>
            <a:pPr algn="l"/>
            <a:r>
              <a:rPr lang="en-AU" sz="1800" b="1" dirty="0">
                <a:solidFill>
                  <a:schemeClr val="bg1"/>
                </a:solidFill>
              </a:rPr>
              <a:t>Compliance</a:t>
            </a:r>
          </a:p>
          <a:p>
            <a:pPr algn="l"/>
            <a:r>
              <a:rPr lang="en-AU" sz="1800" dirty="0">
                <a:solidFill>
                  <a:schemeClr val="bg1"/>
                </a:solidFill>
              </a:rPr>
              <a:t>making sure that the club is run as required under its constitution and the law.   Make an image </a:t>
            </a:r>
          </a:p>
          <a:p>
            <a:pPr algn="ctr"/>
            <a:endParaRPr lang="en-GB" sz="1800" baseline="30000" dirty="0">
              <a:solidFill>
                <a:schemeClr val="bg1"/>
              </a:solidFill>
              <a:latin typeface="Slate Std Medium" panose="02000603040000020004" pitchFamily="50" charset="0"/>
            </a:endParaRPr>
          </a:p>
          <a:p>
            <a:pPr algn="l"/>
            <a:endParaRPr lang="en-AU" sz="1800" dirty="0">
              <a:solidFill>
                <a:schemeClr val="bg1"/>
              </a:solidFill>
            </a:endParaRPr>
          </a:p>
          <a:p>
            <a:pPr algn="l"/>
            <a:endParaRPr lang="en-GB" sz="1800" baseline="30000" dirty="0">
              <a:solidFill>
                <a:schemeClr val="bg1"/>
              </a:solidFill>
              <a:latin typeface="Slate Std Medium" panose="02000603040000020004" pitchFamily="50" charset="0"/>
            </a:endParaRPr>
          </a:p>
          <a:p>
            <a:pPr algn="l"/>
            <a:endParaRPr lang="en-GB" sz="1800" baseline="30000" dirty="0">
              <a:solidFill>
                <a:schemeClr val="bg1"/>
              </a:solidFill>
              <a:latin typeface="Slate Std Medium" panose="02000603040000020004" pitchFamily="50" charset="0"/>
            </a:endParaRPr>
          </a:p>
          <a:p>
            <a:endParaRPr lang="en-AU" dirty="0"/>
          </a:p>
        </p:txBody>
      </p:sp>
      <p:sp>
        <p:nvSpPr>
          <p:cNvPr id="4" name="Slide Number Placeholder 3"/>
          <p:cNvSpPr>
            <a:spLocks noGrp="1"/>
          </p:cNvSpPr>
          <p:nvPr>
            <p:ph type="sldNum" sz="quarter" idx="5"/>
          </p:nvPr>
        </p:nvSpPr>
        <p:spPr/>
        <p:txBody>
          <a:bodyPr/>
          <a:lstStyle/>
          <a:p>
            <a:fld id="{CD0C50C8-4D5A-4C91-89AC-F25798C1C077}" type="slidenum">
              <a:rPr lang="en-AU" smtClean="0"/>
              <a:t>11</a:t>
            </a:fld>
            <a:endParaRPr lang="en-AU"/>
          </a:p>
        </p:txBody>
      </p:sp>
    </p:spTree>
    <p:extLst>
      <p:ext uri="{BB962C8B-B14F-4D97-AF65-F5344CB8AC3E}">
        <p14:creationId xmlns:p14="http://schemas.microsoft.com/office/powerpoint/2010/main" val="1480398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D0C50C8-4D5A-4C91-89AC-F25798C1C077}" type="slidenum">
              <a:rPr lang="en-AU" smtClean="0"/>
              <a:t>12</a:t>
            </a:fld>
            <a:endParaRPr lang="en-AU"/>
          </a:p>
        </p:txBody>
      </p:sp>
    </p:spTree>
    <p:extLst>
      <p:ext uri="{BB962C8B-B14F-4D97-AF65-F5344CB8AC3E}">
        <p14:creationId xmlns:p14="http://schemas.microsoft.com/office/powerpoint/2010/main" val="85391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0393F53-5E03-420B-9A1B-19AA9E49D41C}" type="slidenum">
              <a:rPr lang="en-AU" smtClean="0"/>
              <a:t>13</a:t>
            </a:fld>
            <a:endParaRPr lang="en-AU"/>
          </a:p>
        </p:txBody>
      </p:sp>
    </p:spTree>
    <p:extLst>
      <p:ext uri="{BB962C8B-B14F-4D97-AF65-F5344CB8AC3E}">
        <p14:creationId xmlns:p14="http://schemas.microsoft.com/office/powerpoint/2010/main" val="1189720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D0C50C8-4D5A-4C91-89AC-F25798C1C077}" type="slidenum">
              <a:rPr lang="en-AU" smtClean="0"/>
              <a:t>16</a:t>
            </a:fld>
            <a:endParaRPr lang="en-AU"/>
          </a:p>
        </p:txBody>
      </p:sp>
    </p:spTree>
    <p:extLst>
      <p:ext uri="{BB962C8B-B14F-4D97-AF65-F5344CB8AC3E}">
        <p14:creationId xmlns:p14="http://schemas.microsoft.com/office/powerpoint/2010/main" val="2344408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E28E5-9B7D-4708-8271-13ADC4FE9D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94576E30-B6B3-4C3F-ADC5-56869B48F0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22BC6B49-39BC-442D-AA46-A6CB61343D70}"/>
              </a:ext>
            </a:extLst>
          </p:cNvPr>
          <p:cNvSpPr>
            <a:spLocks noGrp="1"/>
          </p:cNvSpPr>
          <p:nvPr>
            <p:ph type="dt" sz="half" idx="10"/>
          </p:nvPr>
        </p:nvSpPr>
        <p:spPr/>
        <p:txBody>
          <a:bodyPr/>
          <a:lstStyle/>
          <a:p>
            <a:fld id="{5DE00056-BB17-4F46-A74E-8C1239F54C67}" type="datetimeFigureOut">
              <a:rPr lang="en-AU" smtClean="0"/>
              <a:t>19/04/2024</a:t>
            </a:fld>
            <a:endParaRPr lang="en-AU"/>
          </a:p>
        </p:txBody>
      </p:sp>
      <p:sp>
        <p:nvSpPr>
          <p:cNvPr id="5" name="Footer Placeholder 4">
            <a:extLst>
              <a:ext uri="{FF2B5EF4-FFF2-40B4-BE49-F238E27FC236}">
                <a16:creationId xmlns:a16="http://schemas.microsoft.com/office/drawing/2014/main" id="{C730EF4B-624A-4EFA-AB84-8B5C1876133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DDF50FC-179B-4B09-A570-FE7D711EA8B0}"/>
              </a:ext>
            </a:extLst>
          </p:cNvPr>
          <p:cNvSpPr>
            <a:spLocks noGrp="1"/>
          </p:cNvSpPr>
          <p:nvPr>
            <p:ph type="sldNum" sz="quarter" idx="12"/>
          </p:nvPr>
        </p:nvSpPr>
        <p:spPr/>
        <p:txBody>
          <a:bodyPr/>
          <a:lstStyle/>
          <a:p>
            <a:fld id="{EA3BEC88-C638-45DB-9A61-2ED2E3F6CE38}" type="slidenum">
              <a:rPr lang="en-AU" smtClean="0"/>
              <a:t>‹#›</a:t>
            </a:fld>
            <a:endParaRPr lang="en-AU"/>
          </a:p>
        </p:txBody>
      </p:sp>
    </p:spTree>
    <p:extLst>
      <p:ext uri="{BB962C8B-B14F-4D97-AF65-F5344CB8AC3E}">
        <p14:creationId xmlns:p14="http://schemas.microsoft.com/office/powerpoint/2010/main" val="1341445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419AF-86A9-4F01-AC2C-089EA27AC20F}"/>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69DAA55-49AF-4EBC-89EC-A20C7644283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0FBD194-5FDF-46EA-9ED4-A2E553EE5764}"/>
              </a:ext>
            </a:extLst>
          </p:cNvPr>
          <p:cNvSpPr>
            <a:spLocks noGrp="1"/>
          </p:cNvSpPr>
          <p:nvPr>
            <p:ph type="dt" sz="half" idx="10"/>
          </p:nvPr>
        </p:nvSpPr>
        <p:spPr/>
        <p:txBody>
          <a:bodyPr/>
          <a:lstStyle/>
          <a:p>
            <a:fld id="{5DE00056-BB17-4F46-A74E-8C1239F54C67}" type="datetimeFigureOut">
              <a:rPr lang="en-AU" smtClean="0"/>
              <a:t>19/04/2024</a:t>
            </a:fld>
            <a:endParaRPr lang="en-AU"/>
          </a:p>
        </p:txBody>
      </p:sp>
      <p:sp>
        <p:nvSpPr>
          <p:cNvPr id="5" name="Footer Placeholder 4">
            <a:extLst>
              <a:ext uri="{FF2B5EF4-FFF2-40B4-BE49-F238E27FC236}">
                <a16:creationId xmlns:a16="http://schemas.microsoft.com/office/drawing/2014/main" id="{19EB37E9-125A-4A3E-AE10-3DABA783AC8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8BF9DC6-D4D4-4C70-B9E4-50662702CEAA}"/>
              </a:ext>
            </a:extLst>
          </p:cNvPr>
          <p:cNvSpPr>
            <a:spLocks noGrp="1"/>
          </p:cNvSpPr>
          <p:nvPr>
            <p:ph type="sldNum" sz="quarter" idx="12"/>
          </p:nvPr>
        </p:nvSpPr>
        <p:spPr/>
        <p:txBody>
          <a:bodyPr/>
          <a:lstStyle/>
          <a:p>
            <a:fld id="{EA3BEC88-C638-45DB-9A61-2ED2E3F6CE38}" type="slidenum">
              <a:rPr lang="en-AU" smtClean="0"/>
              <a:t>‹#›</a:t>
            </a:fld>
            <a:endParaRPr lang="en-AU"/>
          </a:p>
        </p:txBody>
      </p:sp>
    </p:spTree>
    <p:extLst>
      <p:ext uri="{BB962C8B-B14F-4D97-AF65-F5344CB8AC3E}">
        <p14:creationId xmlns:p14="http://schemas.microsoft.com/office/powerpoint/2010/main" val="1881617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EB237A-8E36-4E61-8125-558CFBC34E4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BF2BDD9-C545-43BC-BCB2-6C10B2A0BB5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8231716-50A2-4E0E-A4CA-182FB1DE01A9}"/>
              </a:ext>
            </a:extLst>
          </p:cNvPr>
          <p:cNvSpPr>
            <a:spLocks noGrp="1"/>
          </p:cNvSpPr>
          <p:nvPr>
            <p:ph type="dt" sz="half" idx="10"/>
          </p:nvPr>
        </p:nvSpPr>
        <p:spPr/>
        <p:txBody>
          <a:bodyPr/>
          <a:lstStyle/>
          <a:p>
            <a:fld id="{5DE00056-BB17-4F46-A74E-8C1239F54C67}" type="datetimeFigureOut">
              <a:rPr lang="en-AU" smtClean="0"/>
              <a:t>19/04/2024</a:t>
            </a:fld>
            <a:endParaRPr lang="en-AU"/>
          </a:p>
        </p:txBody>
      </p:sp>
      <p:sp>
        <p:nvSpPr>
          <p:cNvPr id="5" name="Footer Placeholder 4">
            <a:extLst>
              <a:ext uri="{FF2B5EF4-FFF2-40B4-BE49-F238E27FC236}">
                <a16:creationId xmlns:a16="http://schemas.microsoft.com/office/drawing/2014/main" id="{0171B3B9-1784-481B-A909-5F94A8F82A5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D90A02C-49CF-4753-8700-515F5BA0385A}"/>
              </a:ext>
            </a:extLst>
          </p:cNvPr>
          <p:cNvSpPr>
            <a:spLocks noGrp="1"/>
          </p:cNvSpPr>
          <p:nvPr>
            <p:ph type="sldNum" sz="quarter" idx="12"/>
          </p:nvPr>
        </p:nvSpPr>
        <p:spPr/>
        <p:txBody>
          <a:bodyPr/>
          <a:lstStyle/>
          <a:p>
            <a:fld id="{EA3BEC88-C638-45DB-9A61-2ED2E3F6CE38}" type="slidenum">
              <a:rPr lang="en-AU" smtClean="0"/>
              <a:t>‹#›</a:t>
            </a:fld>
            <a:endParaRPr lang="en-AU"/>
          </a:p>
        </p:txBody>
      </p:sp>
    </p:spTree>
    <p:extLst>
      <p:ext uri="{BB962C8B-B14F-4D97-AF65-F5344CB8AC3E}">
        <p14:creationId xmlns:p14="http://schemas.microsoft.com/office/powerpoint/2010/main" val="638048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6AC89-8E65-422B-8D67-46791209E85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AE5FA95-F202-4DDC-A7E3-08C5C79C6FE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5934632-FB3D-47B8-B7BD-93E97F24B3BC}"/>
              </a:ext>
            </a:extLst>
          </p:cNvPr>
          <p:cNvSpPr>
            <a:spLocks noGrp="1"/>
          </p:cNvSpPr>
          <p:nvPr>
            <p:ph type="dt" sz="half" idx="10"/>
          </p:nvPr>
        </p:nvSpPr>
        <p:spPr/>
        <p:txBody>
          <a:bodyPr/>
          <a:lstStyle/>
          <a:p>
            <a:fld id="{5DE00056-BB17-4F46-A74E-8C1239F54C67}" type="datetimeFigureOut">
              <a:rPr lang="en-AU" smtClean="0"/>
              <a:t>19/04/2024</a:t>
            </a:fld>
            <a:endParaRPr lang="en-AU"/>
          </a:p>
        </p:txBody>
      </p:sp>
      <p:sp>
        <p:nvSpPr>
          <p:cNvPr id="5" name="Footer Placeholder 4">
            <a:extLst>
              <a:ext uri="{FF2B5EF4-FFF2-40B4-BE49-F238E27FC236}">
                <a16:creationId xmlns:a16="http://schemas.microsoft.com/office/drawing/2014/main" id="{C42AAD9F-78D9-4F06-9325-740E26D6713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41008F6-31D2-40DD-89B0-378FECE1E283}"/>
              </a:ext>
            </a:extLst>
          </p:cNvPr>
          <p:cNvSpPr>
            <a:spLocks noGrp="1"/>
          </p:cNvSpPr>
          <p:nvPr>
            <p:ph type="sldNum" sz="quarter" idx="12"/>
          </p:nvPr>
        </p:nvSpPr>
        <p:spPr/>
        <p:txBody>
          <a:bodyPr/>
          <a:lstStyle/>
          <a:p>
            <a:fld id="{EA3BEC88-C638-45DB-9A61-2ED2E3F6CE38}" type="slidenum">
              <a:rPr lang="en-AU" smtClean="0"/>
              <a:t>‹#›</a:t>
            </a:fld>
            <a:endParaRPr lang="en-AU"/>
          </a:p>
        </p:txBody>
      </p:sp>
    </p:spTree>
    <p:extLst>
      <p:ext uri="{BB962C8B-B14F-4D97-AF65-F5344CB8AC3E}">
        <p14:creationId xmlns:p14="http://schemas.microsoft.com/office/powerpoint/2010/main" val="2830924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522EB-2DB9-4045-B061-111F088009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4355BE32-1722-46D4-A4B9-4F05D738ED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FDF4FF2-9454-4BD1-BE97-CB99D3108772}"/>
              </a:ext>
            </a:extLst>
          </p:cNvPr>
          <p:cNvSpPr>
            <a:spLocks noGrp="1"/>
          </p:cNvSpPr>
          <p:nvPr>
            <p:ph type="dt" sz="half" idx="10"/>
          </p:nvPr>
        </p:nvSpPr>
        <p:spPr/>
        <p:txBody>
          <a:bodyPr/>
          <a:lstStyle/>
          <a:p>
            <a:fld id="{5DE00056-BB17-4F46-A74E-8C1239F54C67}" type="datetimeFigureOut">
              <a:rPr lang="en-AU" smtClean="0"/>
              <a:t>19/04/2024</a:t>
            </a:fld>
            <a:endParaRPr lang="en-AU"/>
          </a:p>
        </p:txBody>
      </p:sp>
      <p:sp>
        <p:nvSpPr>
          <p:cNvPr id="5" name="Footer Placeholder 4">
            <a:extLst>
              <a:ext uri="{FF2B5EF4-FFF2-40B4-BE49-F238E27FC236}">
                <a16:creationId xmlns:a16="http://schemas.microsoft.com/office/drawing/2014/main" id="{0C315F1C-77AC-4320-94D5-52BAE04D966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F38AE1E-EC49-4E5F-B59D-558766A0AE1B}"/>
              </a:ext>
            </a:extLst>
          </p:cNvPr>
          <p:cNvSpPr>
            <a:spLocks noGrp="1"/>
          </p:cNvSpPr>
          <p:nvPr>
            <p:ph type="sldNum" sz="quarter" idx="12"/>
          </p:nvPr>
        </p:nvSpPr>
        <p:spPr/>
        <p:txBody>
          <a:bodyPr/>
          <a:lstStyle/>
          <a:p>
            <a:fld id="{EA3BEC88-C638-45DB-9A61-2ED2E3F6CE38}" type="slidenum">
              <a:rPr lang="en-AU" smtClean="0"/>
              <a:t>‹#›</a:t>
            </a:fld>
            <a:endParaRPr lang="en-AU"/>
          </a:p>
        </p:txBody>
      </p:sp>
    </p:spTree>
    <p:extLst>
      <p:ext uri="{BB962C8B-B14F-4D97-AF65-F5344CB8AC3E}">
        <p14:creationId xmlns:p14="http://schemas.microsoft.com/office/powerpoint/2010/main" val="3978590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34813-667B-4A80-8B8C-27A927789D2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57A9C2B-0E38-434E-A292-F1B32323B82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F9527A6-B9C7-4B9C-80CC-E9DEAB119E4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5CEC87C-0687-4ECC-9CDA-2E8154B6A816}"/>
              </a:ext>
            </a:extLst>
          </p:cNvPr>
          <p:cNvSpPr>
            <a:spLocks noGrp="1"/>
          </p:cNvSpPr>
          <p:nvPr>
            <p:ph type="dt" sz="half" idx="10"/>
          </p:nvPr>
        </p:nvSpPr>
        <p:spPr/>
        <p:txBody>
          <a:bodyPr/>
          <a:lstStyle/>
          <a:p>
            <a:fld id="{5DE00056-BB17-4F46-A74E-8C1239F54C67}" type="datetimeFigureOut">
              <a:rPr lang="en-AU" smtClean="0"/>
              <a:t>19/04/2024</a:t>
            </a:fld>
            <a:endParaRPr lang="en-AU"/>
          </a:p>
        </p:txBody>
      </p:sp>
      <p:sp>
        <p:nvSpPr>
          <p:cNvPr id="6" name="Footer Placeholder 5">
            <a:extLst>
              <a:ext uri="{FF2B5EF4-FFF2-40B4-BE49-F238E27FC236}">
                <a16:creationId xmlns:a16="http://schemas.microsoft.com/office/drawing/2014/main" id="{11D6FBE4-4290-4CEE-AE0E-55C4D9A1FED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9C1FA95-CEE2-45B8-A998-0DD94D3EA8A2}"/>
              </a:ext>
            </a:extLst>
          </p:cNvPr>
          <p:cNvSpPr>
            <a:spLocks noGrp="1"/>
          </p:cNvSpPr>
          <p:nvPr>
            <p:ph type="sldNum" sz="quarter" idx="12"/>
          </p:nvPr>
        </p:nvSpPr>
        <p:spPr/>
        <p:txBody>
          <a:bodyPr/>
          <a:lstStyle/>
          <a:p>
            <a:fld id="{EA3BEC88-C638-45DB-9A61-2ED2E3F6CE38}" type="slidenum">
              <a:rPr lang="en-AU" smtClean="0"/>
              <a:t>‹#›</a:t>
            </a:fld>
            <a:endParaRPr lang="en-AU"/>
          </a:p>
        </p:txBody>
      </p:sp>
    </p:spTree>
    <p:extLst>
      <p:ext uri="{BB962C8B-B14F-4D97-AF65-F5344CB8AC3E}">
        <p14:creationId xmlns:p14="http://schemas.microsoft.com/office/powerpoint/2010/main" val="3166868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6827B-D4EC-45C4-ABDB-F74F79D8FDF2}"/>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9BC069D-6EB6-4BB3-829E-8AD2A005E8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555B09B-FFF1-48D2-ADCE-7D0A2ECBF61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45A5AC4-DE70-42F4-8ECD-5FF749E275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0054E4F-AD5A-4A24-9B69-BF6D287D51F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5BA8F7AD-2160-4556-AAE6-93F26D5AA566}"/>
              </a:ext>
            </a:extLst>
          </p:cNvPr>
          <p:cNvSpPr>
            <a:spLocks noGrp="1"/>
          </p:cNvSpPr>
          <p:nvPr>
            <p:ph type="dt" sz="half" idx="10"/>
          </p:nvPr>
        </p:nvSpPr>
        <p:spPr/>
        <p:txBody>
          <a:bodyPr/>
          <a:lstStyle/>
          <a:p>
            <a:fld id="{5DE00056-BB17-4F46-A74E-8C1239F54C67}" type="datetimeFigureOut">
              <a:rPr lang="en-AU" smtClean="0"/>
              <a:t>19/04/2024</a:t>
            </a:fld>
            <a:endParaRPr lang="en-AU"/>
          </a:p>
        </p:txBody>
      </p:sp>
      <p:sp>
        <p:nvSpPr>
          <p:cNvPr id="8" name="Footer Placeholder 7">
            <a:extLst>
              <a:ext uri="{FF2B5EF4-FFF2-40B4-BE49-F238E27FC236}">
                <a16:creationId xmlns:a16="http://schemas.microsoft.com/office/drawing/2014/main" id="{F78DB98F-ECC0-46B8-A3CE-0A7807C4FC0A}"/>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2EE1E5B5-2526-4CBC-B348-66B859C64F6B}"/>
              </a:ext>
            </a:extLst>
          </p:cNvPr>
          <p:cNvSpPr>
            <a:spLocks noGrp="1"/>
          </p:cNvSpPr>
          <p:nvPr>
            <p:ph type="sldNum" sz="quarter" idx="12"/>
          </p:nvPr>
        </p:nvSpPr>
        <p:spPr/>
        <p:txBody>
          <a:bodyPr/>
          <a:lstStyle/>
          <a:p>
            <a:fld id="{EA3BEC88-C638-45DB-9A61-2ED2E3F6CE38}" type="slidenum">
              <a:rPr lang="en-AU" smtClean="0"/>
              <a:t>‹#›</a:t>
            </a:fld>
            <a:endParaRPr lang="en-AU"/>
          </a:p>
        </p:txBody>
      </p:sp>
    </p:spTree>
    <p:extLst>
      <p:ext uri="{BB962C8B-B14F-4D97-AF65-F5344CB8AC3E}">
        <p14:creationId xmlns:p14="http://schemas.microsoft.com/office/powerpoint/2010/main" val="3468566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58B58-842A-4F8C-9CD9-A0EAEF6DBA0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B64827CA-8858-48E8-8C12-05AF326C0396}"/>
              </a:ext>
            </a:extLst>
          </p:cNvPr>
          <p:cNvSpPr>
            <a:spLocks noGrp="1"/>
          </p:cNvSpPr>
          <p:nvPr>
            <p:ph type="dt" sz="half" idx="10"/>
          </p:nvPr>
        </p:nvSpPr>
        <p:spPr/>
        <p:txBody>
          <a:bodyPr/>
          <a:lstStyle/>
          <a:p>
            <a:fld id="{5DE00056-BB17-4F46-A74E-8C1239F54C67}" type="datetimeFigureOut">
              <a:rPr lang="en-AU" smtClean="0"/>
              <a:t>19/04/2024</a:t>
            </a:fld>
            <a:endParaRPr lang="en-AU"/>
          </a:p>
        </p:txBody>
      </p:sp>
      <p:sp>
        <p:nvSpPr>
          <p:cNvPr id="4" name="Footer Placeholder 3">
            <a:extLst>
              <a:ext uri="{FF2B5EF4-FFF2-40B4-BE49-F238E27FC236}">
                <a16:creationId xmlns:a16="http://schemas.microsoft.com/office/drawing/2014/main" id="{3B15930A-5516-4E28-A17D-6167C0401A8A}"/>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D1913DD3-FDDC-49A8-8644-79C9478679E9}"/>
              </a:ext>
            </a:extLst>
          </p:cNvPr>
          <p:cNvSpPr>
            <a:spLocks noGrp="1"/>
          </p:cNvSpPr>
          <p:nvPr>
            <p:ph type="sldNum" sz="quarter" idx="12"/>
          </p:nvPr>
        </p:nvSpPr>
        <p:spPr/>
        <p:txBody>
          <a:bodyPr/>
          <a:lstStyle/>
          <a:p>
            <a:fld id="{EA3BEC88-C638-45DB-9A61-2ED2E3F6CE38}" type="slidenum">
              <a:rPr lang="en-AU" smtClean="0"/>
              <a:t>‹#›</a:t>
            </a:fld>
            <a:endParaRPr lang="en-AU"/>
          </a:p>
        </p:txBody>
      </p:sp>
    </p:spTree>
    <p:extLst>
      <p:ext uri="{BB962C8B-B14F-4D97-AF65-F5344CB8AC3E}">
        <p14:creationId xmlns:p14="http://schemas.microsoft.com/office/powerpoint/2010/main" val="228558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63166A-8C5C-4A76-A2A4-6806A50303C3}"/>
              </a:ext>
            </a:extLst>
          </p:cNvPr>
          <p:cNvSpPr>
            <a:spLocks noGrp="1"/>
          </p:cNvSpPr>
          <p:nvPr>
            <p:ph type="dt" sz="half" idx="10"/>
          </p:nvPr>
        </p:nvSpPr>
        <p:spPr/>
        <p:txBody>
          <a:bodyPr/>
          <a:lstStyle/>
          <a:p>
            <a:fld id="{5DE00056-BB17-4F46-A74E-8C1239F54C67}" type="datetimeFigureOut">
              <a:rPr lang="en-AU" smtClean="0"/>
              <a:t>19/04/2024</a:t>
            </a:fld>
            <a:endParaRPr lang="en-AU"/>
          </a:p>
        </p:txBody>
      </p:sp>
      <p:sp>
        <p:nvSpPr>
          <p:cNvPr id="3" name="Footer Placeholder 2">
            <a:extLst>
              <a:ext uri="{FF2B5EF4-FFF2-40B4-BE49-F238E27FC236}">
                <a16:creationId xmlns:a16="http://schemas.microsoft.com/office/drawing/2014/main" id="{DC6D9609-5D48-4ECB-8731-832CB3AEF3F7}"/>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0B8035B-1C15-432B-B665-BF7861F65ED9}"/>
              </a:ext>
            </a:extLst>
          </p:cNvPr>
          <p:cNvSpPr>
            <a:spLocks noGrp="1"/>
          </p:cNvSpPr>
          <p:nvPr>
            <p:ph type="sldNum" sz="quarter" idx="12"/>
          </p:nvPr>
        </p:nvSpPr>
        <p:spPr/>
        <p:txBody>
          <a:bodyPr/>
          <a:lstStyle/>
          <a:p>
            <a:fld id="{EA3BEC88-C638-45DB-9A61-2ED2E3F6CE38}" type="slidenum">
              <a:rPr lang="en-AU" smtClean="0"/>
              <a:t>‹#›</a:t>
            </a:fld>
            <a:endParaRPr lang="en-AU"/>
          </a:p>
        </p:txBody>
      </p:sp>
    </p:spTree>
    <p:extLst>
      <p:ext uri="{BB962C8B-B14F-4D97-AF65-F5344CB8AC3E}">
        <p14:creationId xmlns:p14="http://schemas.microsoft.com/office/powerpoint/2010/main" val="2806074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5B823-B36A-479E-936D-353A8C6ADD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1A54267B-8D5A-4E6B-A230-A2A415837F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39F1028-BFC3-480D-9545-4319B8C05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E7762C4-2DB0-4859-A6A5-3DC6266034FB}"/>
              </a:ext>
            </a:extLst>
          </p:cNvPr>
          <p:cNvSpPr>
            <a:spLocks noGrp="1"/>
          </p:cNvSpPr>
          <p:nvPr>
            <p:ph type="dt" sz="half" idx="10"/>
          </p:nvPr>
        </p:nvSpPr>
        <p:spPr/>
        <p:txBody>
          <a:bodyPr/>
          <a:lstStyle/>
          <a:p>
            <a:fld id="{5DE00056-BB17-4F46-A74E-8C1239F54C67}" type="datetimeFigureOut">
              <a:rPr lang="en-AU" smtClean="0"/>
              <a:t>19/04/2024</a:t>
            </a:fld>
            <a:endParaRPr lang="en-AU"/>
          </a:p>
        </p:txBody>
      </p:sp>
      <p:sp>
        <p:nvSpPr>
          <p:cNvPr id="6" name="Footer Placeholder 5">
            <a:extLst>
              <a:ext uri="{FF2B5EF4-FFF2-40B4-BE49-F238E27FC236}">
                <a16:creationId xmlns:a16="http://schemas.microsoft.com/office/drawing/2014/main" id="{4E30D4CD-948A-46D2-97BB-A6D0B83162D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8F76EEF-D14A-434A-9E4B-83C199AA634C}"/>
              </a:ext>
            </a:extLst>
          </p:cNvPr>
          <p:cNvSpPr>
            <a:spLocks noGrp="1"/>
          </p:cNvSpPr>
          <p:nvPr>
            <p:ph type="sldNum" sz="quarter" idx="12"/>
          </p:nvPr>
        </p:nvSpPr>
        <p:spPr/>
        <p:txBody>
          <a:bodyPr/>
          <a:lstStyle/>
          <a:p>
            <a:fld id="{EA3BEC88-C638-45DB-9A61-2ED2E3F6CE38}" type="slidenum">
              <a:rPr lang="en-AU" smtClean="0"/>
              <a:t>‹#›</a:t>
            </a:fld>
            <a:endParaRPr lang="en-AU"/>
          </a:p>
        </p:txBody>
      </p:sp>
    </p:spTree>
    <p:extLst>
      <p:ext uri="{BB962C8B-B14F-4D97-AF65-F5344CB8AC3E}">
        <p14:creationId xmlns:p14="http://schemas.microsoft.com/office/powerpoint/2010/main" val="1045430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A99B-7BBB-47B5-9B07-48CC6B29F3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259AB03-EF97-435E-BAF2-36E0B6B2A7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5BD20134-BCE7-4B8C-A195-5CD536C6F7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2A3682-1A1A-4944-9128-BEE94586D5E4}"/>
              </a:ext>
            </a:extLst>
          </p:cNvPr>
          <p:cNvSpPr>
            <a:spLocks noGrp="1"/>
          </p:cNvSpPr>
          <p:nvPr>
            <p:ph type="dt" sz="half" idx="10"/>
          </p:nvPr>
        </p:nvSpPr>
        <p:spPr/>
        <p:txBody>
          <a:bodyPr/>
          <a:lstStyle/>
          <a:p>
            <a:fld id="{5DE00056-BB17-4F46-A74E-8C1239F54C67}" type="datetimeFigureOut">
              <a:rPr lang="en-AU" smtClean="0"/>
              <a:t>19/04/2024</a:t>
            </a:fld>
            <a:endParaRPr lang="en-AU"/>
          </a:p>
        </p:txBody>
      </p:sp>
      <p:sp>
        <p:nvSpPr>
          <p:cNvPr id="6" name="Footer Placeholder 5">
            <a:extLst>
              <a:ext uri="{FF2B5EF4-FFF2-40B4-BE49-F238E27FC236}">
                <a16:creationId xmlns:a16="http://schemas.microsoft.com/office/drawing/2014/main" id="{6784C566-D562-4D56-AC65-C2205334636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FDD75AC-FA71-4004-A6A4-5FE91DED725A}"/>
              </a:ext>
            </a:extLst>
          </p:cNvPr>
          <p:cNvSpPr>
            <a:spLocks noGrp="1"/>
          </p:cNvSpPr>
          <p:nvPr>
            <p:ph type="sldNum" sz="quarter" idx="12"/>
          </p:nvPr>
        </p:nvSpPr>
        <p:spPr/>
        <p:txBody>
          <a:bodyPr/>
          <a:lstStyle/>
          <a:p>
            <a:fld id="{EA3BEC88-C638-45DB-9A61-2ED2E3F6CE38}" type="slidenum">
              <a:rPr lang="en-AU" smtClean="0"/>
              <a:t>‹#›</a:t>
            </a:fld>
            <a:endParaRPr lang="en-AU"/>
          </a:p>
        </p:txBody>
      </p:sp>
    </p:spTree>
    <p:extLst>
      <p:ext uri="{BB962C8B-B14F-4D97-AF65-F5344CB8AC3E}">
        <p14:creationId xmlns:p14="http://schemas.microsoft.com/office/powerpoint/2010/main" val="1698433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6F5520-978B-43A5-AAC8-8A67C54AC2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45C8309-0345-48A7-A7B4-B5F1F3306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8CB424A-7859-4096-A793-50D5151056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E00056-BB17-4F46-A74E-8C1239F54C67}" type="datetimeFigureOut">
              <a:rPr lang="en-AU" smtClean="0"/>
              <a:t>19/04/2024</a:t>
            </a:fld>
            <a:endParaRPr lang="en-AU"/>
          </a:p>
        </p:txBody>
      </p:sp>
      <p:sp>
        <p:nvSpPr>
          <p:cNvPr id="5" name="Footer Placeholder 4">
            <a:extLst>
              <a:ext uri="{FF2B5EF4-FFF2-40B4-BE49-F238E27FC236}">
                <a16:creationId xmlns:a16="http://schemas.microsoft.com/office/drawing/2014/main" id="{F52479B7-21E1-41A7-802F-AE306B6E0E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BD0A813A-E40A-4224-9839-4552C6EC0D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3BEC88-C638-45DB-9A61-2ED2E3F6CE38}" type="slidenum">
              <a:rPr lang="en-AU" smtClean="0"/>
              <a:t>‹#›</a:t>
            </a:fld>
            <a:endParaRPr lang="en-AU"/>
          </a:p>
        </p:txBody>
      </p:sp>
    </p:spTree>
    <p:extLst>
      <p:ext uri="{BB962C8B-B14F-4D97-AF65-F5344CB8AC3E}">
        <p14:creationId xmlns:p14="http://schemas.microsoft.com/office/powerpoint/2010/main" val="3282100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4.jp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5.JP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hyperlink" Target="https://slsqcm.entegyapp.com.au/Page/61/138"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hyperlink" Target="https://itunes.apple.com/au/app/surf-life-saving-qld-events-app/id1131083605?mt=8"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s://play.google.com/store/apps/details?id=au.com.entegy.SLSQ16&amp;hl=en" TargetMode="External"/><Relationship Id="rId5" Type="http://schemas.openxmlformats.org/officeDocument/2006/relationships/hyperlink" Target="https://slsqcm.entegyapp.com.au/" TargetMode="External"/><Relationship Id="rId4" Type="http://schemas.openxmlformats.org/officeDocument/2006/relationships/hyperlink" Target="http://www.portal.slsc.com.au/" TargetMode="External"/><Relationship Id="rId9" Type="http://schemas.openxmlformats.org/officeDocument/2006/relationships/hyperlink" Target="https://slsqcm.entegyapp.com.au/Page/61/347"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hyperlink" Target="https://www.legislation.qld.gov.au/view/html/inforce/current/act-1999-010" TargetMode="External"/><Relationship Id="rId3" Type="http://schemas.openxmlformats.org/officeDocument/2006/relationships/image" Target="../media/image9.png"/><Relationship Id="rId7" Type="http://schemas.openxmlformats.org/officeDocument/2006/relationships/hyperlink" Target="https://www.legislation.qld.gov.au/view/html/inforce/current/act-2009-014"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legislation.qld.gov.au/view/html/inforce/current/act-1991-085" TargetMode="External"/><Relationship Id="rId11" Type="http://schemas.openxmlformats.org/officeDocument/2006/relationships/image" Target="../media/image5.jpeg"/><Relationship Id="rId5" Type="http://schemas.openxmlformats.org/officeDocument/2006/relationships/hyperlink" Target="https://www.legislation.gov.au/Details/C2019C00216" TargetMode="External"/><Relationship Id="rId10" Type="http://schemas.openxmlformats.org/officeDocument/2006/relationships/hyperlink" Target="https://www.legislation.qld.gov.au/" TargetMode="External"/><Relationship Id="rId4" Type="http://schemas.openxmlformats.org/officeDocument/2006/relationships/hyperlink" Target="https://www.legislation.qld.gov.au/view/html/inforce/current/act-1981-074" TargetMode="External"/><Relationship Id="rId9" Type="http://schemas.openxmlformats.org/officeDocument/2006/relationships/hyperlink" Target="https://www.legislation.gov.au/Details/C2021C0042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hyperlink" Target="https://www.legislation.gov.au/Details/C2019C00216"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s://www.legislation.qld.gov.au/view/html/inforce/current/act-1991-085"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hyperlink" Target="https://www.legislation.qld.gov.au/view/html/inforce/current/act-2009-014"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hyperlink" Target="https://www.legislation.qld.gov.au/view/html/inforce/current/act-1999-010"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hyperlink" Target="https://www.legislation.gov.au/Details/C2021C00421"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9.png"/><Relationship Id="rId7" Type="http://schemas.openxmlformats.org/officeDocument/2006/relationships/hyperlink" Target="https://www.ausport.gov.au/"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qld.gov.au/law/fair-trading" TargetMode="External"/><Relationship Id="rId5" Type="http://schemas.openxmlformats.org/officeDocument/2006/relationships/hyperlink" Target="https://www.acnc.gov.au/" TargetMode="External"/><Relationship Id="rId4" Type="http://schemas.openxmlformats.org/officeDocument/2006/relationships/hyperlink" Target="https://asic.gov.au/" TargetMode="External"/></Relationships>
</file>

<file path=ppt/slides/_rels/slide2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2.jp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www.acnc.gov.au/for-charities/manage-your-charity/governance-hub/governance-standards" TargetMode="External"/><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s://slsqcm.entegyapp.com.au/Page/61/141"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s://slsqcm.entegyapp.com.au/Page/61/143"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hyperlink" Target="https://slsqcm.entegyapp.com.au/Page/61/142" TargetMode="External"/><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s://slsqcm.entegyapp.com.au/Page/10/3507" TargetMode="External"/><Relationship Id="rId5" Type="http://schemas.openxmlformats.org/officeDocument/2006/relationships/hyperlink" Target="https://slsqcm.entegyapp.com.au/Page/10/3505" TargetMode="External"/><Relationship Id="rId4" Type="http://schemas.openxmlformats.org/officeDocument/2006/relationships/hyperlink" Target="https://slsqcm.entegyapp.com.au/Page/10/2991"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s://slsqcm.entegyapp.com.au/Page/61/214" TargetMode="Externa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s://slsqcm.entegyapp.com.au/Page/61/171"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https://slsqcm.entegyapp.com.au/Page/10/497" TargetMode="Externa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5.JPG"/></Relationships>
</file>

<file path=ppt/slides/_rels/slide4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5.JPG"/><Relationship Id="rId7" Type="http://schemas.openxmlformats.org/officeDocument/2006/relationships/diagramColors" Target="../diagrams/colors3.xml"/><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5.jpeg"/></Relationships>
</file>

<file path=ppt/slides/_rels/slide4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2.jpg"/><Relationship Id="rId7" Type="http://schemas.openxmlformats.org/officeDocument/2006/relationships/diagramColors" Target="../diagrams/colors4.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2.jpg"/><Relationship Id="rId7" Type="http://schemas.openxmlformats.org/officeDocument/2006/relationships/diagramColors" Target="../diagrams/colors5.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5.JPG"/></Relationships>
</file>

<file path=ppt/slides/_rels/slide4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5.JPG"/></Relationships>
</file>

<file path=ppt/slides/_rels/slide5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5.JPG"/></Relationships>
</file>

<file path=ppt/slides/_rels/slide5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5.JPG"/></Relationships>
</file>

<file path=ppt/slides/_rels/slide5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5.JPG"/></Relationships>
</file>

<file path=ppt/slides/_rels/slide5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5.JP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9.png"/><Relationship Id="rId7" Type="http://schemas.openxmlformats.org/officeDocument/2006/relationships/diagramQuickStyle" Target="../diagrams/quickStyle6.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5.jpeg"/><Relationship Id="rId9" Type="http://schemas.microsoft.com/office/2007/relationships/diagramDrawing" Target="../diagrams/drawing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9.png"/><Relationship Id="rId7" Type="http://schemas.openxmlformats.org/officeDocument/2006/relationships/diagramQuickStyle" Target="../diagrams/quickStyle7.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5.jpeg"/><Relationship Id="rId9" Type="http://schemas.microsoft.com/office/2007/relationships/diagramDrawing" Target="../diagrams/drawing7.xml"/></Relationships>
</file>

<file path=ppt/slides/_rels/slide61.xml.rels><?xml version="1.0" encoding="UTF-8" standalone="yes"?>
<Relationships xmlns="http://schemas.openxmlformats.org/package/2006/relationships"><Relationship Id="rId8" Type="http://schemas.openxmlformats.org/officeDocument/2006/relationships/diagramColors" Target="../diagrams/colors8.xml"/><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diagramQuickStyle" Target="../diagrams/quickStyle8.xml"/><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notesSlide" Target="../notesSlides/notesSlide45.xml"/><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diagramLayout" Target="../diagrams/layout8.xml"/><Relationship Id="rId11" Type="http://schemas.openxmlformats.org/officeDocument/2006/relationships/image" Target="../media/image26.svg"/><Relationship Id="rId5" Type="http://schemas.openxmlformats.org/officeDocument/2006/relationships/diagramData" Target="../diagrams/data8.xml"/><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34.svg"/><Relationship Id="rId4" Type="http://schemas.openxmlformats.org/officeDocument/2006/relationships/image" Target="../media/image5.jpeg"/><Relationship Id="rId9" Type="http://schemas.microsoft.com/office/2007/relationships/diagramDrawing" Target="../diagrams/drawing8.xml"/><Relationship Id="rId14" Type="http://schemas.openxmlformats.org/officeDocument/2006/relationships/image" Target="../media/image29.png"/></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15.JPG"/></Relationships>
</file>

<file path=ppt/slides/_rels/slide65.xml.rels><?xml version="1.0" encoding="UTF-8" standalone="yes"?>
<Relationships xmlns="http://schemas.openxmlformats.org/package/2006/relationships"><Relationship Id="rId8" Type="http://schemas.openxmlformats.org/officeDocument/2006/relationships/diagramColors" Target="../diagrams/colors9.xml"/><Relationship Id="rId3" Type="http://schemas.microsoft.com/office/2018/10/relationships/comments" Target="../comments/modernComment_146_D4AE42DE.xml"/><Relationship Id="rId7" Type="http://schemas.openxmlformats.org/officeDocument/2006/relationships/diagramQuickStyle" Target="../diagrams/quickStyle9.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35.jpeg"/><Relationship Id="rId4" Type="http://schemas.openxmlformats.org/officeDocument/2006/relationships/image" Target="../media/image14.jpg"/><Relationship Id="rId9" Type="http://schemas.microsoft.com/office/2007/relationships/diagramDrawing" Target="../diagrams/drawing9.xml"/></Relationships>
</file>

<file path=ppt/slides/_rels/slide6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7.png"/><Relationship Id="rId4" Type="http://schemas.microsoft.com/office/2007/relationships/hdphoto" Target="../media/hdphoto1.wdp"/></Relationships>
</file>

<file path=ppt/slides/_rels/slide68.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image" Target="../media/image10.png"/><Relationship Id="rId7" Type="http://schemas.openxmlformats.org/officeDocument/2006/relationships/diagramData" Target="../diagrams/data10.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35.jpeg"/><Relationship Id="rId11" Type="http://schemas.microsoft.com/office/2007/relationships/diagramDrawing" Target="../diagrams/drawing10.xml"/><Relationship Id="rId5" Type="http://schemas.openxmlformats.org/officeDocument/2006/relationships/image" Target="../media/image7.png"/><Relationship Id="rId10" Type="http://schemas.openxmlformats.org/officeDocument/2006/relationships/diagramColors" Target="../diagrams/colors10.xml"/><Relationship Id="rId4" Type="http://schemas.microsoft.com/office/2007/relationships/hdphoto" Target="../media/hdphoto1.wdp"/><Relationship Id="rId9" Type="http://schemas.openxmlformats.org/officeDocument/2006/relationships/diagramQuickStyle" Target="../diagrams/quickStyle10.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8.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2F70A7-9E4B-4FF6-A919-CF23EEE5DE8D}"/>
              </a:ext>
            </a:extLst>
          </p:cNvPr>
          <p:cNvPicPr>
            <a:picLocks noChangeAspect="1"/>
          </p:cNvPicPr>
          <p:nvPr/>
        </p:nvPicPr>
        <p:blipFill rotWithShape="1">
          <a:blip r:embed="rId2">
            <a:extLst>
              <a:ext uri="{28A0092B-C50C-407E-A947-70E740481C1C}">
                <a14:useLocalDpi xmlns:a14="http://schemas.microsoft.com/office/drawing/2010/main" val="0"/>
              </a:ext>
            </a:extLst>
          </a:blip>
          <a:srcRect l="25597" t="20125" b="-315"/>
          <a:stretch/>
        </p:blipFill>
        <p:spPr>
          <a:xfrm>
            <a:off x="-1" y="0"/>
            <a:ext cx="12192000" cy="7391400"/>
          </a:xfrm>
          <a:prstGeom prst="rect">
            <a:avLst/>
          </a:prstGeom>
        </p:spPr>
      </p:pic>
      <p:sp>
        <p:nvSpPr>
          <p:cNvPr id="11" name="Title 1">
            <a:extLst>
              <a:ext uri="{FF2B5EF4-FFF2-40B4-BE49-F238E27FC236}">
                <a16:creationId xmlns:a16="http://schemas.microsoft.com/office/drawing/2014/main" id="{B792B093-127B-4EF7-8D2A-0A9E57ECBCF6}"/>
              </a:ext>
            </a:extLst>
          </p:cNvPr>
          <p:cNvSpPr txBox="1">
            <a:spLocks/>
          </p:cNvSpPr>
          <p:nvPr/>
        </p:nvSpPr>
        <p:spPr>
          <a:xfrm>
            <a:off x="0" y="361980"/>
            <a:ext cx="121920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AU" dirty="0">
                <a:solidFill>
                  <a:srgbClr val="002E5E"/>
                </a:solidFill>
                <a:latin typeface="Avenir Book" panose="02000503020000020003" pitchFamily="2" charset="0"/>
                <a:ea typeface="Source Serif Pro" panose="02040603050405020204" pitchFamily="18" charset="0"/>
              </a:rPr>
              <a:t>COMMITTEE INDUCTION</a:t>
            </a:r>
          </a:p>
        </p:txBody>
      </p:sp>
      <p:pic>
        <p:nvPicPr>
          <p:cNvPr id="17" name="Picture 16" descr="Logo&#10;&#10;Description automatically generated">
            <a:extLst>
              <a:ext uri="{FF2B5EF4-FFF2-40B4-BE49-F238E27FC236}">
                <a16:creationId xmlns:a16="http://schemas.microsoft.com/office/drawing/2014/main" id="{D2A24D2F-47B8-ED6F-3710-6996CFAE0C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7952" y="2103437"/>
            <a:ext cx="1556095" cy="1325563"/>
          </a:xfrm>
          <a:prstGeom prst="rect">
            <a:avLst/>
          </a:prstGeom>
        </p:spPr>
      </p:pic>
    </p:spTree>
    <p:extLst>
      <p:ext uri="{BB962C8B-B14F-4D97-AF65-F5344CB8AC3E}">
        <p14:creationId xmlns:p14="http://schemas.microsoft.com/office/powerpoint/2010/main" val="2137228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60375A-3D14-4A34-8605-2FD4AB40A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BC46585-245A-49DD-AC64-639427894B73}"/>
              </a:ext>
            </a:extLst>
          </p:cNvPr>
          <p:cNvSpPr txBox="1"/>
          <p:nvPr/>
        </p:nvSpPr>
        <p:spPr>
          <a:xfrm>
            <a:off x="242048" y="242045"/>
            <a:ext cx="6898342" cy="830997"/>
          </a:xfrm>
          <a:prstGeom prst="rect">
            <a:avLst/>
          </a:prstGeom>
          <a:noFill/>
        </p:spPr>
        <p:txBody>
          <a:bodyPr wrap="square" rtlCol="0">
            <a:spAutoFit/>
          </a:bodyPr>
          <a:lstStyle/>
          <a:p>
            <a:r>
              <a:rPr lang="en-AU" sz="4800" b="1" dirty="0">
                <a:solidFill>
                  <a:srgbClr val="1E497D"/>
                </a:solidFill>
                <a:latin typeface="Slate Std Light" panose="02000506040000020004" pitchFamily="50" charset="0"/>
              </a:rPr>
              <a:t>GOVERNANCE</a:t>
            </a:r>
            <a:r>
              <a:rPr lang="en-AU" sz="4000" dirty="0">
                <a:solidFill>
                  <a:srgbClr val="1E497D"/>
                </a:solidFill>
                <a:latin typeface="Slate Std Light" panose="02000506040000020004" pitchFamily="50" charset="0"/>
              </a:rPr>
              <a:t> </a:t>
            </a:r>
            <a:endParaRPr lang="en-AU" sz="4000" b="1" dirty="0">
              <a:solidFill>
                <a:srgbClr val="012E57"/>
              </a:solidFill>
              <a:latin typeface="Slate Std Medium" panose="02000603040000020004" pitchFamily="50" charset="0"/>
            </a:endParaRPr>
          </a:p>
        </p:txBody>
      </p:sp>
      <p:pic>
        <p:nvPicPr>
          <p:cNvPr id="8" name="Picture 7">
            <a:extLst>
              <a:ext uri="{FF2B5EF4-FFF2-40B4-BE49-F238E27FC236}">
                <a16:creationId xmlns:a16="http://schemas.microsoft.com/office/drawing/2014/main" id="{909B6CE4-C88A-4A68-8A21-6CC6E62389F2}"/>
              </a:ext>
            </a:extLst>
          </p:cNvPr>
          <p:cNvPicPr>
            <a:picLocks noChangeAspect="1"/>
          </p:cNvPicPr>
          <p:nvPr/>
        </p:nvPicPr>
        <p:blipFill rotWithShape="1">
          <a:blip r:embed="rId4">
            <a:extLst>
              <a:ext uri="{28A0092B-C50C-407E-A947-70E740481C1C}">
                <a14:useLocalDpi xmlns:a14="http://schemas.microsoft.com/office/drawing/2010/main" val="0"/>
              </a:ext>
            </a:extLst>
          </a:blip>
          <a:srcRect l="1087" t="-97" r="21761" b="97"/>
          <a:stretch/>
        </p:blipFill>
        <p:spPr>
          <a:xfrm>
            <a:off x="8816789" y="-1"/>
            <a:ext cx="3375212" cy="6562161"/>
          </a:xfrm>
          <a:prstGeom prst="rect">
            <a:avLst/>
          </a:prstGeom>
        </p:spPr>
      </p:pic>
      <p:graphicFrame>
        <p:nvGraphicFramePr>
          <p:cNvPr id="3" name="Diagram 2">
            <a:extLst>
              <a:ext uri="{FF2B5EF4-FFF2-40B4-BE49-F238E27FC236}">
                <a16:creationId xmlns:a16="http://schemas.microsoft.com/office/drawing/2014/main" id="{4AC3B921-B14D-4F6D-686C-FB9515FE4D4B}"/>
              </a:ext>
            </a:extLst>
          </p:cNvPr>
          <p:cNvGraphicFramePr/>
          <p:nvPr/>
        </p:nvGraphicFramePr>
        <p:xfrm>
          <a:off x="142504" y="1007560"/>
          <a:ext cx="8674284" cy="44907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66701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4">
            <a:extLst>
              <a:ext uri="{FF2B5EF4-FFF2-40B4-BE49-F238E27FC236}">
                <a16:creationId xmlns:a16="http://schemas.microsoft.com/office/drawing/2014/main" id="{3C603A40-08F3-4FB8-AC7A-859211952DBD}"/>
              </a:ext>
            </a:extLst>
          </p:cNvPr>
          <p:cNvPicPr>
            <a:picLocks noChangeAspect="1"/>
          </p:cNvPicPr>
          <p:nvPr/>
        </p:nvPicPr>
        <p:blipFill rotWithShape="1">
          <a:blip r:embed="rId3">
            <a:extLst>
              <a:ext uri="{28A0092B-C50C-407E-A947-70E740481C1C}">
                <a14:useLocalDpi xmlns:a14="http://schemas.microsoft.com/office/drawing/2010/main" val="0"/>
              </a:ext>
            </a:extLst>
          </a:blip>
          <a:srcRect l="19069" t="51234" r="4139" b="20443"/>
          <a:stretch/>
        </p:blipFill>
        <p:spPr>
          <a:xfrm>
            <a:off x="-204159" y="1"/>
            <a:ext cx="12396159" cy="6858000"/>
          </a:xfrm>
          <a:prstGeom prst="rect">
            <a:avLst/>
          </a:prstGeom>
        </p:spPr>
      </p:pic>
      <p:sp>
        <p:nvSpPr>
          <p:cNvPr id="8" name="Rectangle 7">
            <a:extLst>
              <a:ext uri="{FF2B5EF4-FFF2-40B4-BE49-F238E27FC236}">
                <a16:creationId xmlns:a16="http://schemas.microsoft.com/office/drawing/2014/main" id="{CDB468F2-54AF-49FE-A777-0D2E2BA014EA}"/>
              </a:ext>
            </a:extLst>
          </p:cNvPr>
          <p:cNvSpPr/>
          <p:nvPr/>
        </p:nvSpPr>
        <p:spPr>
          <a:xfrm>
            <a:off x="-204160" y="0"/>
            <a:ext cx="12396159" cy="6857999"/>
          </a:xfrm>
          <a:prstGeom prst="rect">
            <a:avLst/>
          </a:prstGeom>
          <a:solidFill>
            <a:srgbClr val="FFFFFF">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6B7C6F26-1AB4-474A-B81D-0DB02C1B0B12}"/>
              </a:ext>
            </a:extLst>
          </p:cNvPr>
          <p:cNvSpPr>
            <a:spLocks noGrp="1"/>
          </p:cNvSpPr>
          <p:nvPr>
            <p:ph type="title"/>
          </p:nvPr>
        </p:nvSpPr>
        <p:spPr>
          <a:xfrm>
            <a:off x="-2" y="247588"/>
            <a:ext cx="11353799" cy="1105923"/>
          </a:xfrm>
        </p:spPr>
        <p:txBody>
          <a:bodyPr>
            <a:normAutofit fontScale="90000"/>
          </a:bodyPr>
          <a:lstStyle/>
          <a:p>
            <a:pPr algn="ctr"/>
            <a:r>
              <a:rPr lang="en-AU" sz="6000" dirty="0">
                <a:solidFill>
                  <a:srgbClr val="002E5E"/>
                </a:solidFill>
                <a:latin typeface="Avenir Book" panose="02000503020000020003" pitchFamily="2" charset="0"/>
                <a:ea typeface="Source Serif Pro" panose="02040603050405020204" pitchFamily="18" charset="0"/>
              </a:rPr>
              <a:t>SUCCESSFUL GOVERNANCE INVOLVES</a:t>
            </a:r>
          </a:p>
        </p:txBody>
      </p:sp>
      <p:pic>
        <p:nvPicPr>
          <p:cNvPr id="23" name="Picture 22">
            <a:extLst>
              <a:ext uri="{FF2B5EF4-FFF2-40B4-BE49-F238E27FC236}">
                <a16:creationId xmlns:a16="http://schemas.microsoft.com/office/drawing/2014/main" id="{011826A7-802E-44B8-8661-734F739932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4258" y="6509549"/>
            <a:ext cx="1947676" cy="158496"/>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C5C41BD9-F00E-1F50-3BF9-38CD18DBF6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727" y="5892519"/>
            <a:ext cx="1688714" cy="617030"/>
          </a:xfrm>
          <a:prstGeom prst="rect">
            <a:avLst/>
          </a:prstGeom>
        </p:spPr>
      </p:pic>
      <p:grpSp>
        <p:nvGrpSpPr>
          <p:cNvPr id="6" name="Group 5">
            <a:extLst>
              <a:ext uri="{FF2B5EF4-FFF2-40B4-BE49-F238E27FC236}">
                <a16:creationId xmlns:a16="http://schemas.microsoft.com/office/drawing/2014/main" id="{98AC440F-7231-4F45-9354-C74EBD81CFD5}"/>
              </a:ext>
            </a:extLst>
          </p:cNvPr>
          <p:cNvGrpSpPr/>
          <p:nvPr/>
        </p:nvGrpSpPr>
        <p:grpSpPr>
          <a:xfrm>
            <a:off x="321117" y="1812180"/>
            <a:ext cx="2935705" cy="1754326"/>
            <a:chOff x="79733" y="2651527"/>
            <a:chExt cx="2935705" cy="1754326"/>
          </a:xfrm>
        </p:grpSpPr>
        <p:sp>
          <p:nvSpPr>
            <p:cNvPr id="5" name="Rectangle 4">
              <a:extLst>
                <a:ext uri="{FF2B5EF4-FFF2-40B4-BE49-F238E27FC236}">
                  <a16:creationId xmlns:a16="http://schemas.microsoft.com/office/drawing/2014/main" id="{3034E185-FE2C-4817-8C8A-BA19F5158E08}"/>
                </a:ext>
              </a:extLst>
            </p:cNvPr>
            <p:cNvSpPr/>
            <p:nvPr/>
          </p:nvSpPr>
          <p:spPr>
            <a:xfrm>
              <a:off x="79733" y="2651527"/>
              <a:ext cx="2935705" cy="1754326"/>
            </a:xfrm>
            <a:prstGeom prst="rect">
              <a:avLst/>
            </a:prstGeom>
            <a:solidFill>
              <a:srgbClr val="002E5E"/>
            </a:solidFill>
            <a:ln>
              <a:solidFill>
                <a:srgbClr val="002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5697EA53-7ECA-4283-8A9C-1F81102C3D0A}"/>
                </a:ext>
              </a:extLst>
            </p:cNvPr>
            <p:cNvSpPr txBox="1"/>
            <p:nvPr/>
          </p:nvSpPr>
          <p:spPr>
            <a:xfrm>
              <a:off x="119598" y="3267080"/>
              <a:ext cx="2895840" cy="523220"/>
            </a:xfrm>
            <a:prstGeom prst="rect">
              <a:avLst/>
            </a:prstGeom>
            <a:solidFill>
              <a:schemeClr val="accent1">
                <a:lumMod val="50000"/>
                <a:alpha val="92000"/>
              </a:schemeClr>
            </a:solidFill>
          </p:spPr>
          <p:txBody>
            <a:bodyPr wrap="square" rtlCol="0">
              <a:spAutoFit/>
            </a:bodyPr>
            <a:lstStyle/>
            <a:p>
              <a:pPr algn="ctr"/>
              <a:r>
                <a:rPr lang="en-AU" sz="2800" b="1" dirty="0">
                  <a:solidFill>
                    <a:schemeClr val="bg1"/>
                  </a:solidFill>
                  <a:latin typeface="Avenir Book" panose="02000503020000020003" pitchFamily="2" charset="0"/>
                </a:rPr>
                <a:t>ACCOUNTABLITY</a:t>
              </a:r>
            </a:p>
          </p:txBody>
        </p:sp>
      </p:grpSp>
      <p:grpSp>
        <p:nvGrpSpPr>
          <p:cNvPr id="17" name="Group 16">
            <a:extLst>
              <a:ext uri="{FF2B5EF4-FFF2-40B4-BE49-F238E27FC236}">
                <a16:creationId xmlns:a16="http://schemas.microsoft.com/office/drawing/2014/main" id="{3DA0989C-21F6-4E6F-B8E8-1CF1FE132A5E}"/>
              </a:ext>
            </a:extLst>
          </p:cNvPr>
          <p:cNvGrpSpPr/>
          <p:nvPr/>
        </p:nvGrpSpPr>
        <p:grpSpPr>
          <a:xfrm>
            <a:off x="8418094" y="1869387"/>
            <a:ext cx="2935705" cy="1754326"/>
            <a:chOff x="79733" y="2651527"/>
            <a:chExt cx="2935705" cy="1754326"/>
          </a:xfrm>
        </p:grpSpPr>
        <p:sp>
          <p:nvSpPr>
            <p:cNvPr id="18" name="Rectangle 17">
              <a:extLst>
                <a:ext uri="{FF2B5EF4-FFF2-40B4-BE49-F238E27FC236}">
                  <a16:creationId xmlns:a16="http://schemas.microsoft.com/office/drawing/2014/main" id="{D82E5768-9EC2-40DD-8768-6A27A76C9BC6}"/>
                </a:ext>
              </a:extLst>
            </p:cNvPr>
            <p:cNvSpPr/>
            <p:nvPr/>
          </p:nvSpPr>
          <p:spPr>
            <a:xfrm>
              <a:off x="79733" y="2651527"/>
              <a:ext cx="2935705" cy="1754326"/>
            </a:xfrm>
            <a:prstGeom prst="rect">
              <a:avLst/>
            </a:prstGeom>
            <a:solidFill>
              <a:srgbClr val="002E5E"/>
            </a:solidFill>
            <a:ln>
              <a:solidFill>
                <a:srgbClr val="002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Box 18">
              <a:extLst>
                <a:ext uri="{FF2B5EF4-FFF2-40B4-BE49-F238E27FC236}">
                  <a16:creationId xmlns:a16="http://schemas.microsoft.com/office/drawing/2014/main" id="{451CA4BB-D9E7-44A2-B0EA-9078C3A4AE4A}"/>
                </a:ext>
              </a:extLst>
            </p:cNvPr>
            <p:cNvSpPr txBox="1"/>
            <p:nvPr/>
          </p:nvSpPr>
          <p:spPr>
            <a:xfrm>
              <a:off x="119598" y="3267080"/>
              <a:ext cx="2895840" cy="523220"/>
            </a:xfrm>
            <a:prstGeom prst="rect">
              <a:avLst/>
            </a:prstGeom>
            <a:solidFill>
              <a:schemeClr val="accent1">
                <a:lumMod val="50000"/>
                <a:alpha val="92000"/>
              </a:schemeClr>
            </a:solidFill>
          </p:spPr>
          <p:txBody>
            <a:bodyPr wrap="square" rtlCol="0">
              <a:spAutoFit/>
            </a:bodyPr>
            <a:lstStyle/>
            <a:p>
              <a:pPr algn="ctr"/>
              <a:r>
                <a:rPr lang="en-AU" sz="2800" b="1" dirty="0">
                  <a:solidFill>
                    <a:schemeClr val="bg1"/>
                  </a:solidFill>
                  <a:latin typeface="Avenir Book" panose="02000503020000020003" pitchFamily="2" charset="0"/>
                </a:rPr>
                <a:t>RESOURCING</a:t>
              </a:r>
            </a:p>
          </p:txBody>
        </p:sp>
      </p:grpSp>
      <p:grpSp>
        <p:nvGrpSpPr>
          <p:cNvPr id="20" name="Group 19">
            <a:extLst>
              <a:ext uri="{FF2B5EF4-FFF2-40B4-BE49-F238E27FC236}">
                <a16:creationId xmlns:a16="http://schemas.microsoft.com/office/drawing/2014/main" id="{9AB0E994-4260-478D-BC15-76A5B851E10B}"/>
              </a:ext>
            </a:extLst>
          </p:cNvPr>
          <p:cNvGrpSpPr/>
          <p:nvPr/>
        </p:nvGrpSpPr>
        <p:grpSpPr>
          <a:xfrm>
            <a:off x="4209044" y="1869387"/>
            <a:ext cx="2935705" cy="1754326"/>
            <a:chOff x="79733" y="2651527"/>
            <a:chExt cx="2935705" cy="1754326"/>
          </a:xfrm>
        </p:grpSpPr>
        <p:sp>
          <p:nvSpPr>
            <p:cNvPr id="21" name="Rectangle 20">
              <a:extLst>
                <a:ext uri="{FF2B5EF4-FFF2-40B4-BE49-F238E27FC236}">
                  <a16:creationId xmlns:a16="http://schemas.microsoft.com/office/drawing/2014/main" id="{45BDBD63-2865-4B05-99B9-D7C2F930BDDD}"/>
                </a:ext>
              </a:extLst>
            </p:cNvPr>
            <p:cNvSpPr/>
            <p:nvPr/>
          </p:nvSpPr>
          <p:spPr>
            <a:xfrm>
              <a:off x="79733" y="2651527"/>
              <a:ext cx="2935705" cy="1754326"/>
            </a:xfrm>
            <a:prstGeom prst="rect">
              <a:avLst/>
            </a:prstGeom>
            <a:solidFill>
              <a:srgbClr val="002E5E"/>
            </a:solidFill>
            <a:ln>
              <a:solidFill>
                <a:srgbClr val="002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xtBox 24">
              <a:extLst>
                <a:ext uri="{FF2B5EF4-FFF2-40B4-BE49-F238E27FC236}">
                  <a16:creationId xmlns:a16="http://schemas.microsoft.com/office/drawing/2014/main" id="{8757FBD2-65AD-4C58-B528-4346CD750AC9}"/>
                </a:ext>
              </a:extLst>
            </p:cNvPr>
            <p:cNvSpPr txBox="1"/>
            <p:nvPr/>
          </p:nvSpPr>
          <p:spPr>
            <a:xfrm>
              <a:off x="119598" y="3267080"/>
              <a:ext cx="2895840" cy="523220"/>
            </a:xfrm>
            <a:prstGeom prst="rect">
              <a:avLst/>
            </a:prstGeom>
            <a:solidFill>
              <a:schemeClr val="accent1">
                <a:lumMod val="50000"/>
                <a:alpha val="92000"/>
              </a:schemeClr>
            </a:solidFill>
          </p:spPr>
          <p:txBody>
            <a:bodyPr wrap="square" rtlCol="0">
              <a:spAutoFit/>
            </a:bodyPr>
            <a:lstStyle/>
            <a:p>
              <a:pPr algn="ctr"/>
              <a:r>
                <a:rPr lang="en-AU" sz="2800" b="1" dirty="0">
                  <a:solidFill>
                    <a:schemeClr val="bg1"/>
                  </a:solidFill>
                  <a:latin typeface="Avenir Book" panose="02000503020000020003" pitchFamily="2" charset="0"/>
                </a:rPr>
                <a:t>STRATEGY</a:t>
              </a:r>
            </a:p>
          </p:txBody>
        </p:sp>
      </p:grpSp>
      <p:grpSp>
        <p:nvGrpSpPr>
          <p:cNvPr id="26" name="Group 25">
            <a:extLst>
              <a:ext uri="{FF2B5EF4-FFF2-40B4-BE49-F238E27FC236}">
                <a16:creationId xmlns:a16="http://schemas.microsoft.com/office/drawing/2014/main" id="{F9778565-DF0E-4C27-B5B7-6A0BA10CD2A7}"/>
              </a:ext>
            </a:extLst>
          </p:cNvPr>
          <p:cNvGrpSpPr/>
          <p:nvPr/>
        </p:nvGrpSpPr>
        <p:grpSpPr>
          <a:xfrm>
            <a:off x="2358693" y="4025175"/>
            <a:ext cx="2935705" cy="1754326"/>
            <a:chOff x="79733" y="2651527"/>
            <a:chExt cx="2935705" cy="1754326"/>
          </a:xfrm>
        </p:grpSpPr>
        <p:sp>
          <p:nvSpPr>
            <p:cNvPr id="27" name="Rectangle 26">
              <a:extLst>
                <a:ext uri="{FF2B5EF4-FFF2-40B4-BE49-F238E27FC236}">
                  <a16:creationId xmlns:a16="http://schemas.microsoft.com/office/drawing/2014/main" id="{3C1C82FF-442A-45B7-A090-4AC41F00F468}"/>
                </a:ext>
              </a:extLst>
            </p:cNvPr>
            <p:cNvSpPr/>
            <p:nvPr/>
          </p:nvSpPr>
          <p:spPr>
            <a:xfrm>
              <a:off x="79733" y="2651527"/>
              <a:ext cx="2935705" cy="1754326"/>
            </a:xfrm>
            <a:prstGeom prst="rect">
              <a:avLst/>
            </a:prstGeom>
            <a:solidFill>
              <a:srgbClr val="002E5E"/>
            </a:solidFill>
            <a:ln>
              <a:solidFill>
                <a:srgbClr val="002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Box 27">
              <a:extLst>
                <a:ext uri="{FF2B5EF4-FFF2-40B4-BE49-F238E27FC236}">
                  <a16:creationId xmlns:a16="http://schemas.microsoft.com/office/drawing/2014/main" id="{79D52BB6-F3FE-455C-8CE3-76572E7EB127}"/>
                </a:ext>
              </a:extLst>
            </p:cNvPr>
            <p:cNvSpPr txBox="1"/>
            <p:nvPr/>
          </p:nvSpPr>
          <p:spPr>
            <a:xfrm>
              <a:off x="119598" y="3267080"/>
              <a:ext cx="2895840" cy="523220"/>
            </a:xfrm>
            <a:prstGeom prst="rect">
              <a:avLst/>
            </a:prstGeom>
            <a:solidFill>
              <a:schemeClr val="accent1">
                <a:lumMod val="50000"/>
                <a:alpha val="92000"/>
              </a:schemeClr>
            </a:solidFill>
          </p:spPr>
          <p:txBody>
            <a:bodyPr wrap="square" rtlCol="0">
              <a:spAutoFit/>
            </a:bodyPr>
            <a:lstStyle/>
            <a:p>
              <a:pPr algn="ctr"/>
              <a:r>
                <a:rPr lang="en-AU" sz="2800" b="1" dirty="0">
                  <a:solidFill>
                    <a:schemeClr val="bg1"/>
                  </a:solidFill>
                  <a:latin typeface="Avenir Book" panose="02000503020000020003" pitchFamily="2" charset="0"/>
                </a:rPr>
                <a:t>ADVOCACY</a:t>
              </a:r>
            </a:p>
          </p:txBody>
        </p:sp>
      </p:grpSp>
      <p:grpSp>
        <p:nvGrpSpPr>
          <p:cNvPr id="29" name="Group 28">
            <a:extLst>
              <a:ext uri="{FF2B5EF4-FFF2-40B4-BE49-F238E27FC236}">
                <a16:creationId xmlns:a16="http://schemas.microsoft.com/office/drawing/2014/main" id="{D30F9545-D663-488A-BBBB-C380B23CCB42}"/>
              </a:ext>
            </a:extLst>
          </p:cNvPr>
          <p:cNvGrpSpPr/>
          <p:nvPr/>
        </p:nvGrpSpPr>
        <p:grpSpPr>
          <a:xfrm>
            <a:off x="6135760" y="4009803"/>
            <a:ext cx="2935705" cy="1754326"/>
            <a:chOff x="79733" y="2651527"/>
            <a:chExt cx="2935705" cy="1754326"/>
          </a:xfrm>
        </p:grpSpPr>
        <p:sp>
          <p:nvSpPr>
            <p:cNvPr id="30" name="Rectangle 29">
              <a:extLst>
                <a:ext uri="{FF2B5EF4-FFF2-40B4-BE49-F238E27FC236}">
                  <a16:creationId xmlns:a16="http://schemas.microsoft.com/office/drawing/2014/main" id="{960D25D2-FD1D-43EF-881C-29AD67BF5B7F}"/>
                </a:ext>
              </a:extLst>
            </p:cNvPr>
            <p:cNvSpPr/>
            <p:nvPr/>
          </p:nvSpPr>
          <p:spPr>
            <a:xfrm>
              <a:off x="79733" y="2651527"/>
              <a:ext cx="2935705" cy="1754326"/>
            </a:xfrm>
            <a:prstGeom prst="rect">
              <a:avLst/>
            </a:prstGeom>
            <a:solidFill>
              <a:srgbClr val="002E5E"/>
            </a:solidFill>
            <a:ln>
              <a:solidFill>
                <a:srgbClr val="002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TextBox 30">
              <a:extLst>
                <a:ext uri="{FF2B5EF4-FFF2-40B4-BE49-F238E27FC236}">
                  <a16:creationId xmlns:a16="http://schemas.microsoft.com/office/drawing/2014/main" id="{D80D12BB-9F56-44A9-90AB-36134A1F2C06}"/>
                </a:ext>
              </a:extLst>
            </p:cNvPr>
            <p:cNvSpPr txBox="1"/>
            <p:nvPr/>
          </p:nvSpPr>
          <p:spPr>
            <a:xfrm>
              <a:off x="119598" y="3267080"/>
              <a:ext cx="2895840" cy="523220"/>
            </a:xfrm>
            <a:prstGeom prst="rect">
              <a:avLst/>
            </a:prstGeom>
            <a:solidFill>
              <a:schemeClr val="accent1">
                <a:lumMod val="50000"/>
                <a:alpha val="92000"/>
              </a:schemeClr>
            </a:solidFill>
          </p:spPr>
          <p:txBody>
            <a:bodyPr wrap="square" rtlCol="0">
              <a:spAutoFit/>
            </a:bodyPr>
            <a:lstStyle/>
            <a:p>
              <a:pPr algn="ctr"/>
              <a:r>
                <a:rPr lang="en-AU" sz="2800" b="1" dirty="0">
                  <a:solidFill>
                    <a:schemeClr val="bg1"/>
                  </a:solidFill>
                  <a:latin typeface="Avenir Book" panose="02000503020000020003" pitchFamily="2" charset="0"/>
                </a:rPr>
                <a:t>COMPLIANCE</a:t>
              </a:r>
            </a:p>
          </p:txBody>
        </p:sp>
      </p:grpSp>
    </p:spTree>
    <p:extLst>
      <p:ext uri="{BB962C8B-B14F-4D97-AF65-F5344CB8AC3E}">
        <p14:creationId xmlns:p14="http://schemas.microsoft.com/office/powerpoint/2010/main" val="2071172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Content Placeholder 4">
            <a:extLst>
              <a:ext uri="{FF2B5EF4-FFF2-40B4-BE49-F238E27FC236}">
                <a16:creationId xmlns:a16="http://schemas.microsoft.com/office/drawing/2014/main" id="{5BB6AFC9-2D26-4959-A3EE-67024EF77588}"/>
              </a:ext>
            </a:extLst>
          </p:cNvPr>
          <p:cNvPicPr>
            <a:picLocks noChangeAspect="1"/>
          </p:cNvPicPr>
          <p:nvPr/>
        </p:nvPicPr>
        <p:blipFill rotWithShape="1">
          <a:blip r:embed="rId3">
            <a:extLst>
              <a:ext uri="{28A0092B-C50C-407E-A947-70E740481C1C}">
                <a14:useLocalDpi xmlns:a14="http://schemas.microsoft.com/office/drawing/2010/main" val="0"/>
              </a:ext>
            </a:extLst>
          </a:blip>
          <a:srcRect l="19069" t="51234" r="4139" b="20443"/>
          <a:stretch/>
        </p:blipFill>
        <p:spPr>
          <a:xfrm>
            <a:off x="-204159" y="1"/>
            <a:ext cx="12396159" cy="6858000"/>
          </a:xfrm>
          <a:prstGeom prst="rect">
            <a:avLst/>
          </a:prstGeom>
        </p:spPr>
      </p:pic>
      <p:sp>
        <p:nvSpPr>
          <p:cNvPr id="41" name="Rectangle 40">
            <a:extLst>
              <a:ext uri="{FF2B5EF4-FFF2-40B4-BE49-F238E27FC236}">
                <a16:creationId xmlns:a16="http://schemas.microsoft.com/office/drawing/2014/main" id="{D2F78200-F530-45AB-A852-21AF0E842123}"/>
              </a:ext>
            </a:extLst>
          </p:cNvPr>
          <p:cNvSpPr/>
          <p:nvPr/>
        </p:nvSpPr>
        <p:spPr>
          <a:xfrm>
            <a:off x="-235089" y="-10859"/>
            <a:ext cx="12396159" cy="6857999"/>
          </a:xfrm>
          <a:prstGeom prst="rect">
            <a:avLst/>
          </a:prstGeom>
          <a:solidFill>
            <a:srgbClr val="FFFFFF">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Content Placeholder 5">
            <a:extLst>
              <a:ext uri="{FF2B5EF4-FFF2-40B4-BE49-F238E27FC236}">
                <a16:creationId xmlns:a16="http://schemas.microsoft.com/office/drawing/2014/main" id="{C0CBA85C-FF1B-4A17-A1A6-2622B30A657C}"/>
              </a:ext>
            </a:extLst>
          </p:cNvPr>
          <p:cNvSpPr txBox="1">
            <a:spLocks/>
          </p:cNvSpPr>
          <p:nvPr/>
        </p:nvSpPr>
        <p:spPr>
          <a:xfrm>
            <a:off x="3546119" y="3497510"/>
            <a:ext cx="9729013" cy="40890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solidFill>
                <a:srgbClr val="002E5E"/>
              </a:solidFill>
            </a:endParaRPr>
          </a:p>
          <a:p>
            <a:pPr marL="0" indent="0">
              <a:buFont typeface="Arial" panose="020B0604020202020204" pitchFamily="34" charset="0"/>
              <a:buNone/>
            </a:pPr>
            <a:endParaRPr lang="en-AU" dirty="0">
              <a:solidFill>
                <a:srgbClr val="002E5E"/>
              </a:solidFill>
            </a:endParaRPr>
          </a:p>
        </p:txBody>
      </p:sp>
      <p:pic>
        <p:nvPicPr>
          <p:cNvPr id="3" name="Picture 2" descr="A picture containing text, sign, vector graphics&#10;&#10;Description automatically generated">
            <a:extLst>
              <a:ext uri="{FF2B5EF4-FFF2-40B4-BE49-F238E27FC236}">
                <a16:creationId xmlns:a16="http://schemas.microsoft.com/office/drawing/2014/main" id="{4A2A020F-205F-BA4B-BF55-968C808C5B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1125" y="6093631"/>
            <a:ext cx="1596971" cy="574450"/>
          </a:xfrm>
          <a:prstGeom prst="rect">
            <a:avLst/>
          </a:prstGeom>
        </p:spPr>
      </p:pic>
      <p:grpSp>
        <p:nvGrpSpPr>
          <p:cNvPr id="8" name="Group 7">
            <a:extLst>
              <a:ext uri="{FF2B5EF4-FFF2-40B4-BE49-F238E27FC236}">
                <a16:creationId xmlns:a16="http://schemas.microsoft.com/office/drawing/2014/main" id="{E78CE1A7-04B3-4469-801B-41C202C5505A}"/>
              </a:ext>
            </a:extLst>
          </p:cNvPr>
          <p:cNvGrpSpPr/>
          <p:nvPr/>
        </p:nvGrpSpPr>
        <p:grpSpPr>
          <a:xfrm>
            <a:off x="931696" y="2044633"/>
            <a:ext cx="10328605" cy="3331424"/>
            <a:chOff x="860225" y="3368109"/>
            <a:chExt cx="5948226" cy="1524944"/>
          </a:xfrm>
        </p:grpSpPr>
        <p:grpSp>
          <p:nvGrpSpPr>
            <p:cNvPr id="9" name="Group 8">
              <a:extLst>
                <a:ext uri="{FF2B5EF4-FFF2-40B4-BE49-F238E27FC236}">
                  <a16:creationId xmlns:a16="http://schemas.microsoft.com/office/drawing/2014/main" id="{3450FC26-DD72-4B86-A775-7A8016FD97D3}"/>
                </a:ext>
              </a:extLst>
            </p:cNvPr>
            <p:cNvGrpSpPr/>
            <p:nvPr/>
          </p:nvGrpSpPr>
          <p:grpSpPr>
            <a:xfrm>
              <a:off x="2387018" y="3374705"/>
              <a:ext cx="1381300" cy="433643"/>
              <a:chOff x="7545357" y="1733964"/>
              <a:chExt cx="3471545" cy="1027488"/>
            </a:xfrm>
          </p:grpSpPr>
          <p:sp>
            <p:nvSpPr>
              <p:cNvPr id="38" name="Rectangle 37">
                <a:extLst>
                  <a:ext uri="{FF2B5EF4-FFF2-40B4-BE49-F238E27FC236}">
                    <a16:creationId xmlns:a16="http://schemas.microsoft.com/office/drawing/2014/main" id="{8B87DD43-936A-4963-9268-FB4D18E6A2EB}"/>
                  </a:ext>
                </a:extLst>
              </p:cNvPr>
              <p:cNvSpPr/>
              <p:nvPr/>
            </p:nvSpPr>
            <p:spPr>
              <a:xfrm>
                <a:off x="7571944" y="1733964"/>
                <a:ext cx="3444958" cy="10274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a:p>
            </p:txBody>
          </p:sp>
          <p:sp>
            <p:nvSpPr>
              <p:cNvPr id="39" name="TextBox 38">
                <a:extLst>
                  <a:ext uri="{FF2B5EF4-FFF2-40B4-BE49-F238E27FC236}">
                    <a16:creationId xmlns:a16="http://schemas.microsoft.com/office/drawing/2014/main" id="{7909DAD5-7784-4487-A4A6-0B561943F330}"/>
                  </a:ext>
                </a:extLst>
              </p:cNvPr>
              <p:cNvSpPr txBox="1"/>
              <p:nvPr/>
            </p:nvSpPr>
            <p:spPr>
              <a:xfrm>
                <a:off x="7545357" y="1877493"/>
                <a:ext cx="3444958" cy="812279"/>
              </a:xfrm>
              <a:prstGeom prst="rect">
                <a:avLst/>
              </a:prstGeom>
              <a:noFill/>
            </p:spPr>
            <p:txBody>
              <a:bodyPr wrap="square" rtlCol="0">
                <a:spAutoFit/>
              </a:bodyPr>
              <a:lstStyle/>
              <a:p>
                <a:pPr algn="ctr"/>
                <a:r>
                  <a:rPr lang="en-GB" sz="3200" b="1" baseline="30000" dirty="0">
                    <a:solidFill>
                      <a:schemeClr val="bg1"/>
                    </a:solidFill>
                    <a:latin typeface="Avenir Book" panose="02000503020000020003"/>
                  </a:rPr>
                  <a:t>Financial &amp; Legal Management</a:t>
                </a:r>
              </a:p>
            </p:txBody>
          </p:sp>
        </p:grpSp>
        <p:grpSp>
          <p:nvGrpSpPr>
            <p:cNvPr id="10" name="Group 9">
              <a:extLst>
                <a:ext uri="{FF2B5EF4-FFF2-40B4-BE49-F238E27FC236}">
                  <a16:creationId xmlns:a16="http://schemas.microsoft.com/office/drawing/2014/main" id="{2B5DB28C-D58A-49BA-9B82-5ED375C90B20}"/>
                </a:ext>
              </a:extLst>
            </p:cNvPr>
            <p:cNvGrpSpPr/>
            <p:nvPr/>
          </p:nvGrpSpPr>
          <p:grpSpPr>
            <a:xfrm>
              <a:off x="3912373" y="3368109"/>
              <a:ext cx="1370722" cy="433643"/>
              <a:chOff x="7571941" y="1733964"/>
              <a:chExt cx="3444961" cy="1027488"/>
            </a:xfrm>
          </p:grpSpPr>
          <p:sp>
            <p:nvSpPr>
              <p:cNvPr id="36" name="Rectangle 35">
                <a:extLst>
                  <a:ext uri="{FF2B5EF4-FFF2-40B4-BE49-F238E27FC236}">
                    <a16:creationId xmlns:a16="http://schemas.microsoft.com/office/drawing/2014/main" id="{DA4393B2-2B43-4024-848F-8D3FEE931BB5}"/>
                  </a:ext>
                </a:extLst>
              </p:cNvPr>
              <p:cNvSpPr/>
              <p:nvPr/>
            </p:nvSpPr>
            <p:spPr>
              <a:xfrm>
                <a:off x="7571944" y="1733964"/>
                <a:ext cx="3444958" cy="10274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a:p>
            </p:txBody>
          </p:sp>
          <p:sp>
            <p:nvSpPr>
              <p:cNvPr id="37" name="TextBox 36">
                <a:extLst>
                  <a:ext uri="{FF2B5EF4-FFF2-40B4-BE49-F238E27FC236}">
                    <a16:creationId xmlns:a16="http://schemas.microsoft.com/office/drawing/2014/main" id="{DC92D851-C949-4AF6-875B-A17DA584DDCE}"/>
                  </a:ext>
                </a:extLst>
              </p:cNvPr>
              <p:cNvSpPr txBox="1"/>
              <p:nvPr/>
            </p:nvSpPr>
            <p:spPr>
              <a:xfrm>
                <a:off x="7571941" y="2036586"/>
                <a:ext cx="3444958" cy="456212"/>
              </a:xfrm>
              <a:prstGeom prst="rect">
                <a:avLst/>
              </a:prstGeom>
              <a:noFill/>
            </p:spPr>
            <p:txBody>
              <a:bodyPr wrap="square" rtlCol="0">
                <a:spAutoFit/>
              </a:bodyPr>
              <a:lstStyle/>
              <a:p>
                <a:pPr algn="ctr"/>
                <a:r>
                  <a:rPr lang="en-GB" sz="3200" b="1" baseline="30000" dirty="0">
                    <a:solidFill>
                      <a:schemeClr val="bg1"/>
                    </a:solidFill>
                    <a:latin typeface="Avenir Book" panose="02000503020000020003"/>
                  </a:rPr>
                  <a:t>Assessing Risk</a:t>
                </a:r>
              </a:p>
            </p:txBody>
          </p:sp>
        </p:grpSp>
        <p:grpSp>
          <p:nvGrpSpPr>
            <p:cNvPr id="12" name="Group 11">
              <a:extLst>
                <a:ext uri="{FF2B5EF4-FFF2-40B4-BE49-F238E27FC236}">
                  <a16:creationId xmlns:a16="http://schemas.microsoft.com/office/drawing/2014/main" id="{70A665FB-92AE-49C4-B6AA-9BEE4A9209D7}"/>
                </a:ext>
              </a:extLst>
            </p:cNvPr>
            <p:cNvGrpSpPr/>
            <p:nvPr/>
          </p:nvGrpSpPr>
          <p:grpSpPr>
            <a:xfrm>
              <a:off x="5437730" y="3368109"/>
              <a:ext cx="1370721" cy="433643"/>
              <a:chOff x="7571944" y="1733964"/>
              <a:chExt cx="3444958" cy="1027488"/>
            </a:xfrm>
          </p:grpSpPr>
          <p:sp>
            <p:nvSpPr>
              <p:cNvPr id="34" name="Rectangle 33">
                <a:extLst>
                  <a:ext uri="{FF2B5EF4-FFF2-40B4-BE49-F238E27FC236}">
                    <a16:creationId xmlns:a16="http://schemas.microsoft.com/office/drawing/2014/main" id="{7599FD0C-A954-4B4A-BBA5-7028A116F0AC}"/>
                  </a:ext>
                </a:extLst>
              </p:cNvPr>
              <p:cNvSpPr/>
              <p:nvPr/>
            </p:nvSpPr>
            <p:spPr>
              <a:xfrm>
                <a:off x="7571944" y="1733964"/>
                <a:ext cx="3444958" cy="10274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a:p>
            </p:txBody>
          </p:sp>
          <p:sp>
            <p:nvSpPr>
              <p:cNvPr id="35" name="TextBox 34">
                <a:extLst>
                  <a:ext uri="{FF2B5EF4-FFF2-40B4-BE49-F238E27FC236}">
                    <a16:creationId xmlns:a16="http://schemas.microsoft.com/office/drawing/2014/main" id="{066ADBB4-092D-4985-AAA7-7A13B797EA47}"/>
                  </a:ext>
                </a:extLst>
              </p:cNvPr>
              <p:cNvSpPr txBox="1"/>
              <p:nvPr/>
            </p:nvSpPr>
            <p:spPr>
              <a:xfrm>
                <a:off x="7571944" y="1836961"/>
                <a:ext cx="3444958" cy="812279"/>
              </a:xfrm>
              <a:prstGeom prst="rect">
                <a:avLst/>
              </a:prstGeom>
              <a:noFill/>
            </p:spPr>
            <p:txBody>
              <a:bodyPr wrap="square" rtlCol="0">
                <a:spAutoFit/>
              </a:bodyPr>
              <a:lstStyle/>
              <a:p>
                <a:pPr algn="ctr"/>
                <a:r>
                  <a:rPr lang="en-GB" sz="3200" b="1" baseline="30000" dirty="0">
                    <a:solidFill>
                      <a:schemeClr val="bg1"/>
                    </a:solidFill>
                    <a:latin typeface="Avenir Book" panose="02000503020000020003"/>
                  </a:rPr>
                  <a:t>Monitoring Compliance</a:t>
                </a:r>
              </a:p>
            </p:txBody>
          </p:sp>
        </p:grpSp>
        <p:grpSp>
          <p:nvGrpSpPr>
            <p:cNvPr id="13" name="Group 12">
              <a:extLst>
                <a:ext uri="{FF2B5EF4-FFF2-40B4-BE49-F238E27FC236}">
                  <a16:creationId xmlns:a16="http://schemas.microsoft.com/office/drawing/2014/main" id="{D29BF560-16C5-4001-A3E9-3C6F7B9D6C47}"/>
                </a:ext>
              </a:extLst>
            </p:cNvPr>
            <p:cNvGrpSpPr/>
            <p:nvPr/>
          </p:nvGrpSpPr>
          <p:grpSpPr>
            <a:xfrm>
              <a:off x="4597733" y="4453258"/>
              <a:ext cx="1370721" cy="439795"/>
              <a:chOff x="7571944" y="1733964"/>
              <a:chExt cx="3444958" cy="1042068"/>
            </a:xfrm>
          </p:grpSpPr>
          <p:sp>
            <p:nvSpPr>
              <p:cNvPr id="32" name="Rectangle 31">
                <a:extLst>
                  <a:ext uri="{FF2B5EF4-FFF2-40B4-BE49-F238E27FC236}">
                    <a16:creationId xmlns:a16="http://schemas.microsoft.com/office/drawing/2014/main" id="{B4A022F0-3757-4420-ADDF-88C4EB24D905}"/>
                  </a:ext>
                </a:extLst>
              </p:cNvPr>
              <p:cNvSpPr/>
              <p:nvPr/>
            </p:nvSpPr>
            <p:spPr>
              <a:xfrm>
                <a:off x="7571944" y="1733964"/>
                <a:ext cx="3444958" cy="10274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a:p>
            </p:txBody>
          </p:sp>
          <p:sp>
            <p:nvSpPr>
              <p:cNvPr id="33" name="TextBox 32">
                <a:extLst>
                  <a:ext uri="{FF2B5EF4-FFF2-40B4-BE49-F238E27FC236}">
                    <a16:creationId xmlns:a16="http://schemas.microsoft.com/office/drawing/2014/main" id="{57E792A9-EA16-462B-9F87-9CE1BE598869}"/>
                  </a:ext>
                </a:extLst>
              </p:cNvPr>
              <p:cNvSpPr txBox="1"/>
              <p:nvPr/>
            </p:nvSpPr>
            <p:spPr>
              <a:xfrm>
                <a:off x="7571944" y="1874733"/>
                <a:ext cx="3444958" cy="901299"/>
              </a:xfrm>
              <a:prstGeom prst="rect">
                <a:avLst/>
              </a:prstGeom>
              <a:noFill/>
            </p:spPr>
            <p:txBody>
              <a:bodyPr wrap="square" rtlCol="0">
                <a:spAutoFit/>
              </a:bodyPr>
              <a:lstStyle/>
              <a:p>
                <a:pPr algn="ctr"/>
                <a:r>
                  <a:rPr lang="en-GB" sz="2400" b="1" baseline="30000" dirty="0">
                    <a:solidFill>
                      <a:schemeClr val="bg1"/>
                    </a:solidFill>
                    <a:latin typeface="Avenir Book" panose="02000503020000020003"/>
                  </a:rPr>
                  <a:t>External &amp; Internal Relationships Engagement</a:t>
                </a:r>
              </a:p>
            </p:txBody>
          </p:sp>
        </p:grpSp>
        <p:grpSp>
          <p:nvGrpSpPr>
            <p:cNvPr id="14" name="Group 13">
              <a:extLst>
                <a:ext uri="{FF2B5EF4-FFF2-40B4-BE49-F238E27FC236}">
                  <a16:creationId xmlns:a16="http://schemas.microsoft.com/office/drawing/2014/main" id="{D399261E-5816-4BFE-877A-8F605ACF3C53}"/>
                </a:ext>
              </a:extLst>
            </p:cNvPr>
            <p:cNvGrpSpPr/>
            <p:nvPr/>
          </p:nvGrpSpPr>
          <p:grpSpPr>
            <a:xfrm>
              <a:off x="1493787" y="3931129"/>
              <a:ext cx="1429444" cy="433643"/>
              <a:chOff x="7441759" y="1733964"/>
              <a:chExt cx="3592543" cy="1027488"/>
            </a:xfrm>
          </p:grpSpPr>
          <p:sp>
            <p:nvSpPr>
              <p:cNvPr id="30" name="Rectangle 29">
                <a:extLst>
                  <a:ext uri="{FF2B5EF4-FFF2-40B4-BE49-F238E27FC236}">
                    <a16:creationId xmlns:a16="http://schemas.microsoft.com/office/drawing/2014/main" id="{EBF9D09F-9841-4291-921A-A3BC65596991}"/>
                  </a:ext>
                </a:extLst>
              </p:cNvPr>
              <p:cNvSpPr/>
              <p:nvPr/>
            </p:nvSpPr>
            <p:spPr>
              <a:xfrm>
                <a:off x="7571944" y="1733964"/>
                <a:ext cx="3444958" cy="10274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a:p>
            </p:txBody>
          </p:sp>
          <p:sp>
            <p:nvSpPr>
              <p:cNvPr id="31" name="TextBox 30">
                <a:extLst>
                  <a:ext uri="{FF2B5EF4-FFF2-40B4-BE49-F238E27FC236}">
                    <a16:creationId xmlns:a16="http://schemas.microsoft.com/office/drawing/2014/main" id="{5AFAB7F7-8616-4F9E-A70A-41E8D820B19F}"/>
                  </a:ext>
                </a:extLst>
              </p:cNvPr>
              <p:cNvSpPr txBox="1"/>
              <p:nvPr/>
            </p:nvSpPr>
            <p:spPr>
              <a:xfrm>
                <a:off x="7441759" y="1988274"/>
                <a:ext cx="3592543" cy="723262"/>
              </a:xfrm>
              <a:prstGeom prst="rect">
                <a:avLst/>
              </a:prstGeom>
              <a:noFill/>
            </p:spPr>
            <p:txBody>
              <a:bodyPr wrap="square" rtlCol="0">
                <a:spAutoFit/>
              </a:bodyPr>
              <a:lstStyle/>
              <a:p>
                <a:pPr algn="ctr"/>
                <a:r>
                  <a:rPr lang="en-GB" sz="2800" b="1" baseline="30000" dirty="0">
                    <a:solidFill>
                      <a:schemeClr val="bg1"/>
                    </a:solidFill>
                    <a:latin typeface="Avenir Book" panose="02000503020000020003"/>
                  </a:rPr>
                  <a:t>Relevant Policy &amp; Procedure Creation</a:t>
                </a:r>
              </a:p>
            </p:txBody>
          </p:sp>
        </p:grpSp>
        <p:grpSp>
          <p:nvGrpSpPr>
            <p:cNvPr id="15" name="Group 14">
              <a:extLst>
                <a:ext uri="{FF2B5EF4-FFF2-40B4-BE49-F238E27FC236}">
                  <a16:creationId xmlns:a16="http://schemas.microsoft.com/office/drawing/2014/main" id="{5A254A5B-1BE4-4DF5-8630-64FFE02DF60D}"/>
                </a:ext>
              </a:extLst>
            </p:cNvPr>
            <p:cNvGrpSpPr/>
            <p:nvPr/>
          </p:nvGrpSpPr>
          <p:grpSpPr>
            <a:xfrm>
              <a:off x="3093483" y="3917894"/>
              <a:ext cx="1376707" cy="433643"/>
              <a:chOff x="7556900" y="1733964"/>
              <a:chExt cx="3460002" cy="1027488"/>
            </a:xfrm>
          </p:grpSpPr>
          <p:sp>
            <p:nvSpPr>
              <p:cNvPr id="28" name="Rectangle 27">
                <a:extLst>
                  <a:ext uri="{FF2B5EF4-FFF2-40B4-BE49-F238E27FC236}">
                    <a16:creationId xmlns:a16="http://schemas.microsoft.com/office/drawing/2014/main" id="{4F665436-9702-453E-AF05-FEAD654521C6}"/>
                  </a:ext>
                </a:extLst>
              </p:cNvPr>
              <p:cNvSpPr/>
              <p:nvPr/>
            </p:nvSpPr>
            <p:spPr>
              <a:xfrm>
                <a:off x="7571944" y="1733964"/>
                <a:ext cx="3444958" cy="10274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a:p>
            </p:txBody>
          </p:sp>
          <p:sp>
            <p:nvSpPr>
              <p:cNvPr id="29" name="TextBox 28">
                <a:extLst>
                  <a:ext uri="{FF2B5EF4-FFF2-40B4-BE49-F238E27FC236}">
                    <a16:creationId xmlns:a16="http://schemas.microsoft.com/office/drawing/2014/main" id="{92ED9CC4-5D2F-4118-A217-FD00E0C6989D}"/>
                  </a:ext>
                </a:extLst>
              </p:cNvPr>
              <p:cNvSpPr txBox="1"/>
              <p:nvPr/>
            </p:nvSpPr>
            <p:spPr>
              <a:xfrm>
                <a:off x="7556900" y="1946367"/>
                <a:ext cx="3444958" cy="812279"/>
              </a:xfrm>
              <a:prstGeom prst="rect">
                <a:avLst/>
              </a:prstGeom>
              <a:noFill/>
            </p:spPr>
            <p:txBody>
              <a:bodyPr wrap="square" rtlCol="0">
                <a:spAutoFit/>
              </a:bodyPr>
              <a:lstStyle/>
              <a:p>
                <a:pPr algn="ctr"/>
                <a:r>
                  <a:rPr lang="en-GB" sz="3200" b="1" baseline="30000" dirty="0">
                    <a:solidFill>
                      <a:schemeClr val="bg1"/>
                    </a:solidFill>
                    <a:latin typeface="Avenir Book" panose="02000503020000020003"/>
                  </a:rPr>
                  <a:t>Data Driven Decision Making</a:t>
                </a:r>
              </a:p>
            </p:txBody>
          </p:sp>
        </p:grpSp>
        <p:grpSp>
          <p:nvGrpSpPr>
            <p:cNvPr id="16" name="Group 15">
              <a:extLst>
                <a:ext uri="{FF2B5EF4-FFF2-40B4-BE49-F238E27FC236}">
                  <a16:creationId xmlns:a16="http://schemas.microsoft.com/office/drawing/2014/main" id="{9A453C66-AE42-4851-8FB6-883EB98F54F4}"/>
                </a:ext>
              </a:extLst>
            </p:cNvPr>
            <p:cNvGrpSpPr/>
            <p:nvPr/>
          </p:nvGrpSpPr>
          <p:grpSpPr>
            <a:xfrm>
              <a:off x="860225" y="3368110"/>
              <a:ext cx="1370721" cy="433643"/>
              <a:chOff x="7571944" y="1733964"/>
              <a:chExt cx="3444958" cy="1027488"/>
            </a:xfrm>
          </p:grpSpPr>
          <p:sp>
            <p:nvSpPr>
              <p:cNvPr id="26" name="Rectangle 25">
                <a:extLst>
                  <a:ext uri="{FF2B5EF4-FFF2-40B4-BE49-F238E27FC236}">
                    <a16:creationId xmlns:a16="http://schemas.microsoft.com/office/drawing/2014/main" id="{36B47574-16B7-499B-9EF3-8D67A49235F5}"/>
                  </a:ext>
                </a:extLst>
              </p:cNvPr>
              <p:cNvSpPr/>
              <p:nvPr/>
            </p:nvSpPr>
            <p:spPr>
              <a:xfrm>
                <a:off x="7571944" y="1733964"/>
                <a:ext cx="3444958" cy="10274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a:p>
            </p:txBody>
          </p:sp>
          <p:sp>
            <p:nvSpPr>
              <p:cNvPr id="27" name="TextBox 26">
                <a:extLst>
                  <a:ext uri="{FF2B5EF4-FFF2-40B4-BE49-F238E27FC236}">
                    <a16:creationId xmlns:a16="http://schemas.microsoft.com/office/drawing/2014/main" id="{79C5357C-AEDA-4826-A3CD-E1DD7DB85A3A}"/>
                  </a:ext>
                </a:extLst>
              </p:cNvPr>
              <p:cNvSpPr txBox="1"/>
              <p:nvPr/>
            </p:nvSpPr>
            <p:spPr>
              <a:xfrm>
                <a:off x="7571944" y="2055733"/>
                <a:ext cx="3444958" cy="456212"/>
              </a:xfrm>
              <a:prstGeom prst="rect">
                <a:avLst/>
              </a:prstGeom>
              <a:noFill/>
            </p:spPr>
            <p:txBody>
              <a:bodyPr wrap="square" rtlCol="0">
                <a:spAutoFit/>
              </a:bodyPr>
              <a:lstStyle/>
              <a:p>
                <a:pPr algn="ctr"/>
                <a:r>
                  <a:rPr lang="en-GB" sz="3200" b="1" baseline="30000" dirty="0">
                    <a:solidFill>
                      <a:schemeClr val="bg1"/>
                    </a:solidFill>
                    <a:latin typeface="Avenir Book" panose="02000503020000020003"/>
                  </a:rPr>
                  <a:t>Strategic Planning</a:t>
                </a:r>
              </a:p>
            </p:txBody>
          </p:sp>
        </p:grpSp>
        <p:grpSp>
          <p:nvGrpSpPr>
            <p:cNvPr id="17" name="Group 16">
              <a:extLst>
                <a:ext uri="{FF2B5EF4-FFF2-40B4-BE49-F238E27FC236}">
                  <a16:creationId xmlns:a16="http://schemas.microsoft.com/office/drawing/2014/main" id="{3D183E12-20EE-45F5-A2B8-801F4F22268D}"/>
                </a:ext>
              </a:extLst>
            </p:cNvPr>
            <p:cNvGrpSpPr/>
            <p:nvPr/>
          </p:nvGrpSpPr>
          <p:grpSpPr>
            <a:xfrm>
              <a:off x="1574947" y="4453260"/>
              <a:ext cx="1370721" cy="433643"/>
              <a:chOff x="7571944" y="1733964"/>
              <a:chExt cx="3444958" cy="1027488"/>
            </a:xfrm>
          </p:grpSpPr>
          <p:sp>
            <p:nvSpPr>
              <p:cNvPr id="24" name="Rectangle 23">
                <a:extLst>
                  <a:ext uri="{FF2B5EF4-FFF2-40B4-BE49-F238E27FC236}">
                    <a16:creationId xmlns:a16="http://schemas.microsoft.com/office/drawing/2014/main" id="{5A3D6BAA-69B2-413E-AEC9-D5BF7C614930}"/>
                  </a:ext>
                </a:extLst>
              </p:cNvPr>
              <p:cNvSpPr/>
              <p:nvPr/>
            </p:nvSpPr>
            <p:spPr>
              <a:xfrm>
                <a:off x="7571944" y="1733964"/>
                <a:ext cx="3444958" cy="10274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a:p>
            </p:txBody>
          </p:sp>
          <p:sp>
            <p:nvSpPr>
              <p:cNvPr id="25" name="TextBox 24">
                <a:extLst>
                  <a:ext uri="{FF2B5EF4-FFF2-40B4-BE49-F238E27FC236}">
                    <a16:creationId xmlns:a16="http://schemas.microsoft.com/office/drawing/2014/main" id="{4780B8E3-3000-4736-8C09-57677768262C}"/>
                  </a:ext>
                </a:extLst>
              </p:cNvPr>
              <p:cNvSpPr txBox="1"/>
              <p:nvPr/>
            </p:nvSpPr>
            <p:spPr>
              <a:xfrm>
                <a:off x="7571944" y="1836961"/>
                <a:ext cx="3444958" cy="901296"/>
              </a:xfrm>
              <a:prstGeom prst="rect">
                <a:avLst/>
              </a:prstGeom>
              <a:noFill/>
            </p:spPr>
            <p:txBody>
              <a:bodyPr wrap="square" rtlCol="0">
                <a:spAutoFit/>
              </a:bodyPr>
              <a:lstStyle/>
              <a:p>
                <a:pPr algn="ctr"/>
                <a:r>
                  <a:rPr lang="en-GB" sz="3600" b="1" baseline="30000" dirty="0">
                    <a:solidFill>
                      <a:schemeClr val="bg1"/>
                    </a:solidFill>
                    <a:latin typeface="Avenir Book" panose="02000503020000020003"/>
                  </a:rPr>
                  <a:t>Member Engagement</a:t>
                </a:r>
              </a:p>
            </p:txBody>
          </p:sp>
        </p:grpSp>
        <p:grpSp>
          <p:nvGrpSpPr>
            <p:cNvPr id="18" name="Group 17">
              <a:extLst>
                <a:ext uri="{FF2B5EF4-FFF2-40B4-BE49-F238E27FC236}">
                  <a16:creationId xmlns:a16="http://schemas.microsoft.com/office/drawing/2014/main" id="{FE676BCE-EF71-4CB9-8930-104F336B9753}"/>
                </a:ext>
              </a:extLst>
            </p:cNvPr>
            <p:cNvGrpSpPr/>
            <p:nvPr/>
          </p:nvGrpSpPr>
          <p:grpSpPr>
            <a:xfrm>
              <a:off x="4569763" y="3916709"/>
              <a:ext cx="1398691" cy="445780"/>
              <a:chOff x="7501649" y="1733964"/>
              <a:chExt cx="3515253" cy="1056247"/>
            </a:xfrm>
          </p:grpSpPr>
          <p:sp>
            <p:nvSpPr>
              <p:cNvPr id="22" name="Rectangle 21">
                <a:extLst>
                  <a:ext uri="{FF2B5EF4-FFF2-40B4-BE49-F238E27FC236}">
                    <a16:creationId xmlns:a16="http://schemas.microsoft.com/office/drawing/2014/main" id="{78183DAA-694D-4E85-9906-4FB6F18AD6D4}"/>
                  </a:ext>
                </a:extLst>
              </p:cNvPr>
              <p:cNvSpPr/>
              <p:nvPr/>
            </p:nvSpPr>
            <p:spPr>
              <a:xfrm>
                <a:off x="7571944" y="1733964"/>
                <a:ext cx="3444958" cy="10274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a:p>
            </p:txBody>
          </p:sp>
          <p:sp>
            <p:nvSpPr>
              <p:cNvPr id="23" name="TextBox 22">
                <a:extLst>
                  <a:ext uri="{FF2B5EF4-FFF2-40B4-BE49-F238E27FC236}">
                    <a16:creationId xmlns:a16="http://schemas.microsoft.com/office/drawing/2014/main" id="{E9F2F8E2-5207-498B-8B0B-EF225A10FE5D}"/>
                  </a:ext>
                </a:extLst>
              </p:cNvPr>
              <p:cNvSpPr txBox="1"/>
              <p:nvPr/>
            </p:nvSpPr>
            <p:spPr>
              <a:xfrm>
                <a:off x="7501649" y="1977932"/>
                <a:ext cx="3444958" cy="812279"/>
              </a:xfrm>
              <a:prstGeom prst="rect">
                <a:avLst/>
              </a:prstGeom>
              <a:noFill/>
            </p:spPr>
            <p:txBody>
              <a:bodyPr wrap="square" rtlCol="0">
                <a:spAutoFit/>
              </a:bodyPr>
              <a:lstStyle/>
              <a:p>
                <a:pPr algn="ctr"/>
                <a:r>
                  <a:rPr lang="en-GB" sz="3200" b="1" baseline="30000" dirty="0">
                    <a:solidFill>
                      <a:schemeClr val="bg1"/>
                    </a:solidFill>
                    <a:latin typeface="Avenir Book" panose="02000503020000020003"/>
                  </a:rPr>
                  <a:t>Performance Evaluations</a:t>
                </a:r>
              </a:p>
            </p:txBody>
          </p:sp>
        </p:grpSp>
        <p:grpSp>
          <p:nvGrpSpPr>
            <p:cNvPr id="19" name="Group 18">
              <a:extLst>
                <a:ext uri="{FF2B5EF4-FFF2-40B4-BE49-F238E27FC236}">
                  <a16:creationId xmlns:a16="http://schemas.microsoft.com/office/drawing/2014/main" id="{DFEB50B4-6AD5-4187-AD97-8A2C5BD176CC}"/>
                </a:ext>
              </a:extLst>
            </p:cNvPr>
            <p:cNvGrpSpPr/>
            <p:nvPr/>
          </p:nvGrpSpPr>
          <p:grpSpPr>
            <a:xfrm>
              <a:off x="3099469" y="4453260"/>
              <a:ext cx="1370721" cy="433643"/>
              <a:chOff x="7571944" y="1733964"/>
              <a:chExt cx="3444958" cy="1027488"/>
            </a:xfrm>
          </p:grpSpPr>
          <p:sp>
            <p:nvSpPr>
              <p:cNvPr id="20" name="Rectangle 19">
                <a:extLst>
                  <a:ext uri="{FF2B5EF4-FFF2-40B4-BE49-F238E27FC236}">
                    <a16:creationId xmlns:a16="http://schemas.microsoft.com/office/drawing/2014/main" id="{0701FF1B-522A-468A-9158-97564A2B50CB}"/>
                  </a:ext>
                </a:extLst>
              </p:cNvPr>
              <p:cNvSpPr/>
              <p:nvPr/>
            </p:nvSpPr>
            <p:spPr>
              <a:xfrm>
                <a:off x="7571944" y="1733964"/>
                <a:ext cx="3444958" cy="10274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a:p>
            </p:txBody>
          </p:sp>
          <p:sp>
            <p:nvSpPr>
              <p:cNvPr id="21" name="TextBox 20">
                <a:extLst>
                  <a:ext uri="{FF2B5EF4-FFF2-40B4-BE49-F238E27FC236}">
                    <a16:creationId xmlns:a16="http://schemas.microsoft.com/office/drawing/2014/main" id="{9B5AD72C-C66C-4E6E-9BC7-FD567E4C6E42}"/>
                  </a:ext>
                </a:extLst>
              </p:cNvPr>
              <p:cNvSpPr txBox="1"/>
              <p:nvPr/>
            </p:nvSpPr>
            <p:spPr>
              <a:xfrm>
                <a:off x="7571944" y="1836961"/>
                <a:ext cx="3444958" cy="812279"/>
              </a:xfrm>
              <a:prstGeom prst="rect">
                <a:avLst/>
              </a:prstGeom>
              <a:noFill/>
            </p:spPr>
            <p:txBody>
              <a:bodyPr wrap="square" rtlCol="0">
                <a:spAutoFit/>
              </a:bodyPr>
              <a:lstStyle/>
              <a:p>
                <a:pPr algn="ctr"/>
                <a:r>
                  <a:rPr lang="en-GB" sz="3200" b="1" baseline="30000" dirty="0">
                    <a:solidFill>
                      <a:schemeClr val="bg1"/>
                    </a:solidFill>
                    <a:latin typeface="Avenir Book" panose="02000503020000020003"/>
                  </a:rPr>
                  <a:t>Inductions of new Members</a:t>
                </a:r>
              </a:p>
            </p:txBody>
          </p:sp>
        </p:grpSp>
      </p:grpSp>
      <p:sp>
        <p:nvSpPr>
          <p:cNvPr id="6" name="Title 1">
            <a:extLst>
              <a:ext uri="{FF2B5EF4-FFF2-40B4-BE49-F238E27FC236}">
                <a16:creationId xmlns:a16="http://schemas.microsoft.com/office/drawing/2014/main" id="{2750DB81-1435-4A1D-886A-1CC0D47EC3C6}"/>
              </a:ext>
            </a:extLst>
          </p:cNvPr>
          <p:cNvSpPr>
            <a:spLocks noGrp="1"/>
          </p:cNvSpPr>
          <p:nvPr>
            <p:ph type="title"/>
          </p:nvPr>
        </p:nvSpPr>
        <p:spPr>
          <a:xfrm>
            <a:off x="152277" y="421652"/>
            <a:ext cx="11887445" cy="1364480"/>
          </a:xfrm>
        </p:spPr>
        <p:txBody>
          <a:bodyPr>
            <a:normAutofit/>
          </a:bodyPr>
          <a:lstStyle/>
          <a:p>
            <a:pPr algn="ctr"/>
            <a:r>
              <a:rPr lang="en-AU" dirty="0">
                <a:solidFill>
                  <a:srgbClr val="002E5E"/>
                </a:solidFill>
                <a:latin typeface="Avenir Book" panose="02000503020000020003" pitchFamily="2" charset="0"/>
                <a:ea typeface="Source Serif Pro" panose="02040603050405020204" pitchFamily="18" charset="0"/>
              </a:rPr>
              <a:t>GOVERNANCE IS RECOGNISED THROUGH</a:t>
            </a:r>
          </a:p>
        </p:txBody>
      </p:sp>
    </p:spTree>
    <p:extLst>
      <p:ext uri="{BB962C8B-B14F-4D97-AF65-F5344CB8AC3E}">
        <p14:creationId xmlns:p14="http://schemas.microsoft.com/office/powerpoint/2010/main" val="2184319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750DB81-1435-4A1D-886A-1CC0D47EC3C6}"/>
              </a:ext>
            </a:extLst>
          </p:cNvPr>
          <p:cNvSpPr>
            <a:spLocks noGrp="1"/>
          </p:cNvSpPr>
          <p:nvPr>
            <p:ph type="title"/>
          </p:nvPr>
        </p:nvSpPr>
        <p:spPr>
          <a:xfrm>
            <a:off x="2943470" y="135423"/>
            <a:ext cx="10515600" cy="1325563"/>
          </a:xfrm>
        </p:spPr>
        <p:txBody>
          <a:bodyPr/>
          <a:lstStyle/>
          <a:p>
            <a:r>
              <a:rPr lang="en-AU" dirty="0">
                <a:solidFill>
                  <a:srgbClr val="002E5E"/>
                </a:solidFill>
                <a:latin typeface="Avenir Book" panose="02000503020000020003" pitchFamily="2" charset="0"/>
                <a:ea typeface="Source Serif Pro" panose="02040603050405020204" pitchFamily="18" charset="0"/>
              </a:rPr>
              <a:t>Good Governance Practices</a:t>
            </a:r>
          </a:p>
        </p:txBody>
      </p:sp>
      <p:sp>
        <p:nvSpPr>
          <p:cNvPr id="7" name="Content Placeholder 5">
            <a:extLst>
              <a:ext uri="{FF2B5EF4-FFF2-40B4-BE49-F238E27FC236}">
                <a16:creationId xmlns:a16="http://schemas.microsoft.com/office/drawing/2014/main" id="{C0CBA85C-FF1B-4A17-A1A6-2622B30A657C}"/>
              </a:ext>
            </a:extLst>
          </p:cNvPr>
          <p:cNvSpPr txBox="1">
            <a:spLocks/>
          </p:cNvSpPr>
          <p:nvPr/>
        </p:nvSpPr>
        <p:spPr>
          <a:xfrm>
            <a:off x="3141317" y="1010735"/>
            <a:ext cx="8433940" cy="507653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endParaRPr lang="en-AU" sz="1800" b="1" dirty="0"/>
          </a:p>
          <a:p>
            <a:pPr>
              <a:lnSpc>
                <a:spcPct val="120000"/>
              </a:lnSpc>
              <a:spcAft>
                <a:spcPts val="600"/>
              </a:spcAft>
            </a:pPr>
            <a:r>
              <a:rPr lang="en-AU" sz="2000" dirty="0"/>
              <a:t>Conduct long-term planning such as strategic and business planning</a:t>
            </a:r>
          </a:p>
          <a:p>
            <a:pPr>
              <a:lnSpc>
                <a:spcPct val="120000"/>
              </a:lnSpc>
              <a:spcAft>
                <a:spcPts val="600"/>
              </a:spcAft>
            </a:pPr>
            <a:r>
              <a:rPr lang="en-AU" sz="2000" dirty="0"/>
              <a:t>Develop policies and procedures to assist with decision making actions to be adhered to</a:t>
            </a:r>
          </a:p>
          <a:p>
            <a:pPr>
              <a:lnSpc>
                <a:spcPct val="120000"/>
              </a:lnSpc>
              <a:spcAft>
                <a:spcPts val="600"/>
              </a:spcAft>
            </a:pPr>
            <a:r>
              <a:rPr lang="en-AU" sz="2000" dirty="0"/>
              <a:t>Manage external relationships including councils, local government and sponsors</a:t>
            </a:r>
          </a:p>
          <a:p>
            <a:pPr>
              <a:lnSpc>
                <a:spcPct val="120000"/>
              </a:lnSpc>
              <a:spcAft>
                <a:spcPts val="600"/>
              </a:spcAft>
            </a:pPr>
            <a:r>
              <a:rPr lang="en-AU" sz="2000" dirty="0"/>
              <a:t>Ensure all financial and legal matters are properly managed</a:t>
            </a:r>
          </a:p>
          <a:p>
            <a:pPr>
              <a:lnSpc>
                <a:spcPct val="120000"/>
              </a:lnSpc>
              <a:spcAft>
                <a:spcPts val="600"/>
              </a:spcAft>
            </a:pPr>
            <a:r>
              <a:rPr lang="en-AU" sz="2000" dirty="0"/>
              <a:t>Assess risks facing the club and monitor compliance of the risk management plan</a:t>
            </a:r>
          </a:p>
          <a:p>
            <a:pPr>
              <a:lnSpc>
                <a:spcPct val="120000"/>
              </a:lnSpc>
              <a:spcAft>
                <a:spcPts val="600"/>
              </a:spcAft>
            </a:pPr>
            <a:r>
              <a:rPr lang="en-AU" sz="2000" dirty="0"/>
              <a:t>Transfer relevant information to members and other appropriate parties</a:t>
            </a:r>
          </a:p>
          <a:p>
            <a:pPr>
              <a:lnSpc>
                <a:spcPct val="120000"/>
              </a:lnSpc>
              <a:spcAft>
                <a:spcPts val="600"/>
              </a:spcAft>
            </a:pPr>
            <a:r>
              <a:rPr lang="en-AU" sz="2000" dirty="0"/>
              <a:t>Ensure that all members of the club act in a responsible manner and reflect on the ideals of Surf Life Saving</a:t>
            </a:r>
          </a:p>
          <a:p>
            <a:pPr>
              <a:lnSpc>
                <a:spcPct val="120000"/>
              </a:lnSpc>
              <a:spcAft>
                <a:spcPts val="600"/>
              </a:spcAft>
            </a:pPr>
            <a:r>
              <a:rPr lang="en-AU" sz="2000" dirty="0"/>
              <a:t>Conduct Annual reviews – financial, administrative, cultural and operational</a:t>
            </a:r>
          </a:p>
        </p:txBody>
      </p:sp>
      <p:sp>
        <p:nvSpPr>
          <p:cNvPr id="10" name="TextBox 9">
            <a:extLst>
              <a:ext uri="{FF2B5EF4-FFF2-40B4-BE49-F238E27FC236}">
                <a16:creationId xmlns:a16="http://schemas.microsoft.com/office/drawing/2014/main" id="{DB342540-CC44-4F5F-B033-7E2DD075A3A7}"/>
              </a:ext>
            </a:extLst>
          </p:cNvPr>
          <p:cNvSpPr txBox="1"/>
          <p:nvPr/>
        </p:nvSpPr>
        <p:spPr>
          <a:xfrm>
            <a:off x="3906762" y="6299798"/>
            <a:ext cx="4739121" cy="369332"/>
          </a:xfrm>
          <a:prstGeom prst="rect">
            <a:avLst/>
          </a:prstGeom>
          <a:noFill/>
        </p:spPr>
        <p:txBody>
          <a:bodyPr wrap="square" rtlCol="0">
            <a:spAutoFit/>
          </a:bodyPr>
          <a:lstStyle/>
          <a:p>
            <a:r>
              <a:rPr lang="en-AU" dirty="0">
                <a:hlinkClick r:id="rId3"/>
              </a:rPr>
              <a:t>Further Information on this slide click here</a:t>
            </a:r>
            <a:endParaRPr lang="en-AU" dirty="0"/>
          </a:p>
        </p:txBody>
      </p:sp>
      <p:pic>
        <p:nvPicPr>
          <p:cNvPr id="9" name="Content Placeholder 4">
            <a:extLst>
              <a:ext uri="{FF2B5EF4-FFF2-40B4-BE49-F238E27FC236}">
                <a16:creationId xmlns:a16="http://schemas.microsoft.com/office/drawing/2014/main" id="{DBAD5EE2-369B-4C4B-BAA8-5C51D28D88D5}"/>
              </a:ext>
            </a:extLst>
          </p:cNvPr>
          <p:cNvPicPr>
            <a:picLocks noChangeAspect="1"/>
          </p:cNvPicPr>
          <p:nvPr/>
        </p:nvPicPr>
        <p:blipFill rotWithShape="1">
          <a:blip r:embed="rId4">
            <a:extLst>
              <a:ext uri="{28A0092B-C50C-407E-A947-70E740481C1C}">
                <a14:useLocalDpi xmlns:a14="http://schemas.microsoft.com/office/drawing/2010/main" val="0"/>
              </a:ext>
            </a:extLst>
          </a:blip>
          <a:srcRect l="43697" r="-2"/>
          <a:stretch/>
        </p:blipFill>
        <p:spPr>
          <a:xfrm>
            <a:off x="0" y="0"/>
            <a:ext cx="2574260" cy="6858000"/>
          </a:xfrm>
          <a:prstGeom prst="rect">
            <a:avLst/>
          </a:prstGeom>
        </p:spPr>
      </p:pic>
    </p:spTree>
    <p:extLst>
      <p:ext uri="{BB962C8B-B14F-4D97-AF65-F5344CB8AC3E}">
        <p14:creationId xmlns:p14="http://schemas.microsoft.com/office/powerpoint/2010/main" val="3726194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08FDF12-C4A2-49D7-A2F1-B8ACE082A8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1349" y="6523150"/>
            <a:ext cx="1947676" cy="158496"/>
          </a:xfrm>
          <a:prstGeom prst="rect">
            <a:avLst/>
          </a:prstGeom>
        </p:spPr>
      </p:pic>
      <p:pic>
        <p:nvPicPr>
          <p:cNvPr id="5" name="Content Placeholder 4">
            <a:extLst>
              <a:ext uri="{FF2B5EF4-FFF2-40B4-BE49-F238E27FC236}">
                <a16:creationId xmlns:a16="http://schemas.microsoft.com/office/drawing/2014/main" id="{25132EBB-80E3-40E5-BC59-AAFBE68A77C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3697" r="-2"/>
          <a:stretch/>
        </p:blipFill>
        <p:spPr>
          <a:xfrm>
            <a:off x="0" y="0"/>
            <a:ext cx="2574260" cy="6858000"/>
          </a:xfrm>
        </p:spPr>
      </p:pic>
      <p:sp>
        <p:nvSpPr>
          <p:cNvPr id="6" name="Title 1">
            <a:extLst>
              <a:ext uri="{FF2B5EF4-FFF2-40B4-BE49-F238E27FC236}">
                <a16:creationId xmlns:a16="http://schemas.microsoft.com/office/drawing/2014/main" id="{2750DB81-1435-4A1D-886A-1CC0D47EC3C6}"/>
              </a:ext>
            </a:extLst>
          </p:cNvPr>
          <p:cNvSpPr>
            <a:spLocks noGrp="1"/>
          </p:cNvSpPr>
          <p:nvPr>
            <p:ph type="title"/>
          </p:nvPr>
        </p:nvSpPr>
        <p:spPr>
          <a:xfrm>
            <a:off x="3044577" y="459803"/>
            <a:ext cx="7616454" cy="1325563"/>
          </a:xfrm>
        </p:spPr>
        <p:txBody>
          <a:bodyPr/>
          <a:lstStyle/>
          <a:p>
            <a:r>
              <a:rPr lang="en-AU" dirty="0">
                <a:solidFill>
                  <a:srgbClr val="002E5E"/>
                </a:solidFill>
                <a:latin typeface="Avenir Book" panose="02000503020000020003" pitchFamily="2" charset="0"/>
                <a:ea typeface="Source Serif Pro" panose="02040603050405020204" pitchFamily="18" charset="0"/>
              </a:rPr>
              <a:t>Poor Governance Causes</a:t>
            </a:r>
          </a:p>
        </p:txBody>
      </p:sp>
      <p:sp>
        <p:nvSpPr>
          <p:cNvPr id="7" name="Content Placeholder 5">
            <a:extLst>
              <a:ext uri="{FF2B5EF4-FFF2-40B4-BE49-F238E27FC236}">
                <a16:creationId xmlns:a16="http://schemas.microsoft.com/office/drawing/2014/main" id="{C0CBA85C-FF1B-4A17-A1A6-2622B30A657C}"/>
              </a:ext>
            </a:extLst>
          </p:cNvPr>
          <p:cNvSpPr txBox="1">
            <a:spLocks/>
          </p:cNvSpPr>
          <p:nvPr/>
        </p:nvSpPr>
        <p:spPr>
          <a:xfrm>
            <a:off x="3223250" y="1570549"/>
            <a:ext cx="7908099" cy="434118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AU" dirty="0"/>
              <a:t>Director inexperience</a:t>
            </a:r>
          </a:p>
          <a:p>
            <a:pPr>
              <a:lnSpc>
                <a:spcPct val="150000"/>
              </a:lnSpc>
            </a:pPr>
            <a:r>
              <a:rPr lang="en-AU" dirty="0"/>
              <a:t>Conflicts of interest</a:t>
            </a:r>
          </a:p>
          <a:p>
            <a:pPr>
              <a:lnSpc>
                <a:spcPct val="150000"/>
              </a:lnSpc>
            </a:pPr>
            <a:r>
              <a:rPr lang="en-AU" dirty="0"/>
              <a:t>Failure to manage risk</a:t>
            </a:r>
          </a:p>
          <a:p>
            <a:pPr>
              <a:lnSpc>
                <a:spcPct val="150000"/>
              </a:lnSpc>
            </a:pPr>
            <a:r>
              <a:rPr lang="en-AU" dirty="0"/>
              <a:t>Inadequate or inappropriate financial controls</a:t>
            </a:r>
          </a:p>
          <a:p>
            <a:pPr>
              <a:lnSpc>
                <a:spcPct val="150000"/>
              </a:lnSpc>
            </a:pPr>
            <a:r>
              <a:rPr lang="en-AU" dirty="0"/>
              <a:t>Generally poor internal business systems and reporting. </a:t>
            </a:r>
          </a:p>
          <a:p>
            <a:pPr>
              <a:lnSpc>
                <a:spcPct val="150000"/>
              </a:lnSpc>
            </a:pPr>
            <a:r>
              <a:rPr lang="en-AU" dirty="0">
                <a:solidFill>
                  <a:srgbClr val="002E5E"/>
                </a:solidFill>
              </a:rPr>
              <a:t>Emotional static </a:t>
            </a:r>
          </a:p>
        </p:txBody>
      </p:sp>
      <p:pic>
        <p:nvPicPr>
          <p:cNvPr id="3" name="Picture 2" descr="A picture containing text, sign, vector graphics&#10;&#10;Description automatically generated">
            <a:extLst>
              <a:ext uri="{FF2B5EF4-FFF2-40B4-BE49-F238E27FC236}">
                <a16:creationId xmlns:a16="http://schemas.microsoft.com/office/drawing/2014/main" id="{4A2A020F-205F-BA4B-BF55-968C808C5B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6853" y="6028865"/>
            <a:ext cx="1579670" cy="568227"/>
          </a:xfrm>
          <a:prstGeom prst="rect">
            <a:avLst/>
          </a:prstGeom>
        </p:spPr>
      </p:pic>
    </p:spTree>
    <p:extLst>
      <p:ext uri="{BB962C8B-B14F-4D97-AF65-F5344CB8AC3E}">
        <p14:creationId xmlns:p14="http://schemas.microsoft.com/office/powerpoint/2010/main" val="371295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08FDF12-C4A2-49D7-A2F1-B8ACE082A8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1349" y="6523150"/>
            <a:ext cx="1947676" cy="158496"/>
          </a:xfrm>
          <a:prstGeom prst="rect">
            <a:avLst/>
          </a:prstGeom>
        </p:spPr>
      </p:pic>
      <p:pic>
        <p:nvPicPr>
          <p:cNvPr id="5" name="Content Placeholder 4">
            <a:extLst>
              <a:ext uri="{FF2B5EF4-FFF2-40B4-BE49-F238E27FC236}">
                <a16:creationId xmlns:a16="http://schemas.microsoft.com/office/drawing/2014/main" id="{25132EBB-80E3-40E5-BC59-AAFBE68A77C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3697" r="-2"/>
          <a:stretch/>
        </p:blipFill>
        <p:spPr>
          <a:xfrm>
            <a:off x="0" y="0"/>
            <a:ext cx="2574260" cy="6858000"/>
          </a:xfrm>
        </p:spPr>
      </p:pic>
      <p:sp>
        <p:nvSpPr>
          <p:cNvPr id="6" name="Title 1">
            <a:extLst>
              <a:ext uri="{FF2B5EF4-FFF2-40B4-BE49-F238E27FC236}">
                <a16:creationId xmlns:a16="http://schemas.microsoft.com/office/drawing/2014/main" id="{2750DB81-1435-4A1D-886A-1CC0D47EC3C6}"/>
              </a:ext>
            </a:extLst>
          </p:cNvPr>
          <p:cNvSpPr>
            <a:spLocks noGrp="1"/>
          </p:cNvSpPr>
          <p:nvPr>
            <p:ph type="title"/>
          </p:nvPr>
        </p:nvSpPr>
        <p:spPr>
          <a:xfrm>
            <a:off x="3838424" y="149508"/>
            <a:ext cx="7616454" cy="1325563"/>
          </a:xfrm>
        </p:spPr>
        <p:txBody>
          <a:bodyPr/>
          <a:lstStyle/>
          <a:p>
            <a:r>
              <a:rPr lang="en-AU" dirty="0">
                <a:solidFill>
                  <a:srgbClr val="002E5E"/>
                </a:solidFill>
                <a:latin typeface="Avenir Book" panose="02000503020000020003" pitchFamily="2" charset="0"/>
                <a:ea typeface="Source Serif Pro" panose="02040603050405020204" pitchFamily="18" charset="0"/>
              </a:rPr>
              <a:t>GOVERNANE REQUIRMENTS</a:t>
            </a:r>
          </a:p>
        </p:txBody>
      </p:sp>
      <p:sp>
        <p:nvSpPr>
          <p:cNvPr id="7" name="Content Placeholder 5">
            <a:extLst>
              <a:ext uri="{FF2B5EF4-FFF2-40B4-BE49-F238E27FC236}">
                <a16:creationId xmlns:a16="http://schemas.microsoft.com/office/drawing/2014/main" id="{C0CBA85C-FF1B-4A17-A1A6-2622B30A657C}"/>
              </a:ext>
            </a:extLst>
          </p:cNvPr>
          <p:cNvSpPr txBox="1">
            <a:spLocks/>
          </p:cNvSpPr>
          <p:nvPr/>
        </p:nvSpPr>
        <p:spPr>
          <a:xfrm>
            <a:off x="3838424" y="1483484"/>
            <a:ext cx="7908099" cy="4341180"/>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15000"/>
              </a:lnSpc>
              <a:spcAft>
                <a:spcPts val="1000"/>
              </a:spcAft>
            </a:pPr>
            <a:r>
              <a:rPr lang="en-AU" sz="1400" dirty="0">
                <a:latin typeface="Arial" panose="020B0604020202020204" pitchFamily="34" charset="0"/>
                <a:ea typeface="Calibri" panose="020F0502020204030204" pitchFamily="34" charset="0"/>
                <a:cs typeface="Arial" panose="020B0604020202020204" pitchFamily="34" charset="0"/>
              </a:rPr>
              <a:t>Understand the structure;</a:t>
            </a:r>
          </a:p>
          <a:p>
            <a:pPr marL="285750" indent="-285750">
              <a:lnSpc>
                <a:spcPct val="115000"/>
              </a:lnSpc>
              <a:spcAft>
                <a:spcPts val="1000"/>
              </a:spcAft>
            </a:pPr>
            <a:r>
              <a:rPr lang="en-AU" sz="1400" dirty="0">
                <a:latin typeface="Arial" panose="020B0604020202020204" pitchFamily="34" charset="0"/>
                <a:ea typeface="Calibri" panose="020F0502020204030204" pitchFamily="34" charset="0"/>
                <a:cs typeface="Arial" panose="020B0604020202020204" pitchFamily="34" charset="0"/>
              </a:rPr>
              <a:t>Understanding of constitutions or governing charters - must act within its objectives and rules set by Club/Branch/SLSQ/SLSA;</a:t>
            </a:r>
          </a:p>
          <a:p>
            <a:pPr marL="285750" indent="-285750">
              <a:lnSpc>
                <a:spcPct val="115000"/>
              </a:lnSpc>
              <a:spcAft>
                <a:spcPts val="1000"/>
              </a:spcAft>
            </a:pPr>
            <a:r>
              <a:rPr lang="en-AU" sz="1400" dirty="0">
                <a:latin typeface="Arial" panose="020B0604020202020204" pitchFamily="34" charset="0"/>
                <a:ea typeface="Calibri" panose="020F0502020204030204" pitchFamily="34" charset="0"/>
                <a:cs typeface="Arial" panose="020B0604020202020204" pitchFamily="34" charset="0"/>
              </a:rPr>
              <a:t>Policies can be found on the Members Portal </a:t>
            </a:r>
            <a:r>
              <a:rPr lang="en-AU" sz="1400" u="sng" dirty="0">
                <a:latin typeface="Arial" panose="020B0604020202020204" pitchFamily="34" charset="0"/>
                <a:ea typeface="Calibri" panose="020F0502020204030204" pitchFamily="34" charset="0"/>
                <a:cs typeface="Arial" panose="020B0604020202020204" pitchFamily="34" charset="0"/>
                <a:hlinkClick r:id="rId4"/>
              </a:rPr>
              <a:t>http://www.portal.slsc.com.au</a:t>
            </a:r>
            <a:r>
              <a:rPr lang="en-AU" sz="1400" dirty="0">
                <a:latin typeface="Arial" panose="020B0604020202020204" pitchFamily="34" charset="0"/>
                <a:ea typeface="Calibri" panose="020F0502020204030204" pitchFamily="34" charset="0"/>
                <a:cs typeface="Arial" panose="020B0604020202020204" pitchFamily="34" charset="0"/>
              </a:rPr>
              <a:t> under: Library/Governance, Policies, Forms, SOP’s and More/ QLD or SLSA;</a:t>
            </a:r>
          </a:p>
          <a:p>
            <a:pPr marL="285750" indent="-285750">
              <a:lnSpc>
                <a:spcPct val="115000"/>
              </a:lnSpc>
              <a:spcAft>
                <a:spcPts val="1000"/>
              </a:spcAft>
            </a:pPr>
            <a:r>
              <a:rPr lang="en-AU" sz="1400" dirty="0">
                <a:latin typeface="Arial" panose="020B0604020202020204" pitchFamily="34" charset="0"/>
                <a:ea typeface="Calibri" panose="020F0502020204030204" pitchFamily="34" charset="0"/>
                <a:cs typeface="Arial" panose="020B0604020202020204" pitchFamily="34" charset="0"/>
              </a:rPr>
              <a:t>Surf Life Saving Queensland App: </a:t>
            </a:r>
          </a:p>
          <a:p>
            <a:pPr marL="742950" lvl="1" indent="-285750">
              <a:lnSpc>
                <a:spcPct val="115000"/>
              </a:lnSpc>
              <a:spcAft>
                <a:spcPts val="1000"/>
              </a:spcAft>
            </a:pPr>
            <a:r>
              <a:rPr lang="en-AU" sz="1400" b="1" dirty="0">
                <a:latin typeface="Arial" panose="020B0604020202020204" pitchFamily="34" charset="0"/>
                <a:cs typeface="Arial" panose="020B0604020202020204" pitchFamily="34" charset="0"/>
              </a:rPr>
              <a:t>Desktop app - </a:t>
            </a:r>
            <a:r>
              <a:rPr lang="en-AU" sz="1400" b="1" u="sng" dirty="0">
                <a:latin typeface="Arial" panose="020B0604020202020204" pitchFamily="34" charset="0"/>
                <a:cs typeface="Arial" panose="020B0604020202020204" pitchFamily="34" charset="0"/>
                <a:hlinkClick r:id="rId5"/>
              </a:rPr>
              <a:t>https://slsqcm.entegyapp.com.au/</a:t>
            </a:r>
            <a:endParaRPr lang="en-AU" sz="1400" b="1" u="sng" dirty="0">
              <a:latin typeface="Arial" panose="020B0604020202020204" pitchFamily="34" charset="0"/>
              <a:cs typeface="Arial" panose="020B0604020202020204" pitchFamily="34" charset="0"/>
            </a:endParaRPr>
          </a:p>
          <a:p>
            <a:pPr marL="742950" lvl="1" indent="-285750">
              <a:lnSpc>
                <a:spcPct val="115000"/>
              </a:lnSpc>
              <a:spcAft>
                <a:spcPts val="1000"/>
              </a:spcAft>
            </a:pPr>
            <a:r>
              <a:rPr lang="en-AU" sz="1400" b="1" dirty="0">
                <a:latin typeface="Arial" panose="020B0604020202020204" pitchFamily="34" charset="0"/>
                <a:cs typeface="Arial" panose="020B0604020202020204" pitchFamily="34" charset="0"/>
              </a:rPr>
              <a:t>Android app - </a:t>
            </a:r>
            <a:r>
              <a:rPr lang="en-AU" sz="1400" b="1" u="sng" dirty="0">
                <a:latin typeface="Arial" panose="020B0604020202020204" pitchFamily="34" charset="0"/>
                <a:cs typeface="Arial" panose="020B0604020202020204" pitchFamily="34" charset="0"/>
                <a:hlinkClick r:id="rId6"/>
              </a:rPr>
              <a:t>https://play.google.com/store/apps/details?id=au.com.entegy.SLSQ16&amp;hl=en</a:t>
            </a:r>
            <a:endParaRPr lang="en-AU" sz="1400" b="1" dirty="0">
              <a:latin typeface="Arial" panose="020B0604020202020204" pitchFamily="34" charset="0"/>
              <a:cs typeface="Arial" panose="020B0604020202020204" pitchFamily="34" charset="0"/>
            </a:endParaRPr>
          </a:p>
          <a:p>
            <a:pPr marL="742950" lvl="1" indent="-285750">
              <a:lnSpc>
                <a:spcPct val="115000"/>
              </a:lnSpc>
              <a:spcAft>
                <a:spcPts val="1000"/>
              </a:spcAft>
            </a:pPr>
            <a:r>
              <a:rPr lang="en-AU" sz="1400" b="1" dirty="0">
                <a:latin typeface="Arial" panose="020B0604020202020204" pitchFamily="34" charset="0"/>
                <a:cs typeface="Arial" panose="020B0604020202020204" pitchFamily="34" charset="0"/>
              </a:rPr>
              <a:t>iOS app - </a:t>
            </a:r>
            <a:r>
              <a:rPr lang="en-AU" sz="1400" b="1" u="sng" dirty="0">
                <a:latin typeface="Arial" panose="020B0604020202020204" pitchFamily="34" charset="0"/>
                <a:cs typeface="Arial" panose="020B0604020202020204" pitchFamily="34" charset="0"/>
                <a:hlinkClick r:id="rId7"/>
              </a:rPr>
              <a:t>https://itunes.apple.com/au/app/surf-life-saving-qld-events-app/id1131083605?</a:t>
            </a:r>
            <a:r>
              <a:rPr lang="en-AU" sz="1400" u="sng" dirty="0">
                <a:latin typeface="Arial" panose="020B0604020202020204" pitchFamily="34" charset="0"/>
                <a:cs typeface="Arial" panose="020B0604020202020204" pitchFamily="34" charset="0"/>
                <a:hlinkClick r:id="rId7"/>
              </a:rPr>
              <a:t>mt=8</a:t>
            </a:r>
            <a:endParaRPr lang="en-AU" sz="14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1000"/>
              </a:spcAft>
            </a:pPr>
            <a:r>
              <a:rPr lang="en-AU" sz="1400" dirty="0">
                <a:latin typeface="Arial" panose="020B0604020202020204" pitchFamily="34" charset="0"/>
                <a:ea typeface="Calibri" panose="020F0502020204030204" pitchFamily="34" charset="0"/>
                <a:cs typeface="Arial" panose="020B0604020202020204" pitchFamily="34" charset="0"/>
              </a:rPr>
              <a:t>Understand the delegated authority given to key roles;</a:t>
            </a:r>
          </a:p>
          <a:p>
            <a:pPr marL="285750" indent="-285750">
              <a:lnSpc>
                <a:spcPct val="115000"/>
              </a:lnSpc>
              <a:spcAft>
                <a:spcPts val="1000"/>
              </a:spcAft>
            </a:pPr>
            <a:r>
              <a:rPr lang="en-AU" sz="1400" dirty="0">
                <a:latin typeface="Arial" panose="020B0604020202020204" pitchFamily="34" charset="0"/>
                <a:ea typeface="Calibri" panose="020F0502020204030204" pitchFamily="34" charset="0"/>
                <a:cs typeface="Arial" panose="020B0604020202020204" pitchFamily="34" charset="0"/>
              </a:rPr>
              <a:t>Understand what your Club is doing (ignorance is not a defence).  How you will know it is being achieved? </a:t>
            </a:r>
          </a:p>
          <a:p>
            <a:pPr marL="285750" indent="-285750">
              <a:lnSpc>
                <a:spcPct val="115000"/>
              </a:lnSpc>
              <a:spcAft>
                <a:spcPts val="1000"/>
              </a:spcAft>
            </a:pPr>
            <a:r>
              <a:rPr lang="en-AU" sz="1400" dirty="0">
                <a:latin typeface="Arial" panose="020B0604020202020204" pitchFamily="34" charset="0"/>
                <a:ea typeface="Calibri" panose="020F0502020204030204" pitchFamily="34" charset="0"/>
                <a:cs typeface="Arial" panose="020B0604020202020204" pitchFamily="34" charset="0"/>
              </a:rPr>
              <a:t>Discussed risks management, succession planning, development of your Board, Committee, Panel</a:t>
            </a:r>
          </a:p>
          <a:p>
            <a:pPr marL="285750" indent="-285750">
              <a:lnSpc>
                <a:spcPct val="115000"/>
              </a:lnSpc>
              <a:spcAft>
                <a:spcPts val="1000"/>
              </a:spcAft>
            </a:pPr>
            <a:r>
              <a:rPr lang="en-AU" sz="1400" dirty="0">
                <a:latin typeface="Arial" panose="020B0604020202020204" pitchFamily="34" charset="0"/>
                <a:cs typeface="Arial" panose="020B0604020202020204" pitchFamily="34" charset="0"/>
              </a:rPr>
              <a:t>Governance is the underlying framework in accordance with  which a branch/club/committee makes and takes action for a shared  purpose.  </a:t>
            </a:r>
          </a:p>
          <a:p>
            <a:pPr marL="285750" indent="-285750">
              <a:lnSpc>
                <a:spcPct val="115000"/>
              </a:lnSpc>
              <a:spcAft>
                <a:spcPts val="1000"/>
              </a:spcAft>
            </a:pPr>
            <a:r>
              <a:rPr lang="en-AU" sz="1400" dirty="0">
                <a:latin typeface="Arial" panose="020B0604020202020204" pitchFamily="34" charset="0"/>
                <a:cs typeface="Arial" panose="020B0604020202020204" pitchFamily="34" charset="0"/>
              </a:rPr>
              <a:t>You are responsible to ensure your Club Committees have also undertaken Governance Training.</a:t>
            </a:r>
            <a:endParaRPr lang="en-AU" dirty="0">
              <a:solidFill>
                <a:srgbClr val="002E5E"/>
              </a:solidFill>
            </a:endParaRPr>
          </a:p>
        </p:txBody>
      </p:sp>
      <p:pic>
        <p:nvPicPr>
          <p:cNvPr id="3" name="Picture 2" descr="A picture containing text, sign, vector graphics&#10;&#10;Description automatically generated">
            <a:extLst>
              <a:ext uri="{FF2B5EF4-FFF2-40B4-BE49-F238E27FC236}">
                <a16:creationId xmlns:a16="http://schemas.microsoft.com/office/drawing/2014/main" id="{4A2A020F-205F-BA4B-BF55-968C808C5B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66853" y="6028865"/>
            <a:ext cx="1579670" cy="568227"/>
          </a:xfrm>
          <a:prstGeom prst="rect">
            <a:avLst/>
          </a:prstGeom>
        </p:spPr>
      </p:pic>
      <p:sp>
        <p:nvSpPr>
          <p:cNvPr id="8" name="TextBox 7">
            <a:extLst>
              <a:ext uri="{FF2B5EF4-FFF2-40B4-BE49-F238E27FC236}">
                <a16:creationId xmlns:a16="http://schemas.microsoft.com/office/drawing/2014/main" id="{D17ACC1C-91C7-4CFB-871A-A10BD810269E}"/>
              </a:ext>
            </a:extLst>
          </p:cNvPr>
          <p:cNvSpPr txBox="1"/>
          <p:nvPr/>
        </p:nvSpPr>
        <p:spPr>
          <a:xfrm>
            <a:off x="3906762" y="6028865"/>
            <a:ext cx="4739121" cy="369332"/>
          </a:xfrm>
          <a:prstGeom prst="rect">
            <a:avLst/>
          </a:prstGeom>
          <a:noFill/>
        </p:spPr>
        <p:txBody>
          <a:bodyPr wrap="square" rtlCol="0">
            <a:spAutoFit/>
          </a:bodyPr>
          <a:lstStyle/>
          <a:p>
            <a:r>
              <a:rPr lang="en-AU" dirty="0">
                <a:hlinkClick r:id="rId9"/>
              </a:rPr>
              <a:t>Further Information on this slide click here</a:t>
            </a:r>
            <a:endParaRPr lang="en-AU" dirty="0"/>
          </a:p>
        </p:txBody>
      </p:sp>
    </p:spTree>
    <p:extLst>
      <p:ext uri="{BB962C8B-B14F-4D97-AF65-F5344CB8AC3E}">
        <p14:creationId xmlns:p14="http://schemas.microsoft.com/office/powerpoint/2010/main" val="2080223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E5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1269B2-63E5-4C0E-9494-2C6F7993E5F6}"/>
              </a:ext>
            </a:extLst>
          </p:cNvPr>
          <p:cNvPicPr>
            <a:picLocks noChangeAspect="1"/>
          </p:cNvPicPr>
          <p:nvPr/>
        </p:nvPicPr>
        <p:blipFill rotWithShape="1">
          <a:blip r:embed="rId3"/>
          <a:srcRect l="71394"/>
          <a:stretch/>
        </p:blipFill>
        <p:spPr>
          <a:xfrm>
            <a:off x="8704385" y="0"/>
            <a:ext cx="3487614" cy="6857999"/>
          </a:xfrm>
          <a:prstGeom prst="rect">
            <a:avLst/>
          </a:prstGeom>
        </p:spPr>
      </p:pic>
      <p:sp>
        <p:nvSpPr>
          <p:cNvPr id="7" name="Rectangle 6">
            <a:extLst>
              <a:ext uri="{FF2B5EF4-FFF2-40B4-BE49-F238E27FC236}">
                <a16:creationId xmlns:a16="http://schemas.microsoft.com/office/drawing/2014/main" id="{B9645E80-A98E-4CDB-AC42-C58CB39DBF06}"/>
              </a:ext>
            </a:extLst>
          </p:cNvPr>
          <p:cNvSpPr/>
          <p:nvPr/>
        </p:nvSpPr>
        <p:spPr>
          <a:xfrm>
            <a:off x="8634046" y="0"/>
            <a:ext cx="70339" cy="6857999"/>
          </a:xfrm>
          <a:prstGeom prst="rect">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1">
            <a:extLst>
              <a:ext uri="{FF2B5EF4-FFF2-40B4-BE49-F238E27FC236}">
                <a16:creationId xmlns:a16="http://schemas.microsoft.com/office/drawing/2014/main" id="{99BFABFF-BC19-4E89-9C33-0252C332CD04}"/>
              </a:ext>
            </a:extLst>
          </p:cNvPr>
          <p:cNvSpPr>
            <a:spLocks noGrp="1"/>
          </p:cNvSpPr>
          <p:nvPr>
            <p:ph type="title"/>
          </p:nvPr>
        </p:nvSpPr>
        <p:spPr>
          <a:xfrm>
            <a:off x="132380" y="1586294"/>
            <a:ext cx="8149971" cy="2942978"/>
          </a:xfrm>
        </p:spPr>
        <p:txBody>
          <a:bodyPr>
            <a:normAutofit/>
          </a:bodyPr>
          <a:lstStyle/>
          <a:p>
            <a:r>
              <a:rPr lang="en-AU" sz="7200" dirty="0">
                <a:solidFill>
                  <a:schemeClr val="bg1"/>
                </a:solidFill>
                <a:latin typeface="Avenir Book" panose="02000503020000020003" pitchFamily="2" charset="0"/>
                <a:ea typeface="Source Serif Pro" panose="02040603050405020204" pitchFamily="18" charset="0"/>
              </a:rPr>
              <a:t>LEGISLATION AND REGULATORS</a:t>
            </a:r>
          </a:p>
        </p:txBody>
      </p:sp>
      <p:pic>
        <p:nvPicPr>
          <p:cNvPr id="5" name="Picture 4" descr="Graphical user interface&#10;&#10;Description automatically generated">
            <a:extLst>
              <a:ext uri="{FF2B5EF4-FFF2-40B4-BE49-F238E27FC236}">
                <a16:creationId xmlns:a16="http://schemas.microsoft.com/office/drawing/2014/main" id="{21B6C843-7E8F-7739-3E49-6E0AB6612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935" y="5271706"/>
            <a:ext cx="1809749" cy="650989"/>
          </a:xfrm>
          <a:prstGeom prst="rect">
            <a:avLst/>
          </a:prstGeom>
        </p:spPr>
      </p:pic>
    </p:spTree>
    <p:extLst>
      <p:ext uri="{BB962C8B-B14F-4D97-AF65-F5344CB8AC3E}">
        <p14:creationId xmlns:p14="http://schemas.microsoft.com/office/powerpoint/2010/main" val="2434537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750DB81-1435-4A1D-886A-1CC0D47EC3C6}"/>
              </a:ext>
            </a:extLst>
          </p:cNvPr>
          <p:cNvSpPr>
            <a:spLocks noGrp="1"/>
          </p:cNvSpPr>
          <p:nvPr>
            <p:ph type="title"/>
          </p:nvPr>
        </p:nvSpPr>
        <p:spPr>
          <a:xfrm>
            <a:off x="2488686" y="267273"/>
            <a:ext cx="8645882" cy="1364480"/>
          </a:xfrm>
        </p:spPr>
        <p:txBody>
          <a:bodyPr>
            <a:normAutofit/>
          </a:bodyPr>
          <a:lstStyle/>
          <a:p>
            <a:r>
              <a:rPr lang="en-AU" dirty="0">
                <a:solidFill>
                  <a:srgbClr val="002E5E"/>
                </a:solidFill>
                <a:latin typeface="Avenir Book" panose="02000503020000020003" pitchFamily="2" charset="0"/>
                <a:ea typeface="Source Serif Pro" panose="02040603050405020204" pitchFamily="18" charset="0"/>
              </a:rPr>
              <a:t>KEY LEGISLATIONS FOR YOUR REVIEW</a:t>
            </a:r>
          </a:p>
        </p:txBody>
      </p:sp>
      <p:sp>
        <p:nvSpPr>
          <p:cNvPr id="7" name="Content Placeholder 5">
            <a:extLst>
              <a:ext uri="{FF2B5EF4-FFF2-40B4-BE49-F238E27FC236}">
                <a16:creationId xmlns:a16="http://schemas.microsoft.com/office/drawing/2014/main" id="{C0CBA85C-FF1B-4A17-A1A6-2622B30A657C}"/>
              </a:ext>
            </a:extLst>
          </p:cNvPr>
          <p:cNvSpPr txBox="1">
            <a:spLocks/>
          </p:cNvSpPr>
          <p:nvPr/>
        </p:nvSpPr>
        <p:spPr>
          <a:xfrm>
            <a:off x="3546119" y="3497510"/>
            <a:ext cx="9729013" cy="40890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solidFill>
                <a:srgbClr val="002E5E"/>
              </a:solidFill>
            </a:endParaRPr>
          </a:p>
          <a:p>
            <a:pPr marL="0" indent="0">
              <a:buFont typeface="Arial" panose="020B0604020202020204" pitchFamily="34" charset="0"/>
              <a:buNone/>
            </a:pPr>
            <a:endParaRPr lang="en-AU" dirty="0">
              <a:solidFill>
                <a:srgbClr val="002E5E"/>
              </a:solidFill>
            </a:endParaRPr>
          </a:p>
        </p:txBody>
      </p:sp>
      <p:sp>
        <p:nvSpPr>
          <p:cNvPr id="11" name="Rectangle 10">
            <a:extLst>
              <a:ext uri="{FF2B5EF4-FFF2-40B4-BE49-F238E27FC236}">
                <a16:creationId xmlns:a16="http://schemas.microsoft.com/office/drawing/2014/main" id="{8372A6CD-9051-4F5C-958B-D14138556A6C}"/>
              </a:ext>
            </a:extLst>
          </p:cNvPr>
          <p:cNvSpPr/>
          <p:nvPr/>
        </p:nvSpPr>
        <p:spPr>
          <a:xfrm>
            <a:off x="2166320" y="0"/>
            <a:ext cx="70339" cy="6857999"/>
          </a:xfrm>
          <a:prstGeom prst="rect">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descr="A picture containing text, sign, vector graphics&#10;&#10;Description automatically generated">
            <a:extLst>
              <a:ext uri="{FF2B5EF4-FFF2-40B4-BE49-F238E27FC236}">
                <a16:creationId xmlns:a16="http://schemas.microsoft.com/office/drawing/2014/main" id="{4A2A020F-205F-BA4B-BF55-968C808C5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1125" y="6093631"/>
            <a:ext cx="1596971" cy="574450"/>
          </a:xfrm>
          <a:prstGeom prst="rect">
            <a:avLst/>
          </a:prstGeom>
        </p:spPr>
      </p:pic>
      <p:sp>
        <p:nvSpPr>
          <p:cNvPr id="4" name="Rectangle 3">
            <a:extLst>
              <a:ext uri="{FF2B5EF4-FFF2-40B4-BE49-F238E27FC236}">
                <a16:creationId xmlns:a16="http://schemas.microsoft.com/office/drawing/2014/main" id="{98919C88-001A-4A2D-907B-BBDC06F57049}"/>
              </a:ext>
            </a:extLst>
          </p:cNvPr>
          <p:cNvSpPr/>
          <p:nvPr/>
        </p:nvSpPr>
        <p:spPr>
          <a:xfrm>
            <a:off x="2488686" y="1848696"/>
            <a:ext cx="9121788" cy="4801314"/>
          </a:xfrm>
          <a:prstGeom prst="rect">
            <a:avLst/>
          </a:prstGeom>
        </p:spPr>
        <p:txBody>
          <a:bodyPr wrap="square">
            <a:spAutoFit/>
          </a:bodyPr>
          <a:lstStyle/>
          <a:p>
            <a:pPr marL="285750" lvl="0" indent="-285750">
              <a:buFont typeface="Arial" panose="020B0604020202020204" pitchFamily="34" charset="0"/>
              <a:buChar char="•"/>
            </a:pPr>
            <a:r>
              <a:rPr lang="en-AU" sz="3600" u="sng" dirty="0">
                <a:hlinkClick r:id="rId4"/>
              </a:rPr>
              <a:t>Associations Incorporation Act</a:t>
            </a:r>
            <a:r>
              <a:rPr lang="en-AU" sz="3600" dirty="0"/>
              <a:t> </a:t>
            </a:r>
          </a:p>
          <a:p>
            <a:pPr marL="285750" lvl="0" indent="-285750">
              <a:buFont typeface="Arial" panose="020B0604020202020204" pitchFamily="34" charset="0"/>
              <a:buChar char="•"/>
            </a:pPr>
            <a:r>
              <a:rPr lang="en-AU" sz="3600" u="sng" dirty="0">
                <a:hlinkClick r:id="rId5"/>
              </a:rPr>
              <a:t>Corporations Act </a:t>
            </a:r>
            <a:endParaRPr lang="en-AU" sz="3600" dirty="0"/>
          </a:p>
          <a:p>
            <a:pPr marL="285750" lvl="0" indent="-285750">
              <a:buFont typeface="Arial" panose="020B0604020202020204" pitchFamily="34" charset="0"/>
              <a:buChar char="•"/>
            </a:pPr>
            <a:r>
              <a:rPr lang="en-AU" sz="3600" u="sng" dirty="0">
                <a:hlinkClick r:id="rId6"/>
              </a:rPr>
              <a:t>Anti-Discrimination Act</a:t>
            </a:r>
            <a:r>
              <a:rPr lang="en-AU" sz="3600" dirty="0"/>
              <a:t> </a:t>
            </a:r>
          </a:p>
          <a:p>
            <a:pPr marL="285750" lvl="0" indent="-285750">
              <a:buFont typeface="Arial" panose="020B0604020202020204" pitchFamily="34" charset="0"/>
              <a:buChar char="•"/>
            </a:pPr>
            <a:r>
              <a:rPr lang="en-AU" sz="3600" u="sng" dirty="0">
                <a:hlinkClick r:id="rId7"/>
              </a:rPr>
              <a:t>Information Privacy Act</a:t>
            </a:r>
            <a:r>
              <a:rPr lang="en-AU" sz="3600" dirty="0"/>
              <a:t> </a:t>
            </a:r>
          </a:p>
          <a:p>
            <a:pPr marL="285750" lvl="0" indent="-285750">
              <a:buFont typeface="Arial" panose="020B0604020202020204" pitchFamily="34" charset="0"/>
              <a:buChar char="•"/>
            </a:pPr>
            <a:r>
              <a:rPr lang="en-AU" sz="3600" u="sng" dirty="0">
                <a:hlinkClick r:id="rId8"/>
              </a:rPr>
              <a:t>Child Protection Act </a:t>
            </a:r>
            <a:r>
              <a:rPr lang="en-AU" sz="3600" dirty="0"/>
              <a:t> </a:t>
            </a:r>
          </a:p>
          <a:p>
            <a:pPr marL="285750" lvl="0" indent="-285750">
              <a:buFont typeface="Arial" panose="020B0604020202020204" pitchFamily="34" charset="0"/>
              <a:buChar char="•"/>
            </a:pPr>
            <a:r>
              <a:rPr lang="en-AU" sz="3600" u="sng" dirty="0">
                <a:hlinkClick r:id="rId9"/>
              </a:rPr>
              <a:t>Fair Work Act</a:t>
            </a:r>
            <a:r>
              <a:rPr lang="en-AU" sz="3600" dirty="0"/>
              <a:t> </a:t>
            </a:r>
          </a:p>
          <a:p>
            <a:pPr marL="285750" lvl="0" indent="-285750">
              <a:buFont typeface="Arial" panose="020B0604020202020204" pitchFamily="34" charset="0"/>
              <a:buChar char="•"/>
            </a:pPr>
            <a:endParaRPr lang="en-AU" sz="3600" dirty="0"/>
          </a:p>
          <a:p>
            <a:pPr lvl="0"/>
            <a:r>
              <a:rPr lang="en-AU" sz="3600" dirty="0"/>
              <a:t>Resource: </a:t>
            </a:r>
            <a:r>
              <a:rPr lang="en-AU" sz="3600" dirty="0">
                <a:hlinkClick r:id="rId10"/>
              </a:rPr>
              <a:t>Legislation Qld</a:t>
            </a:r>
            <a:r>
              <a:rPr lang="en-AU" sz="3600" dirty="0"/>
              <a:t> </a:t>
            </a:r>
          </a:p>
          <a:p>
            <a:pPr marL="285750" indent="-285750">
              <a:buFont typeface="Arial" panose="020B0604020202020204" pitchFamily="34" charset="0"/>
              <a:buChar char="•"/>
            </a:pPr>
            <a:endParaRPr lang="en-AU" dirty="0">
              <a:solidFill>
                <a:srgbClr val="002E5E"/>
              </a:solidFill>
              <a:latin typeface="Slate" panose="020B0604020203020204" pitchFamily="34" charset="0"/>
            </a:endParaRPr>
          </a:p>
        </p:txBody>
      </p:sp>
      <p:pic>
        <p:nvPicPr>
          <p:cNvPr id="9" name="Content Placeholder 4">
            <a:extLst>
              <a:ext uri="{FF2B5EF4-FFF2-40B4-BE49-F238E27FC236}">
                <a16:creationId xmlns:a16="http://schemas.microsoft.com/office/drawing/2014/main" id="{7CF55017-9F84-413B-B263-68B599915C0F}"/>
              </a:ext>
            </a:extLst>
          </p:cNvPr>
          <p:cNvPicPr>
            <a:picLocks noGrp="1" noChangeAspect="1"/>
          </p:cNvPicPr>
          <p:nvPr>
            <p:ph idx="1"/>
          </p:nvPr>
        </p:nvPicPr>
        <p:blipFill rotWithShape="1">
          <a:blip r:embed="rId11">
            <a:extLst>
              <a:ext uri="{28A0092B-C50C-407E-A947-70E740481C1C}">
                <a14:useLocalDpi xmlns:a14="http://schemas.microsoft.com/office/drawing/2010/main" val="0"/>
              </a:ext>
            </a:extLst>
          </a:blip>
          <a:srcRect l="51849"/>
          <a:stretch/>
        </p:blipFill>
        <p:spPr>
          <a:xfrm>
            <a:off x="0" y="0"/>
            <a:ext cx="2201490" cy="6858000"/>
          </a:xfrm>
        </p:spPr>
      </p:pic>
    </p:spTree>
    <p:extLst>
      <p:ext uri="{BB962C8B-B14F-4D97-AF65-F5344CB8AC3E}">
        <p14:creationId xmlns:p14="http://schemas.microsoft.com/office/powerpoint/2010/main" val="2888390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C46585-245A-49DD-AC64-639427894B73}"/>
              </a:ext>
            </a:extLst>
          </p:cNvPr>
          <p:cNvSpPr txBox="1"/>
          <p:nvPr/>
        </p:nvSpPr>
        <p:spPr>
          <a:xfrm>
            <a:off x="2453402" y="455017"/>
            <a:ext cx="8402331" cy="707886"/>
          </a:xfrm>
          <a:prstGeom prst="rect">
            <a:avLst/>
          </a:prstGeom>
          <a:noFill/>
        </p:spPr>
        <p:txBody>
          <a:bodyPr wrap="square" rtlCol="0">
            <a:spAutoFit/>
          </a:bodyPr>
          <a:lstStyle/>
          <a:p>
            <a:r>
              <a:rPr lang="en-AU" sz="4000" b="1" dirty="0">
                <a:solidFill>
                  <a:srgbClr val="1E497D"/>
                </a:solidFill>
                <a:latin typeface="Slate" panose="020B0604020203020204" pitchFamily="34" charset="0"/>
              </a:rPr>
              <a:t>ASSOCIATIONS INCORPORATED ACT</a:t>
            </a:r>
            <a:endParaRPr lang="en-AU" sz="4000" b="1" dirty="0">
              <a:solidFill>
                <a:srgbClr val="012E57"/>
              </a:solidFill>
              <a:latin typeface="Slate" panose="020B0604020203020204" pitchFamily="34" charset="0"/>
            </a:endParaRPr>
          </a:p>
        </p:txBody>
      </p:sp>
      <p:sp>
        <p:nvSpPr>
          <p:cNvPr id="11" name="TextBox 10">
            <a:extLst>
              <a:ext uri="{FF2B5EF4-FFF2-40B4-BE49-F238E27FC236}">
                <a16:creationId xmlns:a16="http://schemas.microsoft.com/office/drawing/2014/main" id="{078D5D31-74AF-4518-A3D3-F0A66888F0A5}"/>
              </a:ext>
            </a:extLst>
          </p:cNvPr>
          <p:cNvSpPr txBox="1"/>
          <p:nvPr/>
        </p:nvSpPr>
        <p:spPr>
          <a:xfrm>
            <a:off x="2453402" y="1453985"/>
            <a:ext cx="9338548" cy="4893647"/>
          </a:xfrm>
          <a:prstGeom prst="rect">
            <a:avLst/>
          </a:prstGeom>
          <a:noFill/>
        </p:spPr>
        <p:txBody>
          <a:bodyPr wrap="square" rtlCol="0">
            <a:spAutoFit/>
          </a:bodyPr>
          <a:lstStyle/>
          <a:p>
            <a:pPr marL="342900" indent="-342900">
              <a:buFont typeface="Arial" panose="020B0604020202020204" pitchFamily="34" charset="0"/>
              <a:buChar char="•"/>
            </a:pPr>
            <a:r>
              <a:rPr lang="en-AU" sz="2400" dirty="0">
                <a:solidFill>
                  <a:srgbClr val="002E5E"/>
                </a:solidFill>
                <a:latin typeface="Slate Std Light" panose="02000506040000020004" pitchFamily="50" charset="0"/>
              </a:rPr>
              <a:t>Incorporation is a system of registration that gives an association certain legal responsibilities</a:t>
            </a:r>
          </a:p>
          <a:p>
            <a:endParaRPr lang="en-AU" sz="2400" dirty="0">
              <a:solidFill>
                <a:srgbClr val="002E5E"/>
              </a:solidFill>
              <a:latin typeface="Slate Std Light" panose="02000506040000020004" pitchFamily="50" charset="0"/>
            </a:endParaRPr>
          </a:p>
          <a:p>
            <a:pPr marL="342900" indent="-342900">
              <a:buFont typeface="Arial" panose="020B0604020202020204" pitchFamily="34" charset="0"/>
              <a:buChar char="•"/>
            </a:pPr>
            <a:r>
              <a:rPr lang="en-AU" sz="2400" dirty="0">
                <a:solidFill>
                  <a:srgbClr val="002E5E"/>
                </a:solidFill>
                <a:latin typeface="Slate Std Light" panose="02000506040000020004" pitchFamily="50" charset="0"/>
              </a:rPr>
              <a:t>All Surf Clubs are incorporated – a requirement of affiliation with SLSQ and SLSA</a:t>
            </a:r>
          </a:p>
          <a:p>
            <a:endParaRPr lang="en-AU" sz="2400" dirty="0">
              <a:solidFill>
                <a:srgbClr val="002E5E"/>
              </a:solidFill>
              <a:latin typeface="Slate Std Light" panose="02000506040000020004" pitchFamily="50" charset="0"/>
            </a:endParaRPr>
          </a:p>
          <a:p>
            <a:pPr marL="342900" indent="-342900">
              <a:buFont typeface="Arial" panose="020B0604020202020204" pitchFamily="34" charset="0"/>
              <a:buChar char="•"/>
            </a:pPr>
            <a:r>
              <a:rPr lang="en-AU" sz="2400" dirty="0">
                <a:solidFill>
                  <a:srgbClr val="002E5E"/>
                </a:solidFill>
                <a:latin typeface="Slate Std Light" panose="02000506040000020004" pitchFamily="50" charset="0"/>
              </a:rPr>
              <a:t>Being incorporated provides the Management Committee members extra protection against personal liability for actions of the association carried out in good faith and due diligence i.e. the association and its members are legally separate</a:t>
            </a:r>
          </a:p>
          <a:p>
            <a:endParaRPr lang="en-AU" sz="2400" dirty="0">
              <a:solidFill>
                <a:srgbClr val="002E5E"/>
              </a:solidFill>
              <a:latin typeface="Slate Std Light" panose="02000506040000020004" pitchFamily="50" charset="0"/>
            </a:endParaRPr>
          </a:p>
          <a:p>
            <a:pPr marL="342900" indent="-342900">
              <a:buFont typeface="Arial" panose="020B0604020202020204" pitchFamily="34" charset="0"/>
              <a:buChar char="•"/>
            </a:pPr>
            <a:r>
              <a:rPr lang="en-AU" sz="2400" dirty="0">
                <a:solidFill>
                  <a:srgbClr val="002E5E"/>
                </a:solidFill>
                <a:latin typeface="Slate Std Light" panose="02000506040000020004" pitchFamily="50" charset="0"/>
              </a:rPr>
              <a:t>Under the Act – the Club MUST have  President, Secretary and Treasurer (the President cannot be Treasurer)</a:t>
            </a:r>
          </a:p>
        </p:txBody>
      </p:sp>
      <p:pic>
        <p:nvPicPr>
          <p:cNvPr id="7" name="Content Placeholder 4">
            <a:extLst>
              <a:ext uri="{FF2B5EF4-FFF2-40B4-BE49-F238E27FC236}">
                <a16:creationId xmlns:a16="http://schemas.microsoft.com/office/drawing/2014/main" id="{BE044DA7-CA9B-488D-8FD9-48AE4B0D7FC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1849"/>
          <a:stretch/>
        </p:blipFill>
        <p:spPr>
          <a:xfrm>
            <a:off x="0" y="0"/>
            <a:ext cx="2201490" cy="6858000"/>
          </a:xfrm>
        </p:spPr>
      </p:pic>
      <p:pic>
        <p:nvPicPr>
          <p:cNvPr id="9" name="Picture 8" descr="A picture containing text, sign, vector graphics&#10;&#10;Description automatically generated">
            <a:extLst>
              <a:ext uri="{FF2B5EF4-FFF2-40B4-BE49-F238E27FC236}">
                <a16:creationId xmlns:a16="http://schemas.microsoft.com/office/drawing/2014/main" id="{B6934521-46BE-4773-B703-9FD1C2223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1125" y="6093631"/>
            <a:ext cx="1596971" cy="574450"/>
          </a:xfrm>
          <a:prstGeom prst="rect">
            <a:avLst/>
          </a:prstGeom>
        </p:spPr>
      </p:pic>
    </p:spTree>
    <p:extLst>
      <p:ext uri="{BB962C8B-B14F-4D97-AF65-F5344CB8AC3E}">
        <p14:creationId xmlns:p14="http://schemas.microsoft.com/office/powerpoint/2010/main" val="4032715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C46585-245A-49DD-AC64-639427894B73}"/>
              </a:ext>
            </a:extLst>
          </p:cNvPr>
          <p:cNvSpPr txBox="1"/>
          <p:nvPr/>
        </p:nvSpPr>
        <p:spPr>
          <a:xfrm>
            <a:off x="2490184" y="189919"/>
            <a:ext cx="8402331" cy="1323439"/>
          </a:xfrm>
          <a:prstGeom prst="rect">
            <a:avLst/>
          </a:prstGeom>
          <a:noFill/>
        </p:spPr>
        <p:txBody>
          <a:bodyPr wrap="square" rtlCol="0">
            <a:spAutoFit/>
          </a:bodyPr>
          <a:lstStyle/>
          <a:p>
            <a:r>
              <a:rPr lang="en-AU" sz="4000" u="sng" dirty="0">
                <a:hlinkClick r:id="rId3"/>
              </a:rPr>
              <a:t>Corporations Act </a:t>
            </a:r>
            <a:endParaRPr lang="en-AU" sz="4000" dirty="0"/>
          </a:p>
          <a:p>
            <a:endParaRPr lang="en-AU" sz="4000" b="1" dirty="0">
              <a:solidFill>
                <a:srgbClr val="012E57"/>
              </a:solidFill>
              <a:latin typeface="Slate" panose="020B0604020203020204" pitchFamily="34" charset="0"/>
            </a:endParaRPr>
          </a:p>
        </p:txBody>
      </p:sp>
      <p:sp>
        <p:nvSpPr>
          <p:cNvPr id="11" name="TextBox 10">
            <a:extLst>
              <a:ext uri="{FF2B5EF4-FFF2-40B4-BE49-F238E27FC236}">
                <a16:creationId xmlns:a16="http://schemas.microsoft.com/office/drawing/2014/main" id="{078D5D31-74AF-4518-A3D3-F0A66888F0A5}"/>
              </a:ext>
            </a:extLst>
          </p:cNvPr>
          <p:cNvSpPr txBox="1"/>
          <p:nvPr/>
        </p:nvSpPr>
        <p:spPr>
          <a:xfrm>
            <a:off x="2490184" y="996785"/>
            <a:ext cx="9111266" cy="4801314"/>
          </a:xfrm>
          <a:prstGeom prst="rect">
            <a:avLst/>
          </a:prstGeom>
          <a:noFill/>
        </p:spPr>
        <p:txBody>
          <a:bodyPr wrap="square" rtlCol="0">
            <a:spAutoFit/>
          </a:bodyPr>
          <a:lstStyle/>
          <a:p>
            <a:pPr marL="285750" indent="-285750">
              <a:buFont typeface="Arial" panose="020B0604020202020204" pitchFamily="34" charset="0"/>
              <a:buChar char="•"/>
            </a:pPr>
            <a:r>
              <a:rPr lang="en-AU" dirty="0"/>
              <a:t>Plays a key role in regulating the business environments. </a:t>
            </a:r>
          </a:p>
          <a:p>
            <a:endParaRPr lang="en-AU" dirty="0"/>
          </a:p>
          <a:p>
            <a:pPr marL="285750" indent="-285750">
              <a:buFont typeface="Arial" panose="020B0604020202020204" pitchFamily="34" charset="0"/>
              <a:buChar char="•"/>
            </a:pPr>
            <a:r>
              <a:rPr lang="en-AU" dirty="0"/>
              <a:t>Typically incorporated associations, which are governed by state and territory legislation. </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Required to have directors, who have legal responsibilities and duties under the Corporations Act. </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Keep accurate financial records and prepare annual financial statements. </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Submit annual reports to the Australian Securities and Investments Commission (ASIC), </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Have appropriate governance policies and procedures in place, including a code of conduct for directors and officers.</a:t>
            </a:r>
          </a:p>
          <a:p>
            <a:endParaRPr lang="en-AU" dirty="0"/>
          </a:p>
          <a:p>
            <a:pPr marL="285750" indent="-285750">
              <a:buFont typeface="Arial" panose="020B0604020202020204" pitchFamily="34" charset="0"/>
              <a:buChar char="•"/>
            </a:pPr>
            <a:r>
              <a:rPr lang="en-AU" dirty="0"/>
              <a:t>Directors and officers of a registered company can be held personally liable for breaches of the Corporations Act or other laws. The club should ensure that appropriate insurance is in place to cover potential liability.</a:t>
            </a:r>
          </a:p>
        </p:txBody>
      </p:sp>
      <p:pic>
        <p:nvPicPr>
          <p:cNvPr id="7" name="Content Placeholder 4">
            <a:extLst>
              <a:ext uri="{FF2B5EF4-FFF2-40B4-BE49-F238E27FC236}">
                <a16:creationId xmlns:a16="http://schemas.microsoft.com/office/drawing/2014/main" id="{BE044DA7-CA9B-488D-8FD9-48AE4B0D7FC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51849"/>
          <a:stretch/>
        </p:blipFill>
        <p:spPr>
          <a:xfrm>
            <a:off x="0" y="0"/>
            <a:ext cx="2201490" cy="6858000"/>
          </a:xfrm>
        </p:spPr>
      </p:pic>
      <p:pic>
        <p:nvPicPr>
          <p:cNvPr id="9" name="Picture 8" descr="A picture containing text, sign, vector graphics&#10;&#10;Description automatically generated">
            <a:extLst>
              <a:ext uri="{FF2B5EF4-FFF2-40B4-BE49-F238E27FC236}">
                <a16:creationId xmlns:a16="http://schemas.microsoft.com/office/drawing/2014/main" id="{B6934521-46BE-4773-B703-9FD1C2223D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1125" y="6093631"/>
            <a:ext cx="1596971" cy="574450"/>
          </a:xfrm>
          <a:prstGeom prst="rect">
            <a:avLst/>
          </a:prstGeom>
        </p:spPr>
      </p:pic>
    </p:spTree>
    <p:extLst>
      <p:ext uri="{BB962C8B-B14F-4D97-AF65-F5344CB8AC3E}">
        <p14:creationId xmlns:p14="http://schemas.microsoft.com/office/powerpoint/2010/main" val="3073679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E5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1269B2-63E5-4C0E-9494-2C6F7993E5F6}"/>
              </a:ext>
            </a:extLst>
          </p:cNvPr>
          <p:cNvPicPr>
            <a:picLocks noChangeAspect="1"/>
          </p:cNvPicPr>
          <p:nvPr/>
        </p:nvPicPr>
        <p:blipFill rotWithShape="1">
          <a:blip r:embed="rId3"/>
          <a:srcRect l="71394"/>
          <a:stretch/>
        </p:blipFill>
        <p:spPr>
          <a:xfrm>
            <a:off x="8704385" y="0"/>
            <a:ext cx="3487614" cy="6857999"/>
          </a:xfrm>
          <a:prstGeom prst="rect">
            <a:avLst/>
          </a:prstGeom>
        </p:spPr>
      </p:pic>
      <p:sp>
        <p:nvSpPr>
          <p:cNvPr id="7" name="Rectangle 6">
            <a:extLst>
              <a:ext uri="{FF2B5EF4-FFF2-40B4-BE49-F238E27FC236}">
                <a16:creationId xmlns:a16="http://schemas.microsoft.com/office/drawing/2014/main" id="{B9645E80-A98E-4CDB-AC42-C58CB39DBF06}"/>
              </a:ext>
            </a:extLst>
          </p:cNvPr>
          <p:cNvSpPr/>
          <p:nvPr/>
        </p:nvSpPr>
        <p:spPr>
          <a:xfrm>
            <a:off x="8634046" y="0"/>
            <a:ext cx="70339" cy="6857999"/>
          </a:xfrm>
          <a:prstGeom prst="rect">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1">
            <a:extLst>
              <a:ext uri="{FF2B5EF4-FFF2-40B4-BE49-F238E27FC236}">
                <a16:creationId xmlns:a16="http://schemas.microsoft.com/office/drawing/2014/main" id="{99BFABFF-BC19-4E89-9C33-0252C332CD04}"/>
              </a:ext>
            </a:extLst>
          </p:cNvPr>
          <p:cNvSpPr>
            <a:spLocks noGrp="1"/>
          </p:cNvSpPr>
          <p:nvPr>
            <p:ph type="title"/>
          </p:nvPr>
        </p:nvSpPr>
        <p:spPr>
          <a:xfrm>
            <a:off x="132380" y="1586294"/>
            <a:ext cx="8149971" cy="2942978"/>
          </a:xfrm>
        </p:spPr>
        <p:txBody>
          <a:bodyPr>
            <a:normAutofit fontScale="90000"/>
          </a:bodyPr>
          <a:lstStyle/>
          <a:p>
            <a:r>
              <a:rPr lang="en-AU" sz="7200" dirty="0">
                <a:solidFill>
                  <a:schemeClr val="bg1"/>
                </a:solidFill>
                <a:latin typeface="Avenir Book" panose="02000503020000020003" pitchFamily="2" charset="0"/>
                <a:ea typeface="Source Serif Pro" panose="02040603050405020204" pitchFamily="18" charset="0"/>
              </a:rPr>
              <a:t>SURF LIFE SAVING QUEENSLAND OVERVIEW</a:t>
            </a:r>
          </a:p>
        </p:txBody>
      </p:sp>
      <p:pic>
        <p:nvPicPr>
          <p:cNvPr id="5" name="Picture 4" descr="Graphical user interface&#10;&#10;Description automatically generated">
            <a:extLst>
              <a:ext uri="{FF2B5EF4-FFF2-40B4-BE49-F238E27FC236}">
                <a16:creationId xmlns:a16="http://schemas.microsoft.com/office/drawing/2014/main" id="{21B6C843-7E8F-7739-3E49-6E0AB6612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935" y="5271706"/>
            <a:ext cx="1809749" cy="650989"/>
          </a:xfrm>
          <a:prstGeom prst="rect">
            <a:avLst/>
          </a:prstGeom>
        </p:spPr>
      </p:pic>
    </p:spTree>
    <p:extLst>
      <p:ext uri="{BB962C8B-B14F-4D97-AF65-F5344CB8AC3E}">
        <p14:creationId xmlns:p14="http://schemas.microsoft.com/office/powerpoint/2010/main" val="2855443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C46585-245A-49DD-AC64-639427894B73}"/>
              </a:ext>
            </a:extLst>
          </p:cNvPr>
          <p:cNvSpPr txBox="1"/>
          <p:nvPr/>
        </p:nvSpPr>
        <p:spPr>
          <a:xfrm>
            <a:off x="2490184" y="189919"/>
            <a:ext cx="8402331" cy="1323439"/>
          </a:xfrm>
          <a:prstGeom prst="rect">
            <a:avLst/>
          </a:prstGeom>
          <a:noFill/>
        </p:spPr>
        <p:txBody>
          <a:bodyPr wrap="square" rtlCol="0">
            <a:spAutoFit/>
          </a:bodyPr>
          <a:lstStyle/>
          <a:p>
            <a:r>
              <a:rPr lang="en-AU" sz="4000" u="sng" dirty="0">
                <a:hlinkClick r:id="rId3"/>
              </a:rPr>
              <a:t>Anti-Discrimination Act</a:t>
            </a:r>
            <a:r>
              <a:rPr lang="en-AU" sz="4000" dirty="0"/>
              <a:t> </a:t>
            </a:r>
          </a:p>
          <a:p>
            <a:endParaRPr lang="en-AU" sz="4000" b="1" dirty="0">
              <a:solidFill>
                <a:srgbClr val="012E57"/>
              </a:solidFill>
              <a:latin typeface="Slate" panose="020B0604020203020204" pitchFamily="34" charset="0"/>
            </a:endParaRPr>
          </a:p>
        </p:txBody>
      </p:sp>
      <p:sp>
        <p:nvSpPr>
          <p:cNvPr id="11" name="TextBox 10">
            <a:extLst>
              <a:ext uri="{FF2B5EF4-FFF2-40B4-BE49-F238E27FC236}">
                <a16:creationId xmlns:a16="http://schemas.microsoft.com/office/drawing/2014/main" id="{078D5D31-74AF-4518-A3D3-F0A66888F0A5}"/>
              </a:ext>
            </a:extLst>
          </p:cNvPr>
          <p:cNvSpPr txBox="1"/>
          <p:nvPr/>
        </p:nvSpPr>
        <p:spPr>
          <a:xfrm>
            <a:off x="2490184" y="1443841"/>
            <a:ext cx="9111266" cy="3970318"/>
          </a:xfrm>
          <a:prstGeom prst="rect">
            <a:avLst/>
          </a:prstGeom>
          <a:noFill/>
        </p:spPr>
        <p:txBody>
          <a:bodyPr wrap="square" rtlCol="0">
            <a:spAutoFit/>
          </a:bodyPr>
          <a:lstStyle/>
          <a:p>
            <a:pPr marL="285750" indent="-285750">
              <a:buFont typeface="Arial" panose="020B0604020202020204" pitchFamily="34" charset="0"/>
              <a:buChar char="•"/>
            </a:pPr>
            <a:r>
              <a:rPr lang="en-AU" dirty="0"/>
              <a:t>Prohibits discrimination </a:t>
            </a:r>
          </a:p>
          <a:p>
            <a:endParaRPr lang="en-AU" dirty="0"/>
          </a:p>
          <a:p>
            <a:pPr marL="285750" indent="-285750">
              <a:buFont typeface="Arial" panose="020B0604020202020204" pitchFamily="34" charset="0"/>
              <a:buChar char="•"/>
            </a:pPr>
            <a:r>
              <a:rPr lang="en-AU" dirty="0"/>
              <a:t>Ensure that all members and volunteers are given equal opportunities </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Prevent harassment and bullying based on protected characteristics,.</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Procedures in place for members to raise complaints about discrimination, harassment, or bullying. </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Reasonable accommodations to allow members or volunteers with disabilities to participate fully in the club's activities, where possible. </a:t>
            </a:r>
          </a:p>
          <a:p>
            <a:endParaRPr lang="en-AU" dirty="0"/>
          </a:p>
          <a:p>
            <a:pPr marL="285750" indent="-285750">
              <a:buFont typeface="Arial" panose="020B0604020202020204" pitchFamily="34" charset="0"/>
              <a:buChar char="•"/>
            </a:pPr>
            <a:r>
              <a:rPr lang="en-AU" dirty="0"/>
              <a:t>Must ensure that their advertising and recruitment practices do not discriminate on the basis of protected characteristics.</a:t>
            </a:r>
          </a:p>
        </p:txBody>
      </p:sp>
      <p:pic>
        <p:nvPicPr>
          <p:cNvPr id="7" name="Content Placeholder 4">
            <a:extLst>
              <a:ext uri="{FF2B5EF4-FFF2-40B4-BE49-F238E27FC236}">
                <a16:creationId xmlns:a16="http://schemas.microsoft.com/office/drawing/2014/main" id="{BE044DA7-CA9B-488D-8FD9-48AE4B0D7FC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51849"/>
          <a:stretch/>
        </p:blipFill>
        <p:spPr>
          <a:xfrm>
            <a:off x="0" y="0"/>
            <a:ext cx="2201490" cy="6858000"/>
          </a:xfrm>
        </p:spPr>
      </p:pic>
      <p:pic>
        <p:nvPicPr>
          <p:cNvPr id="9" name="Picture 8" descr="A picture containing text, sign, vector graphics&#10;&#10;Description automatically generated">
            <a:extLst>
              <a:ext uri="{FF2B5EF4-FFF2-40B4-BE49-F238E27FC236}">
                <a16:creationId xmlns:a16="http://schemas.microsoft.com/office/drawing/2014/main" id="{B6934521-46BE-4773-B703-9FD1C2223D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1125" y="6093631"/>
            <a:ext cx="1596971" cy="574450"/>
          </a:xfrm>
          <a:prstGeom prst="rect">
            <a:avLst/>
          </a:prstGeom>
        </p:spPr>
      </p:pic>
    </p:spTree>
    <p:extLst>
      <p:ext uri="{BB962C8B-B14F-4D97-AF65-F5344CB8AC3E}">
        <p14:creationId xmlns:p14="http://schemas.microsoft.com/office/powerpoint/2010/main" val="282726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C46585-245A-49DD-AC64-639427894B73}"/>
              </a:ext>
            </a:extLst>
          </p:cNvPr>
          <p:cNvSpPr txBox="1"/>
          <p:nvPr/>
        </p:nvSpPr>
        <p:spPr>
          <a:xfrm>
            <a:off x="2490184" y="189919"/>
            <a:ext cx="8402331" cy="1323439"/>
          </a:xfrm>
          <a:prstGeom prst="rect">
            <a:avLst/>
          </a:prstGeom>
          <a:noFill/>
        </p:spPr>
        <p:txBody>
          <a:bodyPr wrap="square" rtlCol="0">
            <a:spAutoFit/>
          </a:bodyPr>
          <a:lstStyle/>
          <a:p>
            <a:r>
              <a:rPr lang="en-AU" sz="4000" u="sng" dirty="0">
                <a:hlinkClick r:id="rId3"/>
              </a:rPr>
              <a:t>Information Privacy Act</a:t>
            </a:r>
            <a:r>
              <a:rPr lang="en-AU" sz="4000" dirty="0"/>
              <a:t> </a:t>
            </a:r>
          </a:p>
          <a:p>
            <a:endParaRPr lang="en-AU" sz="4000" b="1" dirty="0">
              <a:solidFill>
                <a:srgbClr val="012E57"/>
              </a:solidFill>
              <a:latin typeface="Slate" panose="020B0604020203020204" pitchFamily="34" charset="0"/>
            </a:endParaRPr>
          </a:p>
        </p:txBody>
      </p:sp>
      <p:sp>
        <p:nvSpPr>
          <p:cNvPr id="11" name="TextBox 10">
            <a:extLst>
              <a:ext uri="{FF2B5EF4-FFF2-40B4-BE49-F238E27FC236}">
                <a16:creationId xmlns:a16="http://schemas.microsoft.com/office/drawing/2014/main" id="{078D5D31-74AF-4518-A3D3-F0A66888F0A5}"/>
              </a:ext>
            </a:extLst>
          </p:cNvPr>
          <p:cNvSpPr txBox="1"/>
          <p:nvPr/>
        </p:nvSpPr>
        <p:spPr>
          <a:xfrm>
            <a:off x="2490184" y="1166842"/>
            <a:ext cx="9111266" cy="3970318"/>
          </a:xfrm>
          <a:prstGeom prst="rect">
            <a:avLst/>
          </a:prstGeom>
          <a:noFill/>
        </p:spPr>
        <p:txBody>
          <a:bodyPr wrap="square" rtlCol="0">
            <a:spAutoFit/>
          </a:bodyPr>
          <a:lstStyle/>
          <a:p>
            <a:pPr marL="285750" indent="-285750">
              <a:buFont typeface="Arial" panose="020B0604020202020204" pitchFamily="34" charset="0"/>
              <a:buChar char="•"/>
            </a:pPr>
            <a:r>
              <a:rPr lang="en-AU" dirty="0"/>
              <a:t>regulates the handling of personal information by organisations. </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SLSQ adopted SLSA Privacy policy which outlines the process we take with personal information</a:t>
            </a:r>
          </a:p>
          <a:p>
            <a:pPr marL="285750" indent="-285750">
              <a:buFont typeface="Arial" panose="020B0604020202020204" pitchFamily="34" charset="0"/>
              <a:buChar char="•"/>
            </a:pPr>
            <a:r>
              <a:rPr lang="en-AU" dirty="0"/>
              <a:t>should only be used or disclosed for the purpose for which it was collected, or for a related purpose that the individual would reasonably expect. </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Individuals have the right to access their personal information held by Surf Life Saving Clubs, and to request corrections if it is inaccurate or out-of-date.</a:t>
            </a:r>
          </a:p>
          <a:p>
            <a:endParaRPr lang="en-AU" dirty="0"/>
          </a:p>
          <a:p>
            <a:pPr marL="285750" indent="-285750">
              <a:buFont typeface="Arial" panose="020B0604020202020204" pitchFamily="34" charset="0"/>
              <a:buChar char="•"/>
            </a:pPr>
            <a:r>
              <a:rPr lang="en-AU" dirty="0"/>
              <a:t>SLSQ Complaints procedure can cover breaches of privacy on Members </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When Members sign up to SLSQ, they agree to the following conditions</a:t>
            </a:r>
          </a:p>
          <a:p>
            <a:endParaRPr lang="en-AU" dirty="0"/>
          </a:p>
        </p:txBody>
      </p:sp>
      <p:pic>
        <p:nvPicPr>
          <p:cNvPr id="7" name="Content Placeholder 4">
            <a:extLst>
              <a:ext uri="{FF2B5EF4-FFF2-40B4-BE49-F238E27FC236}">
                <a16:creationId xmlns:a16="http://schemas.microsoft.com/office/drawing/2014/main" id="{BE044DA7-CA9B-488D-8FD9-48AE4B0D7FC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51849"/>
          <a:stretch/>
        </p:blipFill>
        <p:spPr>
          <a:xfrm>
            <a:off x="0" y="0"/>
            <a:ext cx="2201490" cy="6858000"/>
          </a:xfrm>
        </p:spPr>
      </p:pic>
      <p:pic>
        <p:nvPicPr>
          <p:cNvPr id="9" name="Picture 8" descr="A picture containing text, sign, vector graphics&#10;&#10;Description automatically generated">
            <a:extLst>
              <a:ext uri="{FF2B5EF4-FFF2-40B4-BE49-F238E27FC236}">
                <a16:creationId xmlns:a16="http://schemas.microsoft.com/office/drawing/2014/main" id="{B6934521-46BE-4773-B703-9FD1C2223D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1125" y="6093631"/>
            <a:ext cx="1596971" cy="574450"/>
          </a:xfrm>
          <a:prstGeom prst="rect">
            <a:avLst/>
          </a:prstGeom>
        </p:spPr>
      </p:pic>
    </p:spTree>
    <p:extLst>
      <p:ext uri="{BB962C8B-B14F-4D97-AF65-F5344CB8AC3E}">
        <p14:creationId xmlns:p14="http://schemas.microsoft.com/office/powerpoint/2010/main" val="2277728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C46585-245A-49DD-AC64-639427894B73}"/>
              </a:ext>
            </a:extLst>
          </p:cNvPr>
          <p:cNvSpPr txBox="1"/>
          <p:nvPr/>
        </p:nvSpPr>
        <p:spPr>
          <a:xfrm>
            <a:off x="2490184" y="189919"/>
            <a:ext cx="8402331" cy="1323439"/>
          </a:xfrm>
          <a:prstGeom prst="rect">
            <a:avLst/>
          </a:prstGeom>
          <a:noFill/>
        </p:spPr>
        <p:txBody>
          <a:bodyPr wrap="square" rtlCol="0">
            <a:spAutoFit/>
          </a:bodyPr>
          <a:lstStyle/>
          <a:p>
            <a:r>
              <a:rPr lang="en-AU" sz="4000" u="sng" dirty="0">
                <a:hlinkClick r:id="rId3"/>
              </a:rPr>
              <a:t>Child Protection Act </a:t>
            </a:r>
            <a:r>
              <a:rPr lang="en-AU" sz="4000" dirty="0"/>
              <a:t> </a:t>
            </a:r>
          </a:p>
          <a:p>
            <a:endParaRPr lang="en-AU" sz="4000" b="1" dirty="0">
              <a:solidFill>
                <a:srgbClr val="012E57"/>
              </a:solidFill>
              <a:latin typeface="Slate" panose="020B0604020203020204" pitchFamily="34" charset="0"/>
            </a:endParaRPr>
          </a:p>
        </p:txBody>
      </p:sp>
      <p:sp>
        <p:nvSpPr>
          <p:cNvPr id="11" name="TextBox 10">
            <a:extLst>
              <a:ext uri="{FF2B5EF4-FFF2-40B4-BE49-F238E27FC236}">
                <a16:creationId xmlns:a16="http://schemas.microsoft.com/office/drawing/2014/main" id="{078D5D31-74AF-4518-A3D3-F0A66888F0A5}"/>
              </a:ext>
            </a:extLst>
          </p:cNvPr>
          <p:cNvSpPr txBox="1"/>
          <p:nvPr/>
        </p:nvSpPr>
        <p:spPr>
          <a:xfrm>
            <a:off x="2490184" y="1166842"/>
            <a:ext cx="9111266" cy="4524315"/>
          </a:xfrm>
          <a:prstGeom prst="rect">
            <a:avLst/>
          </a:prstGeom>
          <a:noFill/>
        </p:spPr>
        <p:txBody>
          <a:bodyPr wrap="square" rtlCol="0">
            <a:spAutoFit/>
          </a:bodyPr>
          <a:lstStyle/>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The law requires Surf Life Saving Club members and volunteers, to report suspected child abuse or neglect to the relevant authorities.</a:t>
            </a:r>
          </a:p>
          <a:p>
            <a:endParaRPr lang="en-AU" dirty="0"/>
          </a:p>
          <a:p>
            <a:pPr marL="285750" indent="-285750">
              <a:buFont typeface="Arial" panose="020B0604020202020204" pitchFamily="34" charset="0"/>
              <a:buChar char="•"/>
            </a:pPr>
            <a:r>
              <a:rPr lang="en-AU" dirty="0"/>
              <a:t>Aim to create a child safe environment.</a:t>
            </a:r>
          </a:p>
          <a:p>
            <a:endParaRPr lang="en-AU" dirty="0"/>
          </a:p>
          <a:p>
            <a:pPr marL="285750" indent="-285750">
              <a:buFont typeface="Arial" panose="020B0604020202020204" pitchFamily="34" charset="0"/>
              <a:buChar char="•"/>
            </a:pPr>
            <a:r>
              <a:rPr lang="en-AU" dirty="0"/>
              <a:t>Regular risk assessments to identify any potential risks to children</a:t>
            </a:r>
          </a:p>
          <a:p>
            <a:endParaRPr lang="en-AU" dirty="0"/>
          </a:p>
          <a:p>
            <a:pPr marL="285750" indent="-285750">
              <a:buFont typeface="Arial" panose="020B0604020202020204" pitchFamily="34" charset="0"/>
              <a:buChar char="•"/>
            </a:pPr>
            <a:r>
              <a:rPr lang="en-AU" dirty="0"/>
              <a:t>Appropriate training in child protection and how to respond to suspected child abuse or neglect</a:t>
            </a:r>
          </a:p>
          <a:p>
            <a:endParaRPr lang="en-AU" dirty="0"/>
          </a:p>
          <a:p>
            <a:pPr marL="285750" indent="-285750">
              <a:buFont typeface="Arial" panose="020B0604020202020204" pitchFamily="34" charset="0"/>
              <a:buChar char="•"/>
            </a:pPr>
            <a:r>
              <a:rPr lang="en-AU" dirty="0"/>
              <a:t>SLSQ, Branches and Clubs are required by affiliation to have Statement of Commitment outlying their commitment to child safety.</a:t>
            </a:r>
          </a:p>
          <a:p>
            <a:endParaRPr lang="en-AU" dirty="0"/>
          </a:p>
          <a:p>
            <a:pPr marL="285750" indent="-285750">
              <a:buFont typeface="Arial" panose="020B0604020202020204" pitchFamily="34" charset="0"/>
              <a:buChar char="•"/>
            </a:pPr>
            <a:r>
              <a:rPr lang="en-AU" dirty="0"/>
              <a:t>All SLSQ Volunteers and staff are required to obtain working with children check, or exemption, to work directly with children.</a:t>
            </a:r>
          </a:p>
        </p:txBody>
      </p:sp>
      <p:pic>
        <p:nvPicPr>
          <p:cNvPr id="7" name="Content Placeholder 4">
            <a:extLst>
              <a:ext uri="{FF2B5EF4-FFF2-40B4-BE49-F238E27FC236}">
                <a16:creationId xmlns:a16="http://schemas.microsoft.com/office/drawing/2014/main" id="{BE044DA7-CA9B-488D-8FD9-48AE4B0D7FC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51849"/>
          <a:stretch/>
        </p:blipFill>
        <p:spPr>
          <a:xfrm>
            <a:off x="0" y="0"/>
            <a:ext cx="2201490" cy="6858000"/>
          </a:xfrm>
        </p:spPr>
      </p:pic>
      <p:pic>
        <p:nvPicPr>
          <p:cNvPr id="9" name="Picture 8" descr="A picture containing text, sign, vector graphics&#10;&#10;Description automatically generated">
            <a:extLst>
              <a:ext uri="{FF2B5EF4-FFF2-40B4-BE49-F238E27FC236}">
                <a16:creationId xmlns:a16="http://schemas.microsoft.com/office/drawing/2014/main" id="{B6934521-46BE-4773-B703-9FD1C2223D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1125" y="6093631"/>
            <a:ext cx="1596971" cy="574450"/>
          </a:xfrm>
          <a:prstGeom prst="rect">
            <a:avLst/>
          </a:prstGeom>
        </p:spPr>
      </p:pic>
    </p:spTree>
    <p:extLst>
      <p:ext uri="{BB962C8B-B14F-4D97-AF65-F5344CB8AC3E}">
        <p14:creationId xmlns:p14="http://schemas.microsoft.com/office/powerpoint/2010/main" val="2264732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C46585-245A-49DD-AC64-639427894B73}"/>
              </a:ext>
            </a:extLst>
          </p:cNvPr>
          <p:cNvSpPr txBox="1"/>
          <p:nvPr/>
        </p:nvSpPr>
        <p:spPr>
          <a:xfrm>
            <a:off x="2490184" y="458375"/>
            <a:ext cx="8402331" cy="707886"/>
          </a:xfrm>
          <a:prstGeom prst="rect">
            <a:avLst/>
          </a:prstGeom>
          <a:noFill/>
        </p:spPr>
        <p:txBody>
          <a:bodyPr wrap="square" rtlCol="0">
            <a:spAutoFit/>
          </a:bodyPr>
          <a:lstStyle/>
          <a:p>
            <a:r>
              <a:rPr lang="en-AU" sz="4000" u="sng" dirty="0">
                <a:hlinkClick r:id="rId3"/>
              </a:rPr>
              <a:t>Fair Work Act</a:t>
            </a:r>
            <a:r>
              <a:rPr lang="en-AU" sz="4000" dirty="0"/>
              <a:t> </a:t>
            </a:r>
          </a:p>
        </p:txBody>
      </p:sp>
      <p:sp>
        <p:nvSpPr>
          <p:cNvPr id="11" name="TextBox 10">
            <a:extLst>
              <a:ext uri="{FF2B5EF4-FFF2-40B4-BE49-F238E27FC236}">
                <a16:creationId xmlns:a16="http://schemas.microsoft.com/office/drawing/2014/main" id="{078D5D31-74AF-4518-A3D3-F0A66888F0A5}"/>
              </a:ext>
            </a:extLst>
          </p:cNvPr>
          <p:cNvSpPr txBox="1"/>
          <p:nvPr/>
        </p:nvSpPr>
        <p:spPr>
          <a:xfrm>
            <a:off x="2490184" y="1170472"/>
            <a:ext cx="9111266" cy="3970318"/>
          </a:xfrm>
          <a:prstGeom prst="rect">
            <a:avLst/>
          </a:prstGeom>
          <a:noFill/>
        </p:spPr>
        <p:txBody>
          <a:bodyPr wrap="square" rtlCol="0">
            <a:spAutoFit/>
          </a:bodyPr>
          <a:lstStyle/>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Modern Awards set out industry-specific minimum employment conditions,.</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Enterprise Agreements are agreements made between an employer and their employees regarding employment conditions. Surf Life Saving Clubs can negotiate enterprise agreements with their employees or employee representatives.</a:t>
            </a:r>
          </a:p>
          <a:p>
            <a:endParaRPr lang="en-AU" dirty="0"/>
          </a:p>
          <a:p>
            <a:pPr marL="285750" indent="-285750">
              <a:buFont typeface="Arial" panose="020B0604020202020204" pitchFamily="34" charset="0"/>
              <a:buChar char="•"/>
            </a:pPr>
            <a:r>
              <a:rPr lang="en-AU" dirty="0"/>
              <a:t>Protection against unfair dismissal for employees who have completed the minimum employment period and meet certain other criteria.</a:t>
            </a:r>
          </a:p>
          <a:p>
            <a:endParaRPr lang="en-AU" dirty="0"/>
          </a:p>
          <a:p>
            <a:pPr marL="285750" indent="-285750">
              <a:buFont typeface="Arial" panose="020B0604020202020204" pitchFamily="34" charset="0"/>
              <a:buChar char="•"/>
            </a:pPr>
            <a:r>
              <a:rPr lang="en-AU" dirty="0"/>
              <a:t>provides protection against discrimination and bullying in the workplace. </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Accurate and up-to-date records of employee entitlements and employment arrangements, such as timesheets, leave records, and employment contracts</a:t>
            </a:r>
          </a:p>
        </p:txBody>
      </p:sp>
      <p:pic>
        <p:nvPicPr>
          <p:cNvPr id="7" name="Content Placeholder 4">
            <a:extLst>
              <a:ext uri="{FF2B5EF4-FFF2-40B4-BE49-F238E27FC236}">
                <a16:creationId xmlns:a16="http://schemas.microsoft.com/office/drawing/2014/main" id="{BE044DA7-CA9B-488D-8FD9-48AE4B0D7FC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51849"/>
          <a:stretch/>
        </p:blipFill>
        <p:spPr>
          <a:xfrm>
            <a:off x="0" y="0"/>
            <a:ext cx="2201490" cy="6858000"/>
          </a:xfrm>
        </p:spPr>
      </p:pic>
      <p:pic>
        <p:nvPicPr>
          <p:cNvPr id="9" name="Picture 8" descr="A picture containing text, sign, vector graphics&#10;&#10;Description automatically generated">
            <a:extLst>
              <a:ext uri="{FF2B5EF4-FFF2-40B4-BE49-F238E27FC236}">
                <a16:creationId xmlns:a16="http://schemas.microsoft.com/office/drawing/2014/main" id="{B6934521-46BE-4773-B703-9FD1C2223D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1125" y="6093631"/>
            <a:ext cx="1596971" cy="574450"/>
          </a:xfrm>
          <a:prstGeom prst="rect">
            <a:avLst/>
          </a:prstGeom>
        </p:spPr>
      </p:pic>
    </p:spTree>
    <p:extLst>
      <p:ext uri="{BB962C8B-B14F-4D97-AF65-F5344CB8AC3E}">
        <p14:creationId xmlns:p14="http://schemas.microsoft.com/office/powerpoint/2010/main" val="3735219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750DB81-1435-4A1D-886A-1CC0D47EC3C6}"/>
              </a:ext>
            </a:extLst>
          </p:cNvPr>
          <p:cNvSpPr>
            <a:spLocks noGrp="1"/>
          </p:cNvSpPr>
          <p:nvPr>
            <p:ph type="title"/>
          </p:nvPr>
        </p:nvSpPr>
        <p:spPr>
          <a:xfrm>
            <a:off x="2488686" y="267273"/>
            <a:ext cx="8645882" cy="1364480"/>
          </a:xfrm>
        </p:spPr>
        <p:txBody>
          <a:bodyPr>
            <a:normAutofit/>
          </a:bodyPr>
          <a:lstStyle/>
          <a:p>
            <a:r>
              <a:rPr lang="en-AU" dirty="0">
                <a:solidFill>
                  <a:srgbClr val="002E5E"/>
                </a:solidFill>
                <a:latin typeface="Avenir Book" panose="02000503020000020003" pitchFamily="2" charset="0"/>
                <a:ea typeface="Source Serif Pro" panose="02040603050405020204" pitchFamily="18" charset="0"/>
              </a:rPr>
              <a:t>OTHER REGULATORY BODIES</a:t>
            </a:r>
          </a:p>
        </p:txBody>
      </p:sp>
      <p:sp>
        <p:nvSpPr>
          <p:cNvPr id="7" name="Content Placeholder 5">
            <a:extLst>
              <a:ext uri="{FF2B5EF4-FFF2-40B4-BE49-F238E27FC236}">
                <a16:creationId xmlns:a16="http://schemas.microsoft.com/office/drawing/2014/main" id="{C0CBA85C-FF1B-4A17-A1A6-2622B30A657C}"/>
              </a:ext>
            </a:extLst>
          </p:cNvPr>
          <p:cNvSpPr txBox="1">
            <a:spLocks/>
          </p:cNvSpPr>
          <p:nvPr/>
        </p:nvSpPr>
        <p:spPr>
          <a:xfrm>
            <a:off x="3546119" y="3497510"/>
            <a:ext cx="9729013" cy="40890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solidFill>
                <a:srgbClr val="002E5E"/>
              </a:solidFill>
            </a:endParaRPr>
          </a:p>
          <a:p>
            <a:pPr marL="0" indent="0">
              <a:buFont typeface="Arial" panose="020B0604020202020204" pitchFamily="34" charset="0"/>
              <a:buNone/>
            </a:pPr>
            <a:endParaRPr lang="en-AU" dirty="0">
              <a:solidFill>
                <a:srgbClr val="002E5E"/>
              </a:solidFill>
            </a:endParaRPr>
          </a:p>
        </p:txBody>
      </p:sp>
      <p:pic>
        <p:nvPicPr>
          <p:cNvPr id="3" name="Picture 2" descr="A picture containing text, sign, vector graphics&#10;&#10;Description automatically generated">
            <a:extLst>
              <a:ext uri="{FF2B5EF4-FFF2-40B4-BE49-F238E27FC236}">
                <a16:creationId xmlns:a16="http://schemas.microsoft.com/office/drawing/2014/main" id="{4A2A020F-205F-BA4B-BF55-968C808C5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1125" y="6093631"/>
            <a:ext cx="1596971" cy="574450"/>
          </a:xfrm>
          <a:prstGeom prst="rect">
            <a:avLst/>
          </a:prstGeom>
        </p:spPr>
      </p:pic>
      <p:sp>
        <p:nvSpPr>
          <p:cNvPr id="4" name="Rectangle 3">
            <a:extLst>
              <a:ext uri="{FF2B5EF4-FFF2-40B4-BE49-F238E27FC236}">
                <a16:creationId xmlns:a16="http://schemas.microsoft.com/office/drawing/2014/main" id="{98919C88-001A-4A2D-907B-BBDC06F57049}"/>
              </a:ext>
            </a:extLst>
          </p:cNvPr>
          <p:cNvSpPr/>
          <p:nvPr/>
        </p:nvSpPr>
        <p:spPr>
          <a:xfrm>
            <a:off x="2488686" y="1848696"/>
            <a:ext cx="9121788" cy="4308872"/>
          </a:xfrm>
          <a:prstGeom prst="rect">
            <a:avLst/>
          </a:prstGeom>
        </p:spPr>
        <p:txBody>
          <a:bodyPr wrap="square">
            <a:spAutoFit/>
          </a:bodyPr>
          <a:lstStyle/>
          <a:p>
            <a:pPr marL="285750" lvl="0" indent="-285750">
              <a:buFont typeface="Arial" panose="020B0604020202020204" pitchFamily="34" charset="0"/>
              <a:buChar char="•"/>
            </a:pPr>
            <a:r>
              <a:rPr lang="en-AU" sz="3200" u="sng" dirty="0">
                <a:hlinkClick r:id="rId4"/>
              </a:rPr>
              <a:t>Australian Securities and Investments Commission</a:t>
            </a:r>
            <a:endParaRPr lang="en-AU" sz="3200" u="sng" dirty="0"/>
          </a:p>
          <a:p>
            <a:pPr lvl="0"/>
            <a:endParaRPr lang="en-AU" sz="3200" u="sng" dirty="0"/>
          </a:p>
          <a:p>
            <a:pPr marL="285750" lvl="0" indent="-285750">
              <a:buFont typeface="Arial" panose="020B0604020202020204" pitchFamily="34" charset="0"/>
              <a:buChar char="•"/>
            </a:pPr>
            <a:r>
              <a:rPr lang="en-AU" sz="3200" u="sng" dirty="0">
                <a:hlinkClick r:id="rId5"/>
              </a:rPr>
              <a:t>Australian Charities Not-For-Profit Commission</a:t>
            </a:r>
            <a:r>
              <a:rPr lang="en-AU" sz="3200" u="sng" dirty="0"/>
              <a:t> </a:t>
            </a:r>
          </a:p>
          <a:p>
            <a:pPr lvl="0"/>
            <a:endParaRPr lang="en-AU" sz="3200" u="sng" dirty="0"/>
          </a:p>
          <a:p>
            <a:pPr marL="285750" lvl="0" indent="-285750">
              <a:buFont typeface="Arial" panose="020B0604020202020204" pitchFamily="34" charset="0"/>
              <a:buChar char="•"/>
            </a:pPr>
            <a:r>
              <a:rPr lang="en-AU" sz="3200" u="sng" dirty="0">
                <a:hlinkClick r:id="rId6"/>
              </a:rPr>
              <a:t>Office of Fair Trading</a:t>
            </a:r>
            <a:r>
              <a:rPr lang="en-AU" sz="3200" u="sng" dirty="0"/>
              <a:t> </a:t>
            </a:r>
          </a:p>
          <a:p>
            <a:pPr marL="285750" lvl="0" indent="-285750">
              <a:buFont typeface="Arial" panose="020B0604020202020204" pitchFamily="34" charset="0"/>
              <a:buChar char="•"/>
            </a:pPr>
            <a:endParaRPr lang="en-AU" sz="3200" u="sng" dirty="0"/>
          </a:p>
          <a:p>
            <a:pPr marL="285750" lvl="0" indent="-285750">
              <a:buFont typeface="Arial" panose="020B0604020202020204" pitchFamily="34" charset="0"/>
              <a:buChar char="•"/>
            </a:pPr>
            <a:r>
              <a:rPr lang="en-AU" sz="3200" u="sng" dirty="0">
                <a:hlinkClick r:id="rId7"/>
              </a:rPr>
              <a:t>Australian Sports Commission</a:t>
            </a:r>
            <a:r>
              <a:rPr lang="en-AU" sz="3200" u="sng" dirty="0"/>
              <a:t> </a:t>
            </a:r>
          </a:p>
          <a:p>
            <a:pPr marL="285750" lvl="0" indent="-285750">
              <a:buFont typeface="Arial" panose="020B0604020202020204" pitchFamily="34" charset="0"/>
              <a:buChar char="•"/>
            </a:pPr>
            <a:endParaRPr lang="en-AU" sz="3200" u="sng" dirty="0"/>
          </a:p>
          <a:p>
            <a:pPr marL="285750" indent="-285750">
              <a:buFont typeface="Arial" panose="020B0604020202020204" pitchFamily="34" charset="0"/>
              <a:buChar char="•"/>
            </a:pPr>
            <a:endParaRPr lang="en-AU" dirty="0">
              <a:solidFill>
                <a:srgbClr val="002E5E"/>
              </a:solidFill>
              <a:latin typeface="Slate" panose="020B0604020203020204" pitchFamily="34" charset="0"/>
            </a:endParaRPr>
          </a:p>
        </p:txBody>
      </p:sp>
      <p:pic>
        <p:nvPicPr>
          <p:cNvPr id="9" name="Content Placeholder 4">
            <a:extLst>
              <a:ext uri="{FF2B5EF4-FFF2-40B4-BE49-F238E27FC236}">
                <a16:creationId xmlns:a16="http://schemas.microsoft.com/office/drawing/2014/main" id="{7CF55017-9F84-413B-B263-68B599915C0F}"/>
              </a:ext>
            </a:extLst>
          </p:cNvPr>
          <p:cNvPicPr>
            <a:picLocks noGrp="1" noChangeAspect="1"/>
          </p:cNvPicPr>
          <p:nvPr>
            <p:ph idx="1"/>
          </p:nvPr>
        </p:nvPicPr>
        <p:blipFill rotWithShape="1">
          <a:blip r:embed="rId8">
            <a:extLst>
              <a:ext uri="{28A0092B-C50C-407E-A947-70E740481C1C}">
                <a14:useLocalDpi xmlns:a14="http://schemas.microsoft.com/office/drawing/2010/main" val="0"/>
              </a:ext>
            </a:extLst>
          </a:blip>
          <a:srcRect l="51849"/>
          <a:stretch/>
        </p:blipFill>
        <p:spPr>
          <a:xfrm>
            <a:off x="0" y="0"/>
            <a:ext cx="2201490" cy="6858000"/>
          </a:xfrm>
        </p:spPr>
      </p:pic>
    </p:spTree>
    <p:extLst>
      <p:ext uri="{BB962C8B-B14F-4D97-AF65-F5344CB8AC3E}">
        <p14:creationId xmlns:p14="http://schemas.microsoft.com/office/powerpoint/2010/main" val="1452768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E72B98-DA11-44CE-A79D-5A7CECF07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0AC046A-973A-4B50-BCEE-9683F6220816}"/>
              </a:ext>
            </a:extLst>
          </p:cNvPr>
          <p:cNvSpPr txBox="1"/>
          <p:nvPr/>
        </p:nvSpPr>
        <p:spPr>
          <a:xfrm>
            <a:off x="125506" y="212319"/>
            <a:ext cx="10605247" cy="769441"/>
          </a:xfrm>
          <a:prstGeom prst="rect">
            <a:avLst/>
          </a:prstGeom>
          <a:noFill/>
        </p:spPr>
        <p:txBody>
          <a:bodyPr wrap="square" rtlCol="0">
            <a:spAutoFit/>
          </a:bodyPr>
          <a:lstStyle/>
          <a:p>
            <a:r>
              <a:rPr lang="en-AU" sz="4400" b="1" dirty="0">
                <a:solidFill>
                  <a:srgbClr val="1E497D"/>
                </a:solidFill>
                <a:latin typeface="Slate Std Light" panose="02000506040000020004" pitchFamily="50" charset="0"/>
              </a:rPr>
              <a:t>ACNC</a:t>
            </a:r>
            <a:endParaRPr lang="en-AU" sz="4400" b="1" dirty="0">
              <a:solidFill>
                <a:srgbClr val="1E497D"/>
              </a:solidFill>
              <a:latin typeface="Slate Std Medium" panose="02000603040000020004" pitchFamily="50" charset="0"/>
            </a:endParaRPr>
          </a:p>
        </p:txBody>
      </p:sp>
      <p:graphicFrame>
        <p:nvGraphicFramePr>
          <p:cNvPr id="3" name="Content Placeholder 2">
            <a:extLst>
              <a:ext uri="{FF2B5EF4-FFF2-40B4-BE49-F238E27FC236}">
                <a16:creationId xmlns:a16="http://schemas.microsoft.com/office/drawing/2014/main" id="{80702199-37F7-C9C9-D808-5FC65A431579}"/>
              </a:ext>
            </a:extLst>
          </p:cNvPr>
          <p:cNvGraphicFramePr>
            <a:graphicFrameLocks/>
          </p:cNvGraphicFramePr>
          <p:nvPr/>
        </p:nvGraphicFramePr>
        <p:xfrm>
          <a:off x="213755" y="593766"/>
          <a:ext cx="11590317" cy="49995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A8D329CD-E7AB-03A8-46E3-CE59808C7760}"/>
              </a:ext>
            </a:extLst>
          </p:cNvPr>
          <p:cNvPicPr>
            <a:picLocks noChangeAspect="1"/>
          </p:cNvPicPr>
          <p:nvPr/>
        </p:nvPicPr>
        <p:blipFill>
          <a:blip r:embed="rId9"/>
          <a:stretch>
            <a:fillRect/>
          </a:stretch>
        </p:blipFill>
        <p:spPr>
          <a:xfrm>
            <a:off x="1588736" y="0"/>
            <a:ext cx="1534474" cy="1456235"/>
          </a:xfrm>
          <a:prstGeom prst="rect">
            <a:avLst/>
          </a:prstGeom>
        </p:spPr>
      </p:pic>
    </p:spTree>
    <p:extLst>
      <p:ext uri="{BB962C8B-B14F-4D97-AF65-F5344CB8AC3E}">
        <p14:creationId xmlns:p14="http://schemas.microsoft.com/office/powerpoint/2010/main" val="1711078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750DB81-1435-4A1D-886A-1CC0D47EC3C6}"/>
              </a:ext>
            </a:extLst>
          </p:cNvPr>
          <p:cNvSpPr>
            <a:spLocks noGrp="1"/>
          </p:cNvSpPr>
          <p:nvPr>
            <p:ph type="title"/>
          </p:nvPr>
        </p:nvSpPr>
        <p:spPr>
          <a:xfrm>
            <a:off x="2488686" y="267273"/>
            <a:ext cx="8645882" cy="1364480"/>
          </a:xfrm>
        </p:spPr>
        <p:txBody>
          <a:bodyPr>
            <a:normAutofit/>
          </a:bodyPr>
          <a:lstStyle/>
          <a:p>
            <a:r>
              <a:rPr lang="en-AU" dirty="0">
                <a:solidFill>
                  <a:srgbClr val="002E5E"/>
                </a:solidFill>
                <a:latin typeface="Avenir Book" panose="02000503020000020003" pitchFamily="2" charset="0"/>
                <a:ea typeface="Source Serif Pro" panose="02040603050405020204" pitchFamily="18" charset="0"/>
              </a:rPr>
              <a:t>GOVERNANCE REVIEW</a:t>
            </a:r>
          </a:p>
        </p:txBody>
      </p:sp>
      <p:sp>
        <p:nvSpPr>
          <p:cNvPr id="7" name="Content Placeholder 5">
            <a:extLst>
              <a:ext uri="{FF2B5EF4-FFF2-40B4-BE49-F238E27FC236}">
                <a16:creationId xmlns:a16="http://schemas.microsoft.com/office/drawing/2014/main" id="{C0CBA85C-FF1B-4A17-A1A6-2622B30A657C}"/>
              </a:ext>
            </a:extLst>
          </p:cNvPr>
          <p:cNvSpPr txBox="1">
            <a:spLocks/>
          </p:cNvSpPr>
          <p:nvPr/>
        </p:nvSpPr>
        <p:spPr>
          <a:xfrm>
            <a:off x="3546119" y="3497510"/>
            <a:ext cx="9729013" cy="40890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solidFill>
                <a:srgbClr val="002E5E"/>
              </a:solidFill>
            </a:endParaRPr>
          </a:p>
          <a:p>
            <a:pPr marL="0" indent="0">
              <a:buFont typeface="Arial" panose="020B0604020202020204" pitchFamily="34" charset="0"/>
              <a:buNone/>
            </a:pPr>
            <a:endParaRPr lang="en-AU" dirty="0">
              <a:solidFill>
                <a:srgbClr val="002E5E"/>
              </a:solidFill>
            </a:endParaRPr>
          </a:p>
        </p:txBody>
      </p:sp>
      <p:pic>
        <p:nvPicPr>
          <p:cNvPr id="3" name="Picture 2" descr="A picture containing text, sign, vector graphics&#10;&#10;Description automatically generated">
            <a:extLst>
              <a:ext uri="{FF2B5EF4-FFF2-40B4-BE49-F238E27FC236}">
                <a16:creationId xmlns:a16="http://schemas.microsoft.com/office/drawing/2014/main" id="{4A2A020F-205F-BA4B-BF55-968C808C5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1125" y="6093631"/>
            <a:ext cx="1596971" cy="574450"/>
          </a:xfrm>
          <a:prstGeom prst="rect">
            <a:avLst/>
          </a:prstGeom>
        </p:spPr>
      </p:pic>
      <p:pic>
        <p:nvPicPr>
          <p:cNvPr id="9" name="Content Placeholder 4">
            <a:extLst>
              <a:ext uri="{FF2B5EF4-FFF2-40B4-BE49-F238E27FC236}">
                <a16:creationId xmlns:a16="http://schemas.microsoft.com/office/drawing/2014/main" id="{7CF55017-9F84-413B-B263-68B599915C0F}"/>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51849"/>
          <a:stretch/>
        </p:blipFill>
        <p:spPr>
          <a:xfrm>
            <a:off x="0" y="0"/>
            <a:ext cx="2201490" cy="6858000"/>
          </a:xfrm>
        </p:spPr>
      </p:pic>
      <p:sp>
        <p:nvSpPr>
          <p:cNvPr id="2" name="Rectangle 1">
            <a:extLst>
              <a:ext uri="{FF2B5EF4-FFF2-40B4-BE49-F238E27FC236}">
                <a16:creationId xmlns:a16="http://schemas.microsoft.com/office/drawing/2014/main" id="{CF26A937-A852-4589-B205-746C36AAD21D}"/>
              </a:ext>
            </a:extLst>
          </p:cNvPr>
          <p:cNvSpPr/>
          <p:nvPr/>
        </p:nvSpPr>
        <p:spPr>
          <a:xfrm>
            <a:off x="2931254" y="1631753"/>
            <a:ext cx="8796832" cy="4524315"/>
          </a:xfrm>
          <a:prstGeom prst="rect">
            <a:avLst/>
          </a:prstGeom>
        </p:spPr>
        <p:txBody>
          <a:bodyPr wrap="none">
            <a:spAutoFit/>
          </a:bodyPr>
          <a:lstStyle/>
          <a:p>
            <a:pPr marL="285750" lvl="0" indent="-285750">
              <a:buFont typeface="Arial" panose="020B0604020202020204" pitchFamily="34" charset="0"/>
              <a:buChar char="•"/>
              <a:defRPr/>
            </a:pPr>
            <a:r>
              <a:rPr lang="en-AU" sz="3200" dirty="0"/>
              <a:t>What is a governance review?</a:t>
            </a:r>
          </a:p>
          <a:p>
            <a:pPr marL="285750" lvl="0" indent="-285750">
              <a:buFont typeface="Arial" panose="020B0604020202020204" pitchFamily="34" charset="0"/>
              <a:buChar char="•"/>
              <a:defRPr/>
            </a:pPr>
            <a:endParaRPr lang="en-AU" sz="3200" dirty="0"/>
          </a:p>
          <a:p>
            <a:pPr marL="285750" lvl="0" indent="-285750">
              <a:buFont typeface="Arial" panose="020B0604020202020204" pitchFamily="34" charset="0"/>
              <a:buChar char="•"/>
              <a:defRPr/>
            </a:pPr>
            <a:r>
              <a:rPr lang="en-AU" sz="3200" dirty="0"/>
              <a:t>What can it help with?</a:t>
            </a:r>
          </a:p>
          <a:p>
            <a:pPr marL="285750" lvl="0" indent="-285750">
              <a:buFont typeface="Arial" panose="020B0604020202020204" pitchFamily="34" charset="0"/>
              <a:buChar char="•"/>
              <a:defRPr/>
            </a:pPr>
            <a:endParaRPr lang="en-AU" sz="3200" dirty="0"/>
          </a:p>
          <a:p>
            <a:pPr marL="285750" lvl="0" indent="-285750">
              <a:buFont typeface="Arial" panose="020B0604020202020204" pitchFamily="34" charset="0"/>
              <a:buChar char="•"/>
              <a:defRPr/>
            </a:pPr>
            <a:r>
              <a:rPr lang="en-AU" sz="3200" dirty="0"/>
              <a:t>When should a governance review be completed?</a:t>
            </a:r>
          </a:p>
          <a:p>
            <a:pPr marL="285750" lvl="0" indent="-285750">
              <a:buFont typeface="Arial" panose="020B0604020202020204" pitchFamily="34" charset="0"/>
              <a:buChar char="•"/>
              <a:defRPr/>
            </a:pPr>
            <a:endParaRPr lang="en-AU" sz="3200" dirty="0"/>
          </a:p>
          <a:p>
            <a:pPr marL="285750" lvl="0" indent="-285750">
              <a:buFont typeface="Arial" panose="020B0604020202020204" pitchFamily="34" charset="0"/>
              <a:buChar char="•"/>
              <a:defRPr/>
            </a:pPr>
            <a:r>
              <a:rPr lang="en-AU" sz="3200" dirty="0"/>
              <a:t>ACNC </a:t>
            </a:r>
            <a:r>
              <a:rPr lang="en-AU" sz="3200" u="sng" dirty="0">
                <a:hlinkClick r:id="rId5"/>
              </a:rPr>
              <a:t>governance standard</a:t>
            </a:r>
            <a:endParaRPr lang="en-AU" sz="3200" dirty="0"/>
          </a:p>
          <a:p>
            <a:pPr marL="285750" lvl="0" indent="-285750">
              <a:buFont typeface="Arial" panose="020B0604020202020204" pitchFamily="34" charset="0"/>
              <a:buChar char="•"/>
              <a:defRPr/>
            </a:pPr>
            <a:endParaRPr lang="en-AU" sz="3200" dirty="0"/>
          </a:p>
          <a:p>
            <a:pPr marL="285750" lvl="0" indent="-285750">
              <a:buFont typeface="Arial" panose="020B0604020202020204" pitchFamily="34" charset="0"/>
              <a:buChar char="•"/>
              <a:defRPr/>
            </a:pPr>
            <a:r>
              <a:rPr lang="en-AU" sz="3200" dirty="0"/>
              <a:t>When to ask for help</a:t>
            </a:r>
          </a:p>
        </p:txBody>
      </p:sp>
    </p:spTree>
    <p:extLst>
      <p:ext uri="{BB962C8B-B14F-4D97-AF65-F5344CB8AC3E}">
        <p14:creationId xmlns:p14="http://schemas.microsoft.com/office/powerpoint/2010/main" val="3169510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2E5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1269B2-63E5-4C0E-9494-2C6F7993E5F6}"/>
              </a:ext>
            </a:extLst>
          </p:cNvPr>
          <p:cNvPicPr>
            <a:picLocks noChangeAspect="1"/>
          </p:cNvPicPr>
          <p:nvPr/>
        </p:nvPicPr>
        <p:blipFill rotWithShape="1">
          <a:blip r:embed="rId3"/>
          <a:srcRect l="71394"/>
          <a:stretch/>
        </p:blipFill>
        <p:spPr>
          <a:xfrm>
            <a:off x="8704385" y="0"/>
            <a:ext cx="3487614" cy="6857999"/>
          </a:xfrm>
          <a:prstGeom prst="rect">
            <a:avLst/>
          </a:prstGeom>
        </p:spPr>
      </p:pic>
      <p:sp>
        <p:nvSpPr>
          <p:cNvPr id="7" name="Rectangle 6">
            <a:extLst>
              <a:ext uri="{FF2B5EF4-FFF2-40B4-BE49-F238E27FC236}">
                <a16:creationId xmlns:a16="http://schemas.microsoft.com/office/drawing/2014/main" id="{B9645E80-A98E-4CDB-AC42-C58CB39DBF06}"/>
              </a:ext>
            </a:extLst>
          </p:cNvPr>
          <p:cNvSpPr/>
          <p:nvPr/>
        </p:nvSpPr>
        <p:spPr>
          <a:xfrm>
            <a:off x="8634046" y="0"/>
            <a:ext cx="70339" cy="6857999"/>
          </a:xfrm>
          <a:prstGeom prst="rect">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1">
            <a:extLst>
              <a:ext uri="{FF2B5EF4-FFF2-40B4-BE49-F238E27FC236}">
                <a16:creationId xmlns:a16="http://schemas.microsoft.com/office/drawing/2014/main" id="{99BFABFF-BC19-4E89-9C33-0252C332CD04}"/>
              </a:ext>
            </a:extLst>
          </p:cNvPr>
          <p:cNvSpPr>
            <a:spLocks noGrp="1"/>
          </p:cNvSpPr>
          <p:nvPr>
            <p:ph type="title"/>
          </p:nvPr>
        </p:nvSpPr>
        <p:spPr>
          <a:xfrm>
            <a:off x="132380" y="1586294"/>
            <a:ext cx="8149971" cy="2942978"/>
          </a:xfrm>
        </p:spPr>
        <p:txBody>
          <a:bodyPr>
            <a:normAutofit fontScale="90000"/>
          </a:bodyPr>
          <a:lstStyle/>
          <a:p>
            <a:r>
              <a:rPr lang="en-AU" sz="7200" dirty="0">
                <a:solidFill>
                  <a:schemeClr val="bg1"/>
                </a:solidFill>
                <a:latin typeface="Avenir Book" panose="02000503020000020003" pitchFamily="2" charset="0"/>
                <a:ea typeface="Source Serif Pro" panose="02040603050405020204" pitchFamily="18" charset="0"/>
              </a:rPr>
              <a:t>CONSITUTIONS</a:t>
            </a:r>
            <a:br>
              <a:rPr lang="en-AU" sz="7200" dirty="0">
                <a:solidFill>
                  <a:schemeClr val="bg1"/>
                </a:solidFill>
                <a:latin typeface="Avenir Book" panose="02000503020000020003" pitchFamily="2" charset="0"/>
                <a:ea typeface="Source Serif Pro" panose="02040603050405020204" pitchFamily="18" charset="0"/>
              </a:rPr>
            </a:br>
            <a:r>
              <a:rPr lang="en-AU" sz="7200" dirty="0">
                <a:solidFill>
                  <a:schemeClr val="bg1"/>
                </a:solidFill>
                <a:latin typeface="Avenir Book" panose="02000503020000020003" pitchFamily="2" charset="0"/>
                <a:ea typeface="Source Serif Pro" panose="02040603050405020204" pitchFamily="18" charset="0"/>
              </a:rPr>
              <a:t>&amp;</a:t>
            </a:r>
            <a:br>
              <a:rPr lang="en-AU" sz="7200" dirty="0">
                <a:solidFill>
                  <a:schemeClr val="bg1"/>
                </a:solidFill>
                <a:latin typeface="Avenir Book" panose="02000503020000020003" pitchFamily="2" charset="0"/>
                <a:ea typeface="Source Serif Pro" panose="02040603050405020204" pitchFamily="18" charset="0"/>
              </a:rPr>
            </a:br>
            <a:r>
              <a:rPr lang="en-AU" sz="7200" dirty="0">
                <a:solidFill>
                  <a:schemeClr val="bg1"/>
                </a:solidFill>
                <a:latin typeface="Avenir Book" panose="02000503020000020003" pitchFamily="2" charset="0"/>
                <a:ea typeface="Source Serif Pro" panose="02040603050405020204" pitchFamily="18" charset="0"/>
              </a:rPr>
              <a:t>REGULATIONS / BY-LAWS</a:t>
            </a:r>
          </a:p>
        </p:txBody>
      </p:sp>
      <p:pic>
        <p:nvPicPr>
          <p:cNvPr id="5" name="Picture 4" descr="Graphical user interface&#10;&#10;Description automatically generated">
            <a:extLst>
              <a:ext uri="{FF2B5EF4-FFF2-40B4-BE49-F238E27FC236}">
                <a16:creationId xmlns:a16="http://schemas.microsoft.com/office/drawing/2014/main" id="{21B6C843-7E8F-7739-3E49-6E0AB6612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935" y="5271706"/>
            <a:ext cx="1809749" cy="650989"/>
          </a:xfrm>
          <a:prstGeom prst="rect">
            <a:avLst/>
          </a:prstGeom>
        </p:spPr>
      </p:pic>
    </p:spTree>
    <p:extLst>
      <p:ext uri="{BB962C8B-B14F-4D97-AF65-F5344CB8AC3E}">
        <p14:creationId xmlns:p14="http://schemas.microsoft.com/office/powerpoint/2010/main" val="4262329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447042-9992-4347-A4C5-84C7D2D3CDA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4465" r="67248"/>
          <a:stretch/>
        </p:blipFill>
        <p:spPr>
          <a:xfrm>
            <a:off x="8554639" y="0"/>
            <a:ext cx="3637360" cy="6859016"/>
          </a:xfrm>
          <a:prstGeom prst="rect">
            <a:avLst/>
          </a:prstGeom>
        </p:spPr>
      </p:pic>
      <p:sp>
        <p:nvSpPr>
          <p:cNvPr id="7" name="Rectangle 6">
            <a:extLst>
              <a:ext uri="{FF2B5EF4-FFF2-40B4-BE49-F238E27FC236}">
                <a16:creationId xmlns:a16="http://schemas.microsoft.com/office/drawing/2014/main" id="{6982E42A-7C5F-41E7-80AC-6968FB4894C6}"/>
              </a:ext>
            </a:extLst>
          </p:cNvPr>
          <p:cNvSpPr/>
          <p:nvPr/>
        </p:nvSpPr>
        <p:spPr>
          <a:xfrm>
            <a:off x="8556395" y="1"/>
            <a:ext cx="70339" cy="6857999"/>
          </a:xfrm>
          <a:prstGeom prst="rect">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1">
            <a:extLst>
              <a:ext uri="{FF2B5EF4-FFF2-40B4-BE49-F238E27FC236}">
                <a16:creationId xmlns:a16="http://schemas.microsoft.com/office/drawing/2014/main" id="{0B7A2D24-8D44-42D1-92FC-7FB03535A79C}"/>
              </a:ext>
            </a:extLst>
          </p:cNvPr>
          <p:cNvSpPr>
            <a:spLocks noGrp="1"/>
          </p:cNvSpPr>
          <p:nvPr>
            <p:ph type="title"/>
          </p:nvPr>
        </p:nvSpPr>
        <p:spPr>
          <a:xfrm>
            <a:off x="310305" y="152970"/>
            <a:ext cx="7814038" cy="1325563"/>
          </a:xfrm>
        </p:spPr>
        <p:txBody>
          <a:bodyPr/>
          <a:lstStyle/>
          <a:p>
            <a:r>
              <a:rPr lang="en-AU" dirty="0">
                <a:solidFill>
                  <a:srgbClr val="002E5E"/>
                </a:solidFill>
                <a:latin typeface="Avenir Book" panose="02000503020000020003" pitchFamily="2" charset="0"/>
                <a:ea typeface="Source Serif Pro" panose="02040603050405020204" pitchFamily="18" charset="0"/>
              </a:rPr>
              <a:t>Constitution</a:t>
            </a:r>
          </a:p>
        </p:txBody>
      </p:sp>
      <p:sp>
        <p:nvSpPr>
          <p:cNvPr id="9" name="Content Placeholder 5">
            <a:extLst>
              <a:ext uri="{FF2B5EF4-FFF2-40B4-BE49-F238E27FC236}">
                <a16:creationId xmlns:a16="http://schemas.microsoft.com/office/drawing/2014/main" id="{8D3744FF-5BB8-478E-82F2-F7C5BC1CC785}"/>
              </a:ext>
            </a:extLst>
          </p:cNvPr>
          <p:cNvSpPr>
            <a:spLocks noGrp="1"/>
          </p:cNvSpPr>
          <p:nvPr>
            <p:ph idx="1"/>
          </p:nvPr>
        </p:nvSpPr>
        <p:spPr>
          <a:xfrm>
            <a:off x="299970" y="1427671"/>
            <a:ext cx="7787447" cy="4339481"/>
          </a:xfrm>
        </p:spPr>
        <p:txBody>
          <a:bodyPr>
            <a:normAutofit/>
          </a:bodyPr>
          <a:lstStyle/>
          <a:p>
            <a:pPr marL="0" indent="0">
              <a:buNone/>
            </a:pPr>
            <a:r>
              <a:rPr lang="en-AU" dirty="0"/>
              <a:t>A constitution is three-fold within an organisation, therefore it is important that it is clear and simple so that:</a:t>
            </a:r>
          </a:p>
          <a:p>
            <a:r>
              <a:rPr lang="en-AU" dirty="0"/>
              <a:t>Members understand their rights and responsibilities</a:t>
            </a:r>
          </a:p>
          <a:p>
            <a:r>
              <a:rPr lang="en-AU" dirty="0"/>
              <a:t>Leaders understand their mandate and necessity to be accountable</a:t>
            </a:r>
          </a:p>
          <a:p>
            <a:r>
              <a:rPr lang="en-AU" dirty="0"/>
              <a:t>Members of the public understand why the organisation exists and how it operates</a:t>
            </a:r>
          </a:p>
        </p:txBody>
      </p:sp>
      <p:pic>
        <p:nvPicPr>
          <p:cNvPr id="10" name="Picture 9">
            <a:extLst>
              <a:ext uri="{FF2B5EF4-FFF2-40B4-BE49-F238E27FC236}">
                <a16:creationId xmlns:a16="http://schemas.microsoft.com/office/drawing/2014/main" id="{88995CB3-D18A-4D01-99DB-D3E21A7DBD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692" y="152970"/>
            <a:ext cx="1947676" cy="158496"/>
          </a:xfrm>
          <a:prstGeom prst="rect">
            <a:avLst/>
          </a:prstGeom>
        </p:spPr>
      </p:pic>
      <p:pic>
        <p:nvPicPr>
          <p:cNvPr id="11" name="Picture 10">
            <a:extLst>
              <a:ext uri="{FF2B5EF4-FFF2-40B4-BE49-F238E27FC236}">
                <a16:creationId xmlns:a16="http://schemas.microsoft.com/office/drawing/2014/main" id="{3A34C5DE-B35E-48A3-A946-8F997F33A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617" y="359997"/>
            <a:ext cx="1947676" cy="158496"/>
          </a:xfrm>
          <a:prstGeom prst="rect">
            <a:avLst/>
          </a:prstGeom>
        </p:spPr>
      </p:pic>
      <p:pic>
        <p:nvPicPr>
          <p:cNvPr id="2" name="Picture 1" descr="A picture containing text, sign&#10;&#10;Description automatically generated">
            <a:extLst>
              <a:ext uri="{FF2B5EF4-FFF2-40B4-BE49-F238E27FC236}">
                <a16:creationId xmlns:a16="http://schemas.microsoft.com/office/drawing/2014/main" id="{C26B955C-E573-7E85-106A-D47D6E3A37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4934" y="5767152"/>
            <a:ext cx="2066817" cy="755183"/>
          </a:xfrm>
          <a:prstGeom prst="rect">
            <a:avLst/>
          </a:prstGeom>
        </p:spPr>
      </p:pic>
      <p:sp>
        <p:nvSpPr>
          <p:cNvPr id="12" name="Rectangle 11">
            <a:extLst>
              <a:ext uri="{FF2B5EF4-FFF2-40B4-BE49-F238E27FC236}">
                <a16:creationId xmlns:a16="http://schemas.microsoft.com/office/drawing/2014/main" id="{688B06C6-99C4-4AC9-8795-589A88C60EA4}"/>
              </a:ext>
            </a:extLst>
          </p:cNvPr>
          <p:cNvSpPr/>
          <p:nvPr/>
        </p:nvSpPr>
        <p:spPr>
          <a:xfrm>
            <a:off x="3802698" y="6276013"/>
            <a:ext cx="4169603" cy="369332"/>
          </a:xfrm>
          <a:prstGeom prst="rect">
            <a:avLst/>
          </a:prstGeom>
        </p:spPr>
        <p:txBody>
          <a:bodyPr wrap="none">
            <a:spAutoFit/>
          </a:bodyPr>
          <a:lstStyle/>
          <a:p>
            <a:r>
              <a:rPr lang="en-AU" dirty="0">
                <a:hlinkClick r:id="rId6"/>
              </a:rPr>
              <a:t>Further Information on this slide click here</a:t>
            </a:r>
            <a:endParaRPr lang="en-AU" dirty="0"/>
          </a:p>
        </p:txBody>
      </p:sp>
    </p:spTree>
    <p:extLst>
      <p:ext uri="{BB962C8B-B14F-4D97-AF65-F5344CB8AC3E}">
        <p14:creationId xmlns:p14="http://schemas.microsoft.com/office/powerpoint/2010/main" val="16421129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E72B98-DA11-44CE-A79D-5A7CECF07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0AC046A-973A-4B50-BCEE-9683F6220816}"/>
              </a:ext>
            </a:extLst>
          </p:cNvPr>
          <p:cNvSpPr txBox="1"/>
          <p:nvPr/>
        </p:nvSpPr>
        <p:spPr>
          <a:xfrm>
            <a:off x="125506" y="212319"/>
            <a:ext cx="10605247" cy="769441"/>
          </a:xfrm>
          <a:prstGeom prst="rect">
            <a:avLst/>
          </a:prstGeom>
          <a:noFill/>
        </p:spPr>
        <p:txBody>
          <a:bodyPr wrap="square" rtlCol="0">
            <a:spAutoFit/>
          </a:bodyPr>
          <a:lstStyle/>
          <a:p>
            <a:r>
              <a:rPr lang="en-AU" sz="4400" b="1" dirty="0">
                <a:solidFill>
                  <a:srgbClr val="1E497D"/>
                </a:solidFill>
                <a:latin typeface="Slate Std Light" panose="02000506040000020004" pitchFamily="50" charset="0"/>
              </a:rPr>
              <a:t>CHARITABLE OBJECTS</a:t>
            </a:r>
            <a:endParaRPr lang="en-AU" sz="4400" b="1" dirty="0">
              <a:solidFill>
                <a:srgbClr val="1E497D"/>
              </a:solidFill>
              <a:latin typeface="Slate Std Medium" panose="02000603040000020004" pitchFamily="50" charset="0"/>
            </a:endParaRPr>
          </a:p>
        </p:txBody>
      </p:sp>
      <p:sp>
        <p:nvSpPr>
          <p:cNvPr id="3" name="Rectangle 2">
            <a:extLst>
              <a:ext uri="{FF2B5EF4-FFF2-40B4-BE49-F238E27FC236}">
                <a16:creationId xmlns:a16="http://schemas.microsoft.com/office/drawing/2014/main" id="{0D076BFE-B3E4-58D2-02C1-7E172C175C32}"/>
              </a:ext>
            </a:extLst>
          </p:cNvPr>
          <p:cNvSpPr/>
          <p:nvPr/>
        </p:nvSpPr>
        <p:spPr>
          <a:xfrm>
            <a:off x="271786" y="981760"/>
            <a:ext cx="5487745" cy="48863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spcBef>
                <a:spcPts val="600"/>
              </a:spcBef>
            </a:pPr>
            <a:r>
              <a:rPr lang="en-US" b="1" dirty="0">
                <a:solidFill>
                  <a:schemeClr val="tx1"/>
                </a:solidFill>
                <a:latin typeface="Calibri" panose="020F0502020204030204" pitchFamily="34" charset="0"/>
                <a:cs typeface="Calibri" panose="020F0502020204030204" pitchFamily="34" charset="0"/>
              </a:rPr>
              <a:t>BASICS OF OBJECTS TO BE NOT FOR PROFIT</a:t>
            </a:r>
          </a:p>
          <a:p>
            <a:pPr marL="446088" indent="-446088">
              <a:lnSpc>
                <a:spcPts val="3000"/>
              </a:lnSpc>
              <a:spcBef>
                <a:spcPts val="600"/>
              </a:spcBef>
              <a:buFont typeface="Arial" panose="020B0604020202020204" pitchFamily="34" charset="0"/>
              <a:buChar char="•"/>
            </a:pPr>
            <a:r>
              <a:rPr lang="en-US" sz="1600" dirty="0">
                <a:solidFill>
                  <a:schemeClr val="tx1"/>
                </a:solidFill>
                <a:latin typeface="Calibri" panose="020F0502020204030204" pitchFamily="34" charset="0"/>
                <a:cs typeface="Calibri" panose="020F0502020204030204" pitchFamily="34" charset="0"/>
              </a:rPr>
              <a:t>Have charitable purposes that are for the public benefit</a:t>
            </a:r>
          </a:p>
          <a:p>
            <a:pPr marL="446088" indent="-446088">
              <a:lnSpc>
                <a:spcPts val="2600"/>
              </a:lnSpc>
              <a:spcBef>
                <a:spcPts val="600"/>
              </a:spcBef>
              <a:buFont typeface="Arial" panose="020B0604020202020204" pitchFamily="34" charset="0"/>
              <a:buChar char="•"/>
            </a:pPr>
            <a:r>
              <a:rPr lang="en-US" sz="1600" dirty="0">
                <a:solidFill>
                  <a:schemeClr val="tx1"/>
                </a:solidFill>
                <a:latin typeface="Calibri" panose="020F0502020204030204" pitchFamily="34" charset="0"/>
                <a:cs typeface="Calibri" panose="020F0502020204030204" pitchFamily="34" charset="0"/>
              </a:rPr>
              <a:t>Not have a disqualifying purpose (the purpose of engaging in, or promoting, activities that are unlawful or contrary to public policy)</a:t>
            </a:r>
          </a:p>
          <a:p>
            <a:pPr marL="446088" indent="-446088">
              <a:lnSpc>
                <a:spcPts val="3000"/>
              </a:lnSpc>
              <a:spcBef>
                <a:spcPts val="600"/>
              </a:spcBef>
              <a:buFont typeface="Arial" panose="020B0604020202020204" pitchFamily="34" charset="0"/>
              <a:buChar char="•"/>
            </a:pPr>
            <a:r>
              <a:rPr lang="en-US" sz="1600" dirty="0">
                <a:solidFill>
                  <a:schemeClr val="tx1"/>
                </a:solidFill>
                <a:latin typeface="Calibri" panose="020F0502020204030204" pitchFamily="34" charset="0"/>
                <a:cs typeface="Calibri" panose="020F0502020204030204" pitchFamily="34" charset="0"/>
              </a:rPr>
              <a:t>Not be an individual, a political party or a government entity</a:t>
            </a:r>
          </a:p>
        </p:txBody>
      </p:sp>
      <p:sp>
        <p:nvSpPr>
          <p:cNvPr id="4" name="Rectangle 3">
            <a:extLst>
              <a:ext uri="{FF2B5EF4-FFF2-40B4-BE49-F238E27FC236}">
                <a16:creationId xmlns:a16="http://schemas.microsoft.com/office/drawing/2014/main" id="{918E6D50-FA28-70D8-7179-0FFB9BD048A9}"/>
              </a:ext>
            </a:extLst>
          </p:cNvPr>
          <p:cNvSpPr/>
          <p:nvPr/>
        </p:nvSpPr>
        <p:spPr>
          <a:xfrm>
            <a:off x="5937662" y="981760"/>
            <a:ext cx="5717306" cy="4886380"/>
          </a:xfrm>
          <a:prstGeom prst="rect">
            <a:avLst/>
          </a:prstGeom>
          <a:solidFill>
            <a:srgbClr val="012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t>OUR CHARITABLE PURPOSE </a:t>
            </a:r>
          </a:p>
          <a:p>
            <a:pPr algn="ctr"/>
            <a:r>
              <a:rPr lang="en-AU" sz="2400" dirty="0"/>
              <a:t>Advancing the security or safety of Australia or the Australian Public </a:t>
            </a:r>
          </a:p>
          <a:p>
            <a:pPr algn="ctr"/>
            <a:endParaRPr lang="en-AU" dirty="0"/>
          </a:p>
          <a:p>
            <a:pPr algn="ctr"/>
            <a:endParaRPr lang="en-AU" dirty="0"/>
          </a:p>
        </p:txBody>
      </p:sp>
    </p:spTree>
    <p:extLst>
      <p:ext uri="{BB962C8B-B14F-4D97-AF65-F5344CB8AC3E}">
        <p14:creationId xmlns:p14="http://schemas.microsoft.com/office/powerpoint/2010/main" val="3489692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4">
            <a:extLst>
              <a:ext uri="{FF2B5EF4-FFF2-40B4-BE49-F238E27FC236}">
                <a16:creationId xmlns:a16="http://schemas.microsoft.com/office/drawing/2014/main" id="{3C603A40-08F3-4FB8-AC7A-859211952DBD}"/>
              </a:ext>
            </a:extLst>
          </p:cNvPr>
          <p:cNvPicPr>
            <a:picLocks noChangeAspect="1"/>
          </p:cNvPicPr>
          <p:nvPr/>
        </p:nvPicPr>
        <p:blipFill rotWithShape="1">
          <a:blip r:embed="rId2">
            <a:extLst>
              <a:ext uri="{28A0092B-C50C-407E-A947-70E740481C1C}">
                <a14:useLocalDpi xmlns:a14="http://schemas.microsoft.com/office/drawing/2010/main" val="0"/>
              </a:ext>
            </a:extLst>
          </a:blip>
          <a:srcRect l="19069" t="51234" r="4139" b="20443"/>
          <a:stretch/>
        </p:blipFill>
        <p:spPr>
          <a:xfrm>
            <a:off x="-204159" y="1"/>
            <a:ext cx="12396159" cy="6858000"/>
          </a:xfrm>
          <a:prstGeom prst="rect">
            <a:avLst/>
          </a:prstGeom>
        </p:spPr>
      </p:pic>
      <p:sp>
        <p:nvSpPr>
          <p:cNvPr id="8" name="Rectangle 7">
            <a:extLst>
              <a:ext uri="{FF2B5EF4-FFF2-40B4-BE49-F238E27FC236}">
                <a16:creationId xmlns:a16="http://schemas.microsoft.com/office/drawing/2014/main" id="{CDB468F2-54AF-49FE-A777-0D2E2BA014EA}"/>
              </a:ext>
            </a:extLst>
          </p:cNvPr>
          <p:cNvSpPr/>
          <p:nvPr/>
        </p:nvSpPr>
        <p:spPr>
          <a:xfrm>
            <a:off x="-204159" y="0"/>
            <a:ext cx="12396159" cy="6857999"/>
          </a:xfrm>
          <a:prstGeom prst="rect">
            <a:avLst/>
          </a:prstGeom>
          <a:solidFill>
            <a:srgbClr val="FFFFFF">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6B7C6F26-1AB4-474A-B81D-0DB02C1B0B12}"/>
              </a:ext>
            </a:extLst>
          </p:cNvPr>
          <p:cNvSpPr>
            <a:spLocks noGrp="1"/>
          </p:cNvSpPr>
          <p:nvPr>
            <p:ph type="title"/>
          </p:nvPr>
        </p:nvSpPr>
        <p:spPr>
          <a:xfrm>
            <a:off x="0" y="637151"/>
            <a:ext cx="11353799" cy="1105923"/>
          </a:xfrm>
        </p:spPr>
        <p:txBody>
          <a:bodyPr>
            <a:normAutofit/>
          </a:bodyPr>
          <a:lstStyle/>
          <a:p>
            <a:pPr algn="ctr"/>
            <a:r>
              <a:rPr lang="en-AU" dirty="0">
                <a:solidFill>
                  <a:srgbClr val="002E5E"/>
                </a:solidFill>
                <a:latin typeface="Avenir Book" panose="02000503020000020003" pitchFamily="2" charset="0"/>
                <a:ea typeface="Source Serif Pro" panose="02040603050405020204" pitchFamily="18" charset="0"/>
              </a:rPr>
              <a:t>SURF LIFE SAVING QUEENSLAND OVERVIEW</a:t>
            </a:r>
          </a:p>
        </p:txBody>
      </p:sp>
      <p:pic>
        <p:nvPicPr>
          <p:cNvPr id="23" name="Picture 22">
            <a:extLst>
              <a:ext uri="{FF2B5EF4-FFF2-40B4-BE49-F238E27FC236}">
                <a16:creationId xmlns:a16="http://schemas.microsoft.com/office/drawing/2014/main" id="{011826A7-802E-44B8-8661-734F73993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4258" y="6509549"/>
            <a:ext cx="1947676" cy="158496"/>
          </a:xfrm>
          <a:prstGeom prst="rect">
            <a:avLst/>
          </a:prstGeom>
        </p:spPr>
      </p:pic>
      <p:pic>
        <p:nvPicPr>
          <p:cNvPr id="24" name="Picture 23">
            <a:extLst>
              <a:ext uri="{FF2B5EF4-FFF2-40B4-BE49-F238E27FC236}">
                <a16:creationId xmlns:a16="http://schemas.microsoft.com/office/drawing/2014/main" id="{483F85A6-BD7F-4931-865B-661D05C49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838" y="239328"/>
            <a:ext cx="1947676" cy="158496"/>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C5C41BD9-F00E-1F50-3BF9-38CD18DBF6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727" y="5892519"/>
            <a:ext cx="1688714" cy="617030"/>
          </a:xfrm>
          <a:prstGeom prst="rect">
            <a:avLst/>
          </a:prstGeom>
        </p:spPr>
      </p:pic>
      <p:sp>
        <p:nvSpPr>
          <p:cNvPr id="4" name="TextBox 3">
            <a:extLst>
              <a:ext uri="{FF2B5EF4-FFF2-40B4-BE49-F238E27FC236}">
                <a16:creationId xmlns:a16="http://schemas.microsoft.com/office/drawing/2014/main" id="{5697EA53-7ECA-4283-8A9C-1F81102C3D0A}"/>
              </a:ext>
            </a:extLst>
          </p:cNvPr>
          <p:cNvSpPr txBox="1"/>
          <p:nvPr/>
        </p:nvSpPr>
        <p:spPr>
          <a:xfrm>
            <a:off x="192727" y="2682818"/>
            <a:ext cx="2456608" cy="1754326"/>
          </a:xfrm>
          <a:prstGeom prst="rect">
            <a:avLst/>
          </a:prstGeom>
          <a:solidFill>
            <a:schemeClr val="accent1">
              <a:lumMod val="50000"/>
              <a:alpha val="92000"/>
            </a:schemeClr>
          </a:solidFill>
        </p:spPr>
        <p:txBody>
          <a:bodyPr wrap="square" rtlCol="0">
            <a:spAutoFit/>
          </a:bodyPr>
          <a:lstStyle/>
          <a:p>
            <a:pPr algn="ctr"/>
            <a:r>
              <a:rPr lang="en-AU" sz="3600" dirty="0">
                <a:solidFill>
                  <a:schemeClr val="bg1"/>
                </a:solidFill>
                <a:latin typeface="Avenir Book" panose="02000503020000020003" pitchFamily="2" charset="0"/>
              </a:rPr>
              <a:t>First recorded rescue1909</a:t>
            </a:r>
          </a:p>
        </p:txBody>
      </p:sp>
      <p:sp>
        <p:nvSpPr>
          <p:cNvPr id="13" name="TextBox 12">
            <a:extLst>
              <a:ext uri="{FF2B5EF4-FFF2-40B4-BE49-F238E27FC236}">
                <a16:creationId xmlns:a16="http://schemas.microsoft.com/office/drawing/2014/main" id="{0C5770D2-0481-44F3-8346-108DE655E639}"/>
              </a:ext>
            </a:extLst>
          </p:cNvPr>
          <p:cNvSpPr txBox="1"/>
          <p:nvPr/>
        </p:nvSpPr>
        <p:spPr>
          <a:xfrm>
            <a:off x="3179504" y="2664887"/>
            <a:ext cx="2456608" cy="1754326"/>
          </a:xfrm>
          <a:prstGeom prst="rect">
            <a:avLst/>
          </a:prstGeom>
          <a:solidFill>
            <a:schemeClr val="accent1">
              <a:lumMod val="50000"/>
              <a:alpha val="92000"/>
            </a:schemeClr>
          </a:solidFill>
        </p:spPr>
        <p:txBody>
          <a:bodyPr wrap="square" rtlCol="0">
            <a:spAutoFit/>
          </a:bodyPr>
          <a:lstStyle/>
          <a:p>
            <a:pPr algn="ctr"/>
            <a:r>
              <a:rPr lang="en-AU" sz="3600" dirty="0">
                <a:solidFill>
                  <a:schemeClr val="bg1"/>
                </a:solidFill>
                <a:latin typeface="Slate" panose="020B0604020203020204" pitchFamily="34" charset="0"/>
              </a:rPr>
              <a:t>Established in 1930</a:t>
            </a:r>
          </a:p>
          <a:p>
            <a:pPr algn="ctr"/>
            <a:endParaRPr lang="en-AU" sz="3600" dirty="0">
              <a:solidFill>
                <a:schemeClr val="bg1"/>
              </a:solidFill>
              <a:latin typeface="Slate" panose="020B0604020203020204" pitchFamily="34" charset="0"/>
            </a:endParaRPr>
          </a:p>
        </p:txBody>
      </p:sp>
      <p:sp>
        <p:nvSpPr>
          <p:cNvPr id="14" name="TextBox 13">
            <a:extLst>
              <a:ext uri="{FF2B5EF4-FFF2-40B4-BE49-F238E27FC236}">
                <a16:creationId xmlns:a16="http://schemas.microsoft.com/office/drawing/2014/main" id="{766231A8-0DAF-47ED-8D4A-167728400D71}"/>
              </a:ext>
            </a:extLst>
          </p:cNvPr>
          <p:cNvSpPr txBox="1"/>
          <p:nvPr/>
        </p:nvSpPr>
        <p:spPr>
          <a:xfrm>
            <a:off x="6235035" y="2651527"/>
            <a:ext cx="2456608" cy="1754326"/>
          </a:xfrm>
          <a:prstGeom prst="rect">
            <a:avLst/>
          </a:prstGeom>
          <a:solidFill>
            <a:schemeClr val="accent1">
              <a:lumMod val="50000"/>
              <a:alpha val="92000"/>
            </a:schemeClr>
          </a:solidFill>
        </p:spPr>
        <p:txBody>
          <a:bodyPr wrap="square" rtlCol="0">
            <a:spAutoFit/>
          </a:bodyPr>
          <a:lstStyle/>
          <a:p>
            <a:pPr algn="ctr"/>
            <a:r>
              <a:rPr lang="en-AU" sz="3600" dirty="0">
                <a:solidFill>
                  <a:schemeClr val="bg1"/>
                </a:solidFill>
                <a:latin typeface="Slate" panose="020B0604020203020204" pitchFamily="34" charset="0"/>
              </a:rPr>
              <a:t>58 clubs state-wide</a:t>
            </a:r>
          </a:p>
          <a:p>
            <a:pPr algn="ctr"/>
            <a:endParaRPr lang="en-AU" sz="3600" dirty="0">
              <a:solidFill>
                <a:schemeClr val="bg1"/>
              </a:solidFill>
              <a:latin typeface="Slate" panose="020B0604020203020204" pitchFamily="34" charset="0"/>
            </a:endParaRPr>
          </a:p>
        </p:txBody>
      </p:sp>
      <p:sp>
        <p:nvSpPr>
          <p:cNvPr id="15" name="TextBox 14">
            <a:extLst>
              <a:ext uri="{FF2B5EF4-FFF2-40B4-BE49-F238E27FC236}">
                <a16:creationId xmlns:a16="http://schemas.microsoft.com/office/drawing/2014/main" id="{5C472935-5687-4FDB-980B-6098D0333890}"/>
              </a:ext>
            </a:extLst>
          </p:cNvPr>
          <p:cNvSpPr txBox="1"/>
          <p:nvPr/>
        </p:nvSpPr>
        <p:spPr>
          <a:xfrm>
            <a:off x="9290566" y="2651527"/>
            <a:ext cx="2456608" cy="1754326"/>
          </a:xfrm>
          <a:prstGeom prst="rect">
            <a:avLst/>
          </a:prstGeom>
          <a:solidFill>
            <a:schemeClr val="accent1">
              <a:lumMod val="50000"/>
              <a:alpha val="92000"/>
            </a:schemeClr>
          </a:solidFill>
        </p:spPr>
        <p:txBody>
          <a:bodyPr wrap="square" rtlCol="0">
            <a:spAutoFit/>
          </a:bodyPr>
          <a:lstStyle/>
          <a:p>
            <a:pPr algn="ctr"/>
            <a:r>
              <a:rPr lang="en-AU" sz="3600" dirty="0">
                <a:solidFill>
                  <a:schemeClr val="bg1"/>
                </a:solidFill>
                <a:latin typeface="Slate" panose="020B0604020203020204" pitchFamily="34" charset="0"/>
              </a:rPr>
              <a:t>34,000 Volunteer base</a:t>
            </a:r>
          </a:p>
        </p:txBody>
      </p:sp>
    </p:spTree>
    <p:extLst>
      <p:ext uri="{BB962C8B-B14F-4D97-AF65-F5344CB8AC3E}">
        <p14:creationId xmlns:p14="http://schemas.microsoft.com/office/powerpoint/2010/main" val="3395405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447042-9992-4347-A4C5-84C7D2D3CDA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4465" r="67248"/>
          <a:stretch/>
        </p:blipFill>
        <p:spPr>
          <a:xfrm>
            <a:off x="8554639" y="0"/>
            <a:ext cx="3637360" cy="6859016"/>
          </a:xfrm>
          <a:prstGeom prst="rect">
            <a:avLst/>
          </a:prstGeom>
        </p:spPr>
      </p:pic>
      <p:sp>
        <p:nvSpPr>
          <p:cNvPr id="7" name="Rectangle 6">
            <a:extLst>
              <a:ext uri="{FF2B5EF4-FFF2-40B4-BE49-F238E27FC236}">
                <a16:creationId xmlns:a16="http://schemas.microsoft.com/office/drawing/2014/main" id="{6982E42A-7C5F-41E7-80AC-6968FB4894C6}"/>
              </a:ext>
            </a:extLst>
          </p:cNvPr>
          <p:cNvSpPr/>
          <p:nvPr/>
        </p:nvSpPr>
        <p:spPr>
          <a:xfrm>
            <a:off x="8519469" y="0"/>
            <a:ext cx="70339" cy="6857999"/>
          </a:xfrm>
          <a:prstGeom prst="rect">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1">
            <a:extLst>
              <a:ext uri="{FF2B5EF4-FFF2-40B4-BE49-F238E27FC236}">
                <a16:creationId xmlns:a16="http://schemas.microsoft.com/office/drawing/2014/main" id="{0B7A2D24-8D44-42D1-92FC-7FB03535A79C}"/>
              </a:ext>
            </a:extLst>
          </p:cNvPr>
          <p:cNvSpPr>
            <a:spLocks noGrp="1"/>
          </p:cNvSpPr>
          <p:nvPr>
            <p:ph type="title"/>
          </p:nvPr>
        </p:nvSpPr>
        <p:spPr>
          <a:xfrm>
            <a:off x="310305" y="152970"/>
            <a:ext cx="7814038" cy="1325563"/>
          </a:xfrm>
        </p:spPr>
        <p:txBody>
          <a:bodyPr/>
          <a:lstStyle/>
          <a:p>
            <a:r>
              <a:rPr lang="en-AU" dirty="0">
                <a:solidFill>
                  <a:srgbClr val="002E5E"/>
                </a:solidFill>
                <a:latin typeface="Avenir Book" panose="02000503020000020003" pitchFamily="2" charset="0"/>
                <a:ea typeface="Source Serif Pro" panose="02040603050405020204" pitchFamily="18" charset="0"/>
              </a:rPr>
              <a:t>Regulations – What are they</a:t>
            </a:r>
          </a:p>
        </p:txBody>
      </p:sp>
      <p:sp>
        <p:nvSpPr>
          <p:cNvPr id="9" name="Content Placeholder 5">
            <a:extLst>
              <a:ext uri="{FF2B5EF4-FFF2-40B4-BE49-F238E27FC236}">
                <a16:creationId xmlns:a16="http://schemas.microsoft.com/office/drawing/2014/main" id="{8D3744FF-5BB8-478E-82F2-F7C5BC1CC785}"/>
              </a:ext>
            </a:extLst>
          </p:cNvPr>
          <p:cNvSpPr>
            <a:spLocks noGrp="1"/>
          </p:cNvSpPr>
          <p:nvPr>
            <p:ph idx="1"/>
          </p:nvPr>
        </p:nvSpPr>
        <p:spPr>
          <a:xfrm>
            <a:off x="299970" y="1236617"/>
            <a:ext cx="7787447" cy="4885509"/>
          </a:xfrm>
        </p:spPr>
        <p:txBody>
          <a:bodyPr vert="horz" lIns="91440" tIns="45720" rIns="91440" bIns="45720" rtlCol="0" anchor="t">
            <a:normAutofit fontScale="92500"/>
          </a:bodyPr>
          <a:lstStyle/>
          <a:p>
            <a:pPr marL="0" indent="0">
              <a:buNone/>
            </a:pPr>
            <a:r>
              <a:rPr lang="en-AU" dirty="0"/>
              <a:t>A regulations is a formal rule governing the internal management of the organisation. regulation serve to expand on the constitution in more detail. They describe how decisions are made and how actions are carried out.</a:t>
            </a:r>
          </a:p>
          <a:p>
            <a:pPr marL="0" indent="0">
              <a:buNone/>
            </a:pPr>
            <a:br>
              <a:rPr lang="en-AU" dirty="0"/>
            </a:br>
            <a:r>
              <a:rPr lang="en-AU" dirty="0"/>
              <a:t>In the Surf Lifesaving environment all Clubs, Branches and the State must have regulations in which they follow for the day-to-day operations of the organisation. The by-laws are in place to ensure that the organisation is adhering to the constitution that all members are legally bound to, as well as adhering to all Life Saving requirements and legal requirements.</a:t>
            </a:r>
          </a:p>
        </p:txBody>
      </p:sp>
      <p:pic>
        <p:nvPicPr>
          <p:cNvPr id="10" name="Picture 9">
            <a:extLst>
              <a:ext uri="{FF2B5EF4-FFF2-40B4-BE49-F238E27FC236}">
                <a16:creationId xmlns:a16="http://schemas.microsoft.com/office/drawing/2014/main" id="{88995CB3-D18A-4D01-99DB-D3E21A7DBD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692" y="152970"/>
            <a:ext cx="1947676" cy="158496"/>
          </a:xfrm>
          <a:prstGeom prst="rect">
            <a:avLst/>
          </a:prstGeom>
        </p:spPr>
      </p:pic>
      <p:pic>
        <p:nvPicPr>
          <p:cNvPr id="11" name="Picture 10">
            <a:extLst>
              <a:ext uri="{FF2B5EF4-FFF2-40B4-BE49-F238E27FC236}">
                <a16:creationId xmlns:a16="http://schemas.microsoft.com/office/drawing/2014/main" id="{3A34C5DE-B35E-48A3-A946-8F997F33A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617" y="359997"/>
            <a:ext cx="1947676" cy="158496"/>
          </a:xfrm>
          <a:prstGeom prst="rect">
            <a:avLst/>
          </a:prstGeom>
        </p:spPr>
      </p:pic>
      <p:pic>
        <p:nvPicPr>
          <p:cNvPr id="2" name="Picture 1" descr="A picture containing text, sign&#10;&#10;Description automatically generated">
            <a:extLst>
              <a:ext uri="{FF2B5EF4-FFF2-40B4-BE49-F238E27FC236}">
                <a16:creationId xmlns:a16="http://schemas.microsoft.com/office/drawing/2014/main" id="{C26B955C-E573-7E85-106A-D47D6E3A37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4934" y="5767152"/>
            <a:ext cx="2785348" cy="1017723"/>
          </a:xfrm>
          <a:prstGeom prst="rect">
            <a:avLst/>
          </a:prstGeom>
        </p:spPr>
      </p:pic>
      <p:sp>
        <p:nvSpPr>
          <p:cNvPr id="12" name="Rectangle 11">
            <a:extLst>
              <a:ext uri="{FF2B5EF4-FFF2-40B4-BE49-F238E27FC236}">
                <a16:creationId xmlns:a16="http://schemas.microsoft.com/office/drawing/2014/main" id="{688B06C6-99C4-4AC9-8795-589A88C60EA4}"/>
              </a:ext>
            </a:extLst>
          </p:cNvPr>
          <p:cNvSpPr/>
          <p:nvPr/>
        </p:nvSpPr>
        <p:spPr>
          <a:xfrm>
            <a:off x="3802698" y="6276013"/>
            <a:ext cx="4169603" cy="369332"/>
          </a:xfrm>
          <a:prstGeom prst="rect">
            <a:avLst/>
          </a:prstGeom>
        </p:spPr>
        <p:txBody>
          <a:bodyPr wrap="none">
            <a:spAutoFit/>
          </a:bodyPr>
          <a:lstStyle/>
          <a:p>
            <a:r>
              <a:rPr lang="en-AU" dirty="0">
                <a:hlinkClick r:id="rId6"/>
              </a:rPr>
              <a:t>Further Information on this slide click here</a:t>
            </a:r>
            <a:endParaRPr lang="en-AU" dirty="0"/>
          </a:p>
        </p:txBody>
      </p:sp>
    </p:spTree>
    <p:extLst>
      <p:ext uri="{BB962C8B-B14F-4D97-AF65-F5344CB8AC3E}">
        <p14:creationId xmlns:p14="http://schemas.microsoft.com/office/powerpoint/2010/main" val="2343876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447042-9992-4347-A4C5-84C7D2D3CDA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4465" r="67248"/>
          <a:stretch/>
        </p:blipFill>
        <p:spPr>
          <a:xfrm>
            <a:off x="8554638" y="0"/>
            <a:ext cx="3637360" cy="6859016"/>
          </a:xfrm>
          <a:prstGeom prst="rect">
            <a:avLst/>
          </a:prstGeom>
        </p:spPr>
      </p:pic>
      <p:sp>
        <p:nvSpPr>
          <p:cNvPr id="7" name="Rectangle 6">
            <a:extLst>
              <a:ext uri="{FF2B5EF4-FFF2-40B4-BE49-F238E27FC236}">
                <a16:creationId xmlns:a16="http://schemas.microsoft.com/office/drawing/2014/main" id="{6982E42A-7C5F-41E7-80AC-6968FB4894C6}"/>
              </a:ext>
            </a:extLst>
          </p:cNvPr>
          <p:cNvSpPr/>
          <p:nvPr/>
        </p:nvSpPr>
        <p:spPr>
          <a:xfrm>
            <a:off x="8519469" y="0"/>
            <a:ext cx="70339" cy="6857999"/>
          </a:xfrm>
          <a:prstGeom prst="rect">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1">
            <a:extLst>
              <a:ext uri="{FF2B5EF4-FFF2-40B4-BE49-F238E27FC236}">
                <a16:creationId xmlns:a16="http://schemas.microsoft.com/office/drawing/2014/main" id="{0B7A2D24-8D44-42D1-92FC-7FB03535A79C}"/>
              </a:ext>
            </a:extLst>
          </p:cNvPr>
          <p:cNvSpPr>
            <a:spLocks noGrp="1"/>
          </p:cNvSpPr>
          <p:nvPr>
            <p:ph type="title"/>
          </p:nvPr>
        </p:nvSpPr>
        <p:spPr>
          <a:xfrm>
            <a:off x="310305" y="152970"/>
            <a:ext cx="7814038" cy="1325563"/>
          </a:xfrm>
        </p:spPr>
        <p:txBody>
          <a:bodyPr/>
          <a:lstStyle/>
          <a:p>
            <a:r>
              <a:rPr lang="en-AU" dirty="0">
                <a:solidFill>
                  <a:srgbClr val="002E5E"/>
                </a:solidFill>
                <a:latin typeface="Avenir Book" panose="02000503020000020003" pitchFamily="2" charset="0"/>
                <a:ea typeface="Source Serif Pro" panose="02040603050405020204" pitchFamily="18" charset="0"/>
              </a:rPr>
              <a:t>Constitution and By-Laws:</a:t>
            </a:r>
            <a:br>
              <a:rPr lang="en-AU" dirty="0">
                <a:solidFill>
                  <a:srgbClr val="002E5E"/>
                </a:solidFill>
                <a:latin typeface="Avenir Book" panose="02000503020000020003" pitchFamily="2" charset="0"/>
                <a:ea typeface="Source Serif Pro" panose="02040603050405020204" pitchFamily="18" charset="0"/>
              </a:rPr>
            </a:br>
            <a:r>
              <a:rPr lang="en-AU" dirty="0">
                <a:solidFill>
                  <a:srgbClr val="002E5E"/>
                </a:solidFill>
                <a:latin typeface="Avenir Book" panose="02000503020000020003" pitchFamily="2" charset="0"/>
                <a:ea typeface="Source Serif Pro" panose="02040603050405020204" pitchFamily="18" charset="0"/>
              </a:rPr>
              <a:t>How to change them</a:t>
            </a:r>
          </a:p>
        </p:txBody>
      </p:sp>
      <p:sp>
        <p:nvSpPr>
          <p:cNvPr id="9" name="Content Placeholder 5">
            <a:extLst>
              <a:ext uri="{FF2B5EF4-FFF2-40B4-BE49-F238E27FC236}">
                <a16:creationId xmlns:a16="http://schemas.microsoft.com/office/drawing/2014/main" id="{8D3744FF-5BB8-478E-82F2-F7C5BC1CC785}"/>
              </a:ext>
            </a:extLst>
          </p:cNvPr>
          <p:cNvSpPr>
            <a:spLocks noGrp="1"/>
          </p:cNvSpPr>
          <p:nvPr>
            <p:ph idx="1"/>
          </p:nvPr>
        </p:nvSpPr>
        <p:spPr>
          <a:xfrm>
            <a:off x="252221" y="1612494"/>
            <a:ext cx="7787447" cy="4885509"/>
          </a:xfrm>
        </p:spPr>
        <p:txBody>
          <a:bodyPr>
            <a:normAutofit fontScale="77500" lnSpcReduction="20000"/>
          </a:bodyPr>
          <a:lstStyle/>
          <a:p>
            <a:pPr marL="0" indent="0">
              <a:lnSpc>
                <a:spcPct val="120000"/>
              </a:lnSpc>
              <a:buNone/>
            </a:pPr>
            <a:r>
              <a:rPr lang="en-AU" dirty="0"/>
              <a:t>From time to time constitutions by-laws need to be updated to reflect changes and expectations of the Membership &amp; Community. </a:t>
            </a:r>
          </a:p>
          <a:p>
            <a:pPr marL="0" indent="0">
              <a:lnSpc>
                <a:spcPct val="120000"/>
              </a:lnSpc>
              <a:buNone/>
            </a:pPr>
            <a:r>
              <a:rPr lang="en-AU" dirty="0"/>
              <a:t>These changes could be due to an update of the by- laws, a new strategic plan or changes to legislative requirements. </a:t>
            </a:r>
          </a:p>
          <a:p>
            <a:pPr marL="0" indent="0">
              <a:lnSpc>
                <a:spcPct val="120000"/>
              </a:lnSpc>
              <a:buNone/>
            </a:pPr>
            <a:r>
              <a:rPr lang="en-AU" dirty="0"/>
              <a:t>SLSQ has established a process for constitutional changes ensuring that all parties are informed on the changes that are occurring. </a:t>
            </a:r>
          </a:p>
          <a:p>
            <a:pPr marL="0" indent="0">
              <a:buNone/>
            </a:pPr>
            <a:endParaRPr lang="en-AU" dirty="0"/>
          </a:p>
          <a:p>
            <a:pPr marL="0" indent="0">
              <a:buNone/>
            </a:pPr>
            <a:r>
              <a:rPr lang="en-AU" sz="2200" dirty="0">
                <a:hlinkClick r:id="rId4"/>
              </a:rPr>
              <a:t>Procedures for Changing Constitution &amp; By-Laws – Clubs</a:t>
            </a:r>
            <a:endParaRPr lang="en-AU" sz="2200" dirty="0"/>
          </a:p>
          <a:p>
            <a:pPr marL="0" indent="0">
              <a:buNone/>
            </a:pPr>
            <a:endParaRPr lang="en-AU" sz="2200" dirty="0"/>
          </a:p>
          <a:p>
            <a:pPr marL="0" indent="0">
              <a:buNone/>
            </a:pPr>
            <a:r>
              <a:rPr lang="en-AU" sz="2200" dirty="0">
                <a:hlinkClick r:id="rId5"/>
              </a:rPr>
              <a:t>Club Template Constitution Updated June 2021</a:t>
            </a:r>
            <a:endParaRPr lang="en-AU" sz="2200" dirty="0"/>
          </a:p>
          <a:p>
            <a:pPr marL="0" indent="0">
              <a:buNone/>
            </a:pPr>
            <a:endParaRPr lang="en-AU" sz="2200" dirty="0"/>
          </a:p>
          <a:p>
            <a:pPr marL="0" indent="0">
              <a:buNone/>
            </a:pPr>
            <a:r>
              <a:rPr lang="fr-FR" sz="2100" dirty="0">
                <a:hlinkClick r:id="rId6"/>
              </a:rPr>
              <a:t>SLSQ Branch Template Constitution 23.06.2021</a:t>
            </a:r>
            <a:endParaRPr lang="en-AU" sz="1400" dirty="0"/>
          </a:p>
        </p:txBody>
      </p:sp>
      <p:pic>
        <p:nvPicPr>
          <p:cNvPr id="2" name="Picture 1" descr="A picture containing text, sign&#10;&#10;Description automatically generated">
            <a:extLst>
              <a:ext uri="{FF2B5EF4-FFF2-40B4-BE49-F238E27FC236}">
                <a16:creationId xmlns:a16="http://schemas.microsoft.com/office/drawing/2014/main" id="{C26B955C-E573-7E85-106A-D47D6E3A37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04797" y="5480280"/>
            <a:ext cx="2785348" cy="1017723"/>
          </a:xfrm>
          <a:prstGeom prst="rect">
            <a:avLst/>
          </a:prstGeom>
        </p:spPr>
      </p:pic>
      <p:sp>
        <p:nvSpPr>
          <p:cNvPr id="12" name="Rectangle 11">
            <a:extLst>
              <a:ext uri="{FF2B5EF4-FFF2-40B4-BE49-F238E27FC236}">
                <a16:creationId xmlns:a16="http://schemas.microsoft.com/office/drawing/2014/main" id="{688B06C6-99C4-4AC9-8795-589A88C60EA4}"/>
              </a:ext>
            </a:extLst>
          </p:cNvPr>
          <p:cNvSpPr/>
          <p:nvPr/>
        </p:nvSpPr>
        <p:spPr>
          <a:xfrm>
            <a:off x="3802698" y="6276013"/>
            <a:ext cx="4169603" cy="369332"/>
          </a:xfrm>
          <a:prstGeom prst="rect">
            <a:avLst/>
          </a:prstGeom>
        </p:spPr>
        <p:txBody>
          <a:bodyPr wrap="none">
            <a:spAutoFit/>
          </a:bodyPr>
          <a:lstStyle/>
          <a:p>
            <a:r>
              <a:rPr lang="en-AU" dirty="0">
                <a:hlinkClick r:id="rId8"/>
              </a:rPr>
              <a:t>Further Information on this slide click here</a:t>
            </a:r>
            <a:endParaRPr lang="en-AU" dirty="0"/>
          </a:p>
        </p:txBody>
      </p:sp>
    </p:spTree>
    <p:extLst>
      <p:ext uri="{BB962C8B-B14F-4D97-AF65-F5344CB8AC3E}">
        <p14:creationId xmlns:p14="http://schemas.microsoft.com/office/powerpoint/2010/main" val="2300882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750DB81-1435-4A1D-886A-1CC0D47EC3C6}"/>
              </a:ext>
            </a:extLst>
          </p:cNvPr>
          <p:cNvSpPr>
            <a:spLocks noGrp="1"/>
          </p:cNvSpPr>
          <p:nvPr>
            <p:ph type="title"/>
          </p:nvPr>
        </p:nvSpPr>
        <p:spPr>
          <a:xfrm>
            <a:off x="259492" y="118925"/>
            <a:ext cx="11280643" cy="1325563"/>
          </a:xfrm>
        </p:spPr>
        <p:txBody>
          <a:bodyPr>
            <a:normAutofit fontScale="90000"/>
          </a:bodyPr>
          <a:lstStyle/>
          <a:p>
            <a:r>
              <a:rPr lang="en-AU" sz="5400" dirty="0">
                <a:solidFill>
                  <a:srgbClr val="002E5E"/>
                </a:solidFill>
                <a:latin typeface="Avenir Book" panose="02000503020000020003" pitchFamily="2" charset="0"/>
                <a:ea typeface="Source Serif Pro" panose="02040603050405020204" pitchFamily="18" charset="0"/>
              </a:rPr>
              <a:t>BREACHES OF CONSITUTION AND REGULATIONS</a:t>
            </a:r>
          </a:p>
        </p:txBody>
      </p:sp>
      <p:sp>
        <p:nvSpPr>
          <p:cNvPr id="7" name="Content Placeholder 5">
            <a:extLst>
              <a:ext uri="{FF2B5EF4-FFF2-40B4-BE49-F238E27FC236}">
                <a16:creationId xmlns:a16="http://schemas.microsoft.com/office/drawing/2014/main" id="{C0CBA85C-FF1B-4A17-A1A6-2622B30A657C}"/>
              </a:ext>
            </a:extLst>
          </p:cNvPr>
          <p:cNvSpPr txBox="1">
            <a:spLocks/>
          </p:cNvSpPr>
          <p:nvPr/>
        </p:nvSpPr>
        <p:spPr>
          <a:xfrm>
            <a:off x="500172" y="1964724"/>
            <a:ext cx="11191655" cy="3921726"/>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solidFill>
                  <a:srgbClr val="002E5E"/>
                </a:solidFill>
                <a:latin typeface="Slate" panose="020B0604020203020204" pitchFamily="34" charset="0"/>
              </a:rPr>
              <a:t>The organisation should take appropriate action to address the situation. </a:t>
            </a:r>
          </a:p>
          <a:p>
            <a:pPr marL="0" indent="0">
              <a:buNone/>
            </a:pPr>
            <a:endParaRPr lang="en-AU" dirty="0">
              <a:solidFill>
                <a:srgbClr val="002E5E"/>
              </a:solidFill>
              <a:latin typeface="Slate" panose="020B0604020203020204" pitchFamily="34" charset="0"/>
            </a:endParaRPr>
          </a:p>
          <a:p>
            <a:r>
              <a:rPr lang="en-AU" dirty="0">
                <a:solidFill>
                  <a:srgbClr val="002E5E"/>
                </a:solidFill>
                <a:latin typeface="Slate" panose="020B0604020203020204" pitchFamily="34" charset="0"/>
              </a:rPr>
              <a:t>Steps that the organisation should take may vary depending on the nature and severity of the breach, as well as the provisions of the constitution itself.</a:t>
            </a:r>
          </a:p>
          <a:p>
            <a:pPr marL="0" indent="0">
              <a:buNone/>
            </a:pPr>
            <a:endParaRPr lang="en-AU" dirty="0">
              <a:solidFill>
                <a:srgbClr val="002E5E"/>
              </a:solidFill>
              <a:latin typeface="Slate" panose="020B0604020203020204" pitchFamily="34" charset="0"/>
            </a:endParaRPr>
          </a:p>
          <a:p>
            <a:r>
              <a:rPr lang="en-AU" dirty="0">
                <a:solidFill>
                  <a:srgbClr val="002E5E"/>
                </a:solidFill>
                <a:latin typeface="Slate" panose="020B0604020203020204" pitchFamily="34" charset="0"/>
              </a:rPr>
              <a:t>If in doubt, seek guidance from SLSQ or Legal advice</a:t>
            </a:r>
          </a:p>
          <a:p>
            <a:pPr marL="0" indent="0">
              <a:buNone/>
            </a:pPr>
            <a:endParaRPr lang="en-AU" dirty="0">
              <a:solidFill>
                <a:srgbClr val="002E5E"/>
              </a:solidFill>
              <a:latin typeface="Slate" panose="020B0604020203020204" pitchFamily="34" charset="0"/>
            </a:endParaRPr>
          </a:p>
          <a:p>
            <a:pPr marL="0" indent="0">
              <a:buNone/>
            </a:pPr>
            <a:r>
              <a:rPr lang="en-AU" b="1" dirty="0">
                <a:solidFill>
                  <a:srgbClr val="002E5E"/>
                </a:solidFill>
                <a:latin typeface="Slate" panose="020B0604020203020204" pitchFamily="34" charset="0"/>
              </a:rPr>
              <a:t>Example of breaches</a:t>
            </a:r>
          </a:p>
          <a:p>
            <a:pPr marL="0" indent="0">
              <a:buNone/>
            </a:pPr>
            <a:endParaRPr lang="en-AU" b="1" dirty="0">
              <a:solidFill>
                <a:srgbClr val="002E5E"/>
              </a:solidFill>
              <a:latin typeface="Slate" panose="020B0604020203020204" pitchFamily="34" charset="0"/>
            </a:endParaRPr>
          </a:p>
          <a:p>
            <a:r>
              <a:rPr lang="en-AU" b="1" dirty="0">
                <a:solidFill>
                  <a:srgbClr val="002E5E"/>
                </a:solidFill>
                <a:latin typeface="Slate" panose="020B0604020203020204" pitchFamily="34" charset="0"/>
              </a:rPr>
              <a:t>Receiving payment or gifts for services </a:t>
            </a:r>
          </a:p>
          <a:p>
            <a:r>
              <a:rPr lang="en-AU" b="1" dirty="0">
                <a:solidFill>
                  <a:srgbClr val="002E5E"/>
                </a:solidFill>
                <a:latin typeface="Slate" panose="020B0604020203020204" pitchFamily="34" charset="0"/>
              </a:rPr>
              <a:t>Not having a President, Treasurer or Secretary</a:t>
            </a:r>
          </a:p>
          <a:p>
            <a:r>
              <a:rPr lang="en-AU" b="1" dirty="0">
                <a:solidFill>
                  <a:srgbClr val="002E5E"/>
                </a:solidFill>
                <a:latin typeface="Slate" panose="020B0604020203020204" pitchFamily="34" charset="0"/>
              </a:rPr>
              <a:t>Not abiding by the affiliation requirements for a Member</a:t>
            </a:r>
          </a:p>
        </p:txBody>
      </p:sp>
      <p:pic>
        <p:nvPicPr>
          <p:cNvPr id="3" name="Picture 2" descr="A picture containing text, sign, vector graphics&#10;&#10;Description automatically generated">
            <a:extLst>
              <a:ext uri="{FF2B5EF4-FFF2-40B4-BE49-F238E27FC236}">
                <a16:creationId xmlns:a16="http://schemas.microsoft.com/office/drawing/2014/main" id="{4A2A020F-205F-BA4B-BF55-968C808C5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642" y="6166022"/>
            <a:ext cx="1639277" cy="589668"/>
          </a:xfrm>
          <a:prstGeom prst="rect">
            <a:avLst/>
          </a:prstGeom>
        </p:spPr>
      </p:pic>
    </p:spTree>
    <p:extLst>
      <p:ext uri="{BB962C8B-B14F-4D97-AF65-F5344CB8AC3E}">
        <p14:creationId xmlns:p14="http://schemas.microsoft.com/office/powerpoint/2010/main" val="1672850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E5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1269B2-63E5-4C0E-9494-2C6F7993E5F6}"/>
              </a:ext>
            </a:extLst>
          </p:cNvPr>
          <p:cNvPicPr>
            <a:picLocks noChangeAspect="1"/>
          </p:cNvPicPr>
          <p:nvPr/>
        </p:nvPicPr>
        <p:blipFill rotWithShape="1">
          <a:blip r:embed="rId3"/>
          <a:srcRect l="71394"/>
          <a:stretch/>
        </p:blipFill>
        <p:spPr>
          <a:xfrm>
            <a:off x="8704385" y="0"/>
            <a:ext cx="3487614" cy="6857999"/>
          </a:xfrm>
          <a:prstGeom prst="rect">
            <a:avLst/>
          </a:prstGeom>
        </p:spPr>
      </p:pic>
      <p:sp>
        <p:nvSpPr>
          <p:cNvPr id="7" name="Rectangle 6">
            <a:extLst>
              <a:ext uri="{FF2B5EF4-FFF2-40B4-BE49-F238E27FC236}">
                <a16:creationId xmlns:a16="http://schemas.microsoft.com/office/drawing/2014/main" id="{B9645E80-A98E-4CDB-AC42-C58CB39DBF06}"/>
              </a:ext>
            </a:extLst>
          </p:cNvPr>
          <p:cNvSpPr/>
          <p:nvPr/>
        </p:nvSpPr>
        <p:spPr>
          <a:xfrm>
            <a:off x="8634046" y="0"/>
            <a:ext cx="70339" cy="6857999"/>
          </a:xfrm>
          <a:prstGeom prst="rect">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1">
            <a:extLst>
              <a:ext uri="{FF2B5EF4-FFF2-40B4-BE49-F238E27FC236}">
                <a16:creationId xmlns:a16="http://schemas.microsoft.com/office/drawing/2014/main" id="{99BFABFF-BC19-4E89-9C33-0252C332CD04}"/>
              </a:ext>
            </a:extLst>
          </p:cNvPr>
          <p:cNvSpPr>
            <a:spLocks noGrp="1"/>
          </p:cNvSpPr>
          <p:nvPr>
            <p:ph type="title"/>
          </p:nvPr>
        </p:nvSpPr>
        <p:spPr>
          <a:xfrm>
            <a:off x="132380" y="1586294"/>
            <a:ext cx="8149971" cy="2942978"/>
          </a:xfrm>
        </p:spPr>
        <p:txBody>
          <a:bodyPr>
            <a:normAutofit/>
          </a:bodyPr>
          <a:lstStyle/>
          <a:p>
            <a:r>
              <a:rPr lang="en-AU" sz="7200" dirty="0">
                <a:solidFill>
                  <a:schemeClr val="bg1"/>
                </a:solidFill>
                <a:latin typeface="Avenir Book" panose="02000503020000020003" pitchFamily="2" charset="0"/>
                <a:ea typeface="Source Serif Pro" panose="02040603050405020204" pitchFamily="18" charset="0"/>
              </a:rPr>
              <a:t>AFFLIATIONS</a:t>
            </a:r>
          </a:p>
        </p:txBody>
      </p:sp>
      <p:pic>
        <p:nvPicPr>
          <p:cNvPr id="5" name="Picture 4" descr="Graphical user interface&#10;&#10;Description automatically generated">
            <a:extLst>
              <a:ext uri="{FF2B5EF4-FFF2-40B4-BE49-F238E27FC236}">
                <a16:creationId xmlns:a16="http://schemas.microsoft.com/office/drawing/2014/main" id="{21B6C843-7E8F-7739-3E49-6E0AB6612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935" y="5271706"/>
            <a:ext cx="1809749" cy="650989"/>
          </a:xfrm>
          <a:prstGeom prst="rect">
            <a:avLst/>
          </a:prstGeom>
        </p:spPr>
      </p:pic>
    </p:spTree>
    <p:extLst>
      <p:ext uri="{BB962C8B-B14F-4D97-AF65-F5344CB8AC3E}">
        <p14:creationId xmlns:p14="http://schemas.microsoft.com/office/powerpoint/2010/main" val="2336445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447042-9992-4347-A4C5-84C7D2D3CDA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4465" r="67248"/>
          <a:stretch/>
        </p:blipFill>
        <p:spPr>
          <a:xfrm>
            <a:off x="8554639" y="0"/>
            <a:ext cx="3637360" cy="6859016"/>
          </a:xfrm>
          <a:prstGeom prst="rect">
            <a:avLst/>
          </a:prstGeom>
        </p:spPr>
      </p:pic>
      <p:sp>
        <p:nvSpPr>
          <p:cNvPr id="7" name="Rectangle 6">
            <a:extLst>
              <a:ext uri="{FF2B5EF4-FFF2-40B4-BE49-F238E27FC236}">
                <a16:creationId xmlns:a16="http://schemas.microsoft.com/office/drawing/2014/main" id="{6982E42A-7C5F-41E7-80AC-6968FB4894C6}"/>
              </a:ext>
            </a:extLst>
          </p:cNvPr>
          <p:cNvSpPr/>
          <p:nvPr/>
        </p:nvSpPr>
        <p:spPr>
          <a:xfrm>
            <a:off x="8519469" y="0"/>
            <a:ext cx="70339" cy="6857999"/>
          </a:xfrm>
          <a:prstGeom prst="rect">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1">
            <a:extLst>
              <a:ext uri="{FF2B5EF4-FFF2-40B4-BE49-F238E27FC236}">
                <a16:creationId xmlns:a16="http://schemas.microsoft.com/office/drawing/2014/main" id="{0B7A2D24-8D44-42D1-92FC-7FB03535A79C}"/>
              </a:ext>
            </a:extLst>
          </p:cNvPr>
          <p:cNvSpPr>
            <a:spLocks noGrp="1"/>
          </p:cNvSpPr>
          <p:nvPr>
            <p:ph type="title"/>
          </p:nvPr>
        </p:nvSpPr>
        <p:spPr>
          <a:xfrm>
            <a:off x="301597" y="70540"/>
            <a:ext cx="4448420" cy="1021647"/>
          </a:xfrm>
        </p:spPr>
        <p:txBody>
          <a:bodyPr/>
          <a:lstStyle/>
          <a:p>
            <a:r>
              <a:rPr lang="en-AU" dirty="0">
                <a:solidFill>
                  <a:srgbClr val="002E5E"/>
                </a:solidFill>
                <a:latin typeface="Avenir Book" panose="02000503020000020003" pitchFamily="2" charset="0"/>
                <a:ea typeface="Source Serif Pro" panose="02040603050405020204" pitchFamily="18" charset="0"/>
              </a:rPr>
              <a:t>AFFILIATION</a:t>
            </a:r>
          </a:p>
        </p:txBody>
      </p:sp>
      <p:sp>
        <p:nvSpPr>
          <p:cNvPr id="9" name="Content Placeholder 5">
            <a:extLst>
              <a:ext uri="{FF2B5EF4-FFF2-40B4-BE49-F238E27FC236}">
                <a16:creationId xmlns:a16="http://schemas.microsoft.com/office/drawing/2014/main" id="{8D3744FF-5BB8-478E-82F2-F7C5BC1CC785}"/>
              </a:ext>
            </a:extLst>
          </p:cNvPr>
          <p:cNvSpPr>
            <a:spLocks noGrp="1"/>
          </p:cNvSpPr>
          <p:nvPr>
            <p:ph idx="1"/>
          </p:nvPr>
        </p:nvSpPr>
        <p:spPr>
          <a:xfrm>
            <a:off x="301597" y="1161872"/>
            <a:ext cx="8049923" cy="5625588"/>
          </a:xfrm>
        </p:spPr>
        <p:txBody>
          <a:bodyPr>
            <a:normAutofit/>
          </a:bodyPr>
          <a:lstStyle/>
          <a:p>
            <a:pPr>
              <a:lnSpc>
                <a:spcPct val="110000"/>
              </a:lnSpc>
              <a:buFont typeface="Wingdings" panose="05000000000000000000" pitchFamily="2" charset="2"/>
              <a:buChar char="Ø"/>
            </a:pPr>
            <a:r>
              <a:rPr lang="en-AU" sz="2000" dirty="0"/>
              <a:t>Affiliation is noting in formal documentation through the AGM that the organisation agrees to adhere to all of the policies and procedures of the Branch, State and National.</a:t>
            </a:r>
          </a:p>
          <a:p>
            <a:pPr>
              <a:lnSpc>
                <a:spcPct val="110000"/>
              </a:lnSpc>
              <a:buFont typeface="Wingdings" panose="05000000000000000000" pitchFamily="2" charset="2"/>
              <a:buChar char="Ø"/>
            </a:pPr>
            <a:endParaRPr lang="en-AU" sz="800" dirty="0"/>
          </a:p>
          <a:p>
            <a:pPr>
              <a:lnSpc>
                <a:spcPct val="110000"/>
              </a:lnSpc>
              <a:buFont typeface="Wingdings" panose="05000000000000000000" pitchFamily="2" charset="2"/>
              <a:buChar char="Ø"/>
            </a:pPr>
            <a:r>
              <a:rPr lang="en-AU" sz="2000" dirty="0"/>
              <a:t>All Clubs, Branches and State must affiliate.</a:t>
            </a:r>
          </a:p>
          <a:p>
            <a:pPr>
              <a:lnSpc>
                <a:spcPct val="110000"/>
              </a:lnSpc>
              <a:buFont typeface="Wingdings" panose="05000000000000000000" pitchFamily="2" charset="2"/>
              <a:buChar char="Ø"/>
            </a:pPr>
            <a:endParaRPr lang="en-AU" sz="800" dirty="0"/>
          </a:p>
          <a:p>
            <a:pPr>
              <a:lnSpc>
                <a:spcPct val="110000"/>
              </a:lnSpc>
              <a:buFont typeface="Wingdings" panose="05000000000000000000" pitchFamily="2" charset="2"/>
              <a:buChar char="Ø"/>
            </a:pPr>
            <a:r>
              <a:rPr lang="en-AU" sz="2000" dirty="0"/>
              <a:t>Clubs will affiliate at the Club AGM, the affiliation is then submitted to the Branch, who affiliate the Clubs at the Branch AGM, the Branch and Club affiliations are then submitted to State who affiliate the Branches and Clubs at the State AGM as well as affiliating with National. </a:t>
            </a:r>
          </a:p>
          <a:p>
            <a:pPr>
              <a:lnSpc>
                <a:spcPct val="110000"/>
              </a:lnSpc>
              <a:buFont typeface="Wingdings" panose="05000000000000000000" pitchFamily="2" charset="2"/>
              <a:buChar char="Ø"/>
            </a:pPr>
            <a:endParaRPr lang="en-AU" sz="800" dirty="0"/>
          </a:p>
          <a:p>
            <a:pPr>
              <a:lnSpc>
                <a:spcPct val="110000"/>
              </a:lnSpc>
              <a:buFont typeface="Wingdings" panose="05000000000000000000" pitchFamily="2" charset="2"/>
              <a:buChar char="Ø"/>
            </a:pPr>
            <a:r>
              <a:rPr lang="en-AU" sz="2000" dirty="0"/>
              <a:t>Currently, Supporters Clubs are exempt from affiliating with Branch and State however they are required to affiliate with the Club.</a:t>
            </a:r>
            <a:endParaRPr lang="en-AU" sz="2000" dirty="0">
              <a:solidFill>
                <a:srgbClr val="002E5E"/>
              </a:solidFill>
            </a:endParaRPr>
          </a:p>
        </p:txBody>
      </p:sp>
      <p:sp>
        <p:nvSpPr>
          <p:cNvPr id="12" name="TextBox 11">
            <a:extLst>
              <a:ext uri="{FF2B5EF4-FFF2-40B4-BE49-F238E27FC236}">
                <a16:creationId xmlns:a16="http://schemas.microsoft.com/office/drawing/2014/main" id="{4F1ED261-FD44-4DBE-B843-CA1DA1840F38}"/>
              </a:ext>
            </a:extLst>
          </p:cNvPr>
          <p:cNvSpPr txBox="1"/>
          <p:nvPr/>
        </p:nvSpPr>
        <p:spPr>
          <a:xfrm>
            <a:off x="3884023" y="6290123"/>
            <a:ext cx="4467497" cy="369332"/>
          </a:xfrm>
          <a:prstGeom prst="rect">
            <a:avLst/>
          </a:prstGeom>
          <a:noFill/>
        </p:spPr>
        <p:txBody>
          <a:bodyPr wrap="square" rtlCol="0">
            <a:spAutoFit/>
          </a:bodyPr>
          <a:lstStyle/>
          <a:p>
            <a:r>
              <a:rPr lang="en-AU" dirty="0">
                <a:hlinkClick r:id="rId4"/>
              </a:rPr>
              <a:t>Further Information on this slide click here</a:t>
            </a:r>
            <a:endParaRPr lang="en-AU" dirty="0"/>
          </a:p>
        </p:txBody>
      </p:sp>
    </p:spTree>
    <p:extLst>
      <p:ext uri="{BB962C8B-B14F-4D97-AF65-F5344CB8AC3E}">
        <p14:creationId xmlns:p14="http://schemas.microsoft.com/office/powerpoint/2010/main" val="210760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447042-9992-4347-A4C5-84C7D2D3CDA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4465" r="67248"/>
          <a:stretch/>
        </p:blipFill>
        <p:spPr>
          <a:xfrm>
            <a:off x="8554639" y="0"/>
            <a:ext cx="3637360" cy="6859016"/>
          </a:xfrm>
          <a:prstGeom prst="rect">
            <a:avLst/>
          </a:prstGeom>
        </p:spPr>
      </p:pic>
      <p:sp>
        <p:nvSpPr>
          <p:cNvPr id="7" name="Rectangle 6">
            <a:extLst>
              <a:ext uri="{FF2B5EF4-FFF2-40B4-BE49-F238E27FC236}">
                <a16:creationId xmlns:a16="http://schemas.microsoft.com/office/drawing/2014/main" id="{6982E42A-7C5F-41E7-80AC-6968FB4894C6}"/>
              </a:ext>
            </a:extLst>
          </p:cNvPr>
          <p:cNvSpPr/>
          <p:nvPr/>
        </p:nvSpPr>
        <p:spPr>
          <a:xfrm>
            <a:off x="8519469" y="0"/>
            <a:ext cx="70339" cy="6857999"/>
          </a:xfrm>
          <a:prstGeom prst="rect">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1">
            <a:extLst>
              <a:ext uri="{FF2B5EF4-FFF2-40B4-BE49-F238E27FC236}">
                <a16:creationId xmlns:a16="http://schemas.microsoft.com/office/drawing/2014/main" id="{0B7A2D24-8D44-42D1-92FC-7FB03535A79C}"/>
              </a:ext>
            </a:extLst>
          </p:cNvPr>
          <p:cNvSpPr>
            <a:spLocks noGrp="1"/>
          </p:cNvSpPr>
          <p:nvPr>
            <p:ph type="title"/>
          </p:nvPr>
        </p:nvSpPr>
        <p:spPr>
          <a:xfrm>
            <a:off x="336431" y="157627"/>
            <a:ext cx="7814038" cy="1325563"/>
          </a:xfrm>
        </p:spPr>
        <p:txBody>
          <a:bodyPr/>
          <a:lstStyle/>
          <a:p>
            <a:r>
              <a:rPr lang="en-AU" dirty="0">
                <a:solidFill>
                  <a:srgbClr val="002E5E"/>
                </a:solidFill>
                <a:latin typeface="Avenir Book" panose="02000503020000020003" pitchFamily="2" charset="0"/>
                <a:ea typeface="Source Serif Pro" panose="02040603050405020204" pitchFamily="18" charset="0"/>
              </a:rPr>
              <a:t>CHARITY COMPLIANCE FACTS</a:t>
            </a:r>
          </a:p>
        </p:txBody>
      </p:sp>
      <p:sp>
        <p:nvSpPr>
          <p:cNvPr id="9" name="Content Placeholder 5">
            <a:extLst>
              <a:ext uri="{FF2B5EF4-FFF2-40B4-BE49-F238E27FC236}">
                <a16:creationId xmlns:a16="http://schemas.microsoft.com/office/drawing/2014/main" id="{8D3744FF-5BB8-478E-82F2-F7C5BC1CC785}"/>
              </a:ext>
            </a:extLst>
          </p:cNvPr>
          <p:cNvSpPr>
            <a:spLocks noGrp="1"/>
          </p:cNvSpPr>
          <p:nvPr>
            <p:ph idx="1"/>
          </p:nvPr>
        </p:nvSpPr>
        <p:spPr>
          <a:xfrm>
            <a:off x="336431" y="1304337"/>
            <a:ext cx="8112700" cy="4188824"/>
          </a:xfrm>
        </p:spPr>
        <p:txBody>
          <a:bodyPr>
            <a:normAutofit fontScale="70000" lnSpcReduction="20000"/>
          </a:bodyPr>
          <a:lstStyle/>
          <a:p>
            <a:pPr marL="0" indent="0">
              <a:lnSpc>
                <a:spcPct val="120000"/>
              </a:lnSpc>
              <a:buNone/>
            </a:pPr>
            <a:r>
              <a:rPr lang="en-AU" b="1" dirty="0"/>
              <a:t>Ongoing Charity Endorsement with the ACNC</a:t>
            </a:r>
          </a:p>
          <a:p>
            <a:pPr marL="0" indent="0">
              <a:lnSpc>
                <a:spcPct val="120000"/>
              </a:lnSpc>
              <a:buNone/>
            </a:pPr>
            <a:r>
              <a:rPr lang="en-AU" dirty="0"/>
              <a:t>Charities must comply with a set of governance standards to remain registered with the ACNC.</a:t>
            </a:r>
          </a:p>
          <a:p>
            <a:pPr marL="0" indent="0">
              <a:lnSpc>
                <a:spcPct val="120000"/>
              </a:lnSpc>
              <a:buNone/>
            </a:pPr>
            <a:r>
              <a:rPr lang="en-AU" dirty="0"/>
              <a:t>All Surf Life Saving clubs and branches must be able to demonstrate the steps they have taken to comply and that they are appropriate for a charity of its type considering such facts as its size, purpose and activities.</a:t>
            </a:r>
          </a:p>
          <a:p>
            <a:pPr marL="0" indent="0">
              <a:lnSpc>
                <a:spcPct val="120000"/>
              </a:lnSpc>
              <a:buNone/>
            </a:pPr>
            <a:r>
              <a:rPr lang="en-AU" dirty="0"/>
              <a:t>Ongoing Charity Endorsement with the ATO</a:t>
            </a:r>
          </a:p>
          <a:p>
            <a:pPr marL="0" indent="0">
              <a:lnSpc>
                <a:spcPct val="120000"/>
              </a:lnSpc>
              <a:buNone/>
            </a:pPr>
            <a:r>
              <a:rPr lang="en-AU" dirty="0"/>
              <a:t>The ATO require review of a charities activities and governance at least on an annual basis, and whenever there is a major change in the charity’s structure or operations.</a:t>
            </a:r>
            <a:endParaRPr lang="en-AU" dirty="0">
              <a:solidFill>
                <a:srgbClr val="002E5E"/>
              </a:solidFill>
            </a:endParaRPr>
          </a:p>
        </p:txBody>
      </p:sp>
      <p:pic>
        <p:nvPicPr>
          <p:cNvPr id="10" name="Picture 9">
            <a:extLst>
              <a:ext uri="{FF2B5EF4-FFF2-40B4-BE49-F238E27FC236}">
                <a16:creationId xmlns:a16="http://schemas.microsoft.com/office/drawing/2014/main" id="{88995CB3-D18A-4D01-99DB-D3E21A7DBD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771" y="160447"/>
            <a:ext cx="1947676" cy="158496"/>
          </a:xfrm>
          <a:prstGeom prst="rect">
            <a:avLst/>
          </a:prstGeom>
        </p:spPr>
      </p:pic>
      <p:pic>
        <p:nvPicPr>
          <p:cNvPr id="11" name="Picture 10">
            <a:extLst>
              <a:ext uri="{FF2B5EF4-FFF2-40B4-BE49-F238E27FC236}">
                <a16:creationId xmlns:a16="http://schemas.microsoft.com/office/drawing/2014/main" id="{3A34C5DE-B35E-48A3-A946-8F997F33A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696" y="367474"/>
            <a:ext cx="1947676" cy="158496"/>
          </a:xfrm>
          <a:prstGeom prst="rect">
            <a:avLst/>
          </a:prstGeom>
        </p:spPr>
      </p:pic>
      <p:pic>
        <p:nvPicPr>
          <p:cNvPr id="2" name="Picture 1" descr="A picture containing text, sign&#10;&#10;Description automatically generated">
            <a:extLst>
              <a:ext uri="{FF2B5EF4-FFF2-40B4-BE49-F238E27FC236}">
                <a16:creationId xmlns:a16="http://schemas.microsoft.com/office/drawing/2014/main" id="{C26B955C-E573-7E85-106A-D47D6E3A37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431" y="5553663"/>
            <a:ext cx="2785348" cy="1017723"/>
          </a:xfrm>
          <a:prstGeom prst="rect">
            <a:avLst/>
          </a:prstGeom>
        </p:spPr>
      </p:pic>
      <p:sp>
        <p:nvSpPr>
          <p:cNvPr id="4" name="Rectangle 3">
            <a:extLst>
              <a:ext uri="{FF2B5EF4-FFF2-40B4-BE49-F238E27FC236}">
                <a16:creationId xmlns:a16="http://schemas.microsoft.com/office/drawing/2014/main" id="{FA398D18-9FD7-4AFA-989F-49B6E8F4B0C8}"/>
              </a:ext>
            </a:extLst>
          </p:cNvPr>
          <p:cNvSpPr/>
          <p:nvPr/>
        </p:nvSpPr>
        <p:spPr>
          <a:xfrm>
            <a:off x="3802698" y="6147364"/>
            <a:ext cx="4169603" cy="369332"/>
          </a:xfrm>
          <a:prstGeom prst="rect">
            <a:avLst/>
          </a:prstGeom>
        </p:spPr>
        <p:txBody>
          <a:bodyPr wrap="none">
            <a:spAutoFit/>
          </a:bodyPr>
          <a:lstStyle/>
          <a:p>
            <a:r>
              <a:rPr lang="en-AU" dirty="0">
                <a:hlinkClick r:id="rId6"/>
              </a:rPr>
              <a:t>Further Information on this slide click here</a:t>
            </a:r>
            <a:endParaRPr lang="en-AU" dirty="0"/>
          </a:p>
        </p:txBody>
      </p:sp>
    </p:spTree>
    <p:extLst>
      <p:ext uri="{BB962C8B-B14F-4D97-AF65-F5344CB8AC3E}">
        <p14:creationId xmlns:p14="http://schemas.microsoft.com/office/powerpoint/2010/main" val="3367678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447042-9992-4347-A4C5-84C7D2D3CDA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4465" r="67248"/>
          <a:stretch/>
        </p:blipFill>
        <p:spPr>
          <a:xfrm>
            <a:off x="8554639" y="0"/>
            <a:ext cx="3637360" cy="6859016"/>
          </a:xfrm>
          <a:prstGeom prst="rect">
            <a:avLst/>
          </a:prstGeom>
        </p:spPr>
      </p:pic>
      <p:sp>
        <p:nvSpPr>
          <p:cNvPr id="7" name="Rectangle 6">
            <a:extLst>
              <a:ext uri="{FF2B5EF4-FFF2-40B4-BE49-F238E27FC236}">
                <a16:creationId xmlns:a16="http://schemas.microsoft.com/office/drawing/2014/main" id="{6982E42A-7C5F-41E7-80AC-6968FB4894C6}"/>
              </a:ext>
            </a:extLst>
          </p:cNvPr>
          <p:cNvSpPr/>
          <p:nvPr/>
        </p:nvSpPr>
        <p:spPr>
          <a:xfrm>
            <a:off x="8519469" y="0"/>
            <a:ext cx="70339" cy="6857999"/>
          </a:xfrm>
          <a:prstGeom prst="rect">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1">
            <a:extLst>
              <a:ext uri="{FF2B5EF4-FFF2-40B4-BE49-F238E27FC236}">
                <a16:creationId xmlns:a16="http://schemas.microsoft.com/office/drawing/2014/main" id="{0B7A2D24-8D44-42D1-92FC-7FB03535A79C}"/>
              </a:ext>
            </a:extLst>
          </p:cNvPr>
          <p:cNvSpPr>
            <a:spLocks noGrp="1"/>
          </p:cNvSpPr>
          <p:nvPr>
            <p:ph type="title"/>
          </p:nvPr>
        </p:nvSpPr>
        <p:spPr>
          <a:xfrm>
            <a:off x="39465" y="231740"/>
            <a:ext cx="8253377" cy="1325563"/>
          </a:xfrm>
        </p:spPr>
        <p:txBody>
          <a:bodyPr/>
          <a:lstStyle/>
          <a:p>
            <a:r>
              <a:rPr lang="en-AU" dirty="0">
                <a:solidFill>
                  <a:srgbClr val="002E5E"/>
                </a:solidFill>
                <a:latin typeface="Avenir Book" panose="02000503020000020003" pitchFamily="2" charset="0"/>
                <a:ea typeface="Source Serif Pro" panose="02040603050405020204" pitchFamily="18" charset="0"/>
              </a:rPr>
              <a:t>ACNC REPORTING REQUIREMENTS </a:t>
            </a:r>
          </a:p>
        </p:txBody>
      </p:sp>
      <p:sp>
        <p:nvSpPr>
          <p:cNvPr id="9" name="Content Placeholder 5">
            <a:extLst>
              <a:ext uri="{FF2B5EF4-FFF2-40B4-BE49-F238E27FC236}">
                <a16:creationId xmlns:a16="http://schemas.microsoft.com/office/drawing/2014/main" id="{8D3744FF-5BB8-478E-82F2-F7C5BC1CC785}"/>
              </a:ext>
            </a:extLst>
          </p:cNvPr>
          <p:cNvSpPr>
            <a:spLocks noGrp="1"/>
          </p:cNvSpPr>
          <p:nvPr>
            <p:ph idx="1"/>
          </p:nvPr>
        </p:nvSpPr>
        <p:spPr>
          <a:xfrm>
            <a:off x="180142" y="1401185"/>
            <a:ext cx="8112700" cy="4188824"/>
          </a:xfrm>
        </p:spPr>
        <p:txBody>
          <a:bodyPr>
            <a:normAutofit lnSpcReduction="10000"/>
          </a:bodyPr>
          <a:lstStyle/>
          <a:p>
            <a:pPr marL="0" indent="0">
              <a:buNone/>
            </a:pPr>
            <a:r>
              <a:rPr lang="en-US" dirty="0">
                <a:solidFill>
                  <a:srgbClr val="002E5E"/>
                </a:solidFill>
              </a:rPr>
              <a:t>Every charity on the ACNC Register must adhere to certain obligations and responsibilities in accordance with the </a:t>
            </a:r>
            <a:r>
              <a:rPr lang="en-US" i="1" dirty="0">
                <a:solidFill>
                  <a:srgbClr val="002E5E"/>
                </a:solidFill>
              </a:rPr>
              <a:t>Australian Charities and Not-for-profits Commission Act 2012</a:t>
            </a:r>
            <a:r>
              <a:rPr lang="en-US" dirty="0">
                <a:solidFill>
                  <a:srgbClr val="002E5E"/>
                </a:solidFill>
              </a:rPr>
              <a:t> (</a:t>
            </a:r>
            <a:r>
              <a:rPr lang="en-US" dirty="0" err="1">
                <a:solidFill>
                  <a:srgbClr val="002E5E"/>
                </a:solidFill>
              </a:rPr>
              <a:t>Cth</a:t>
            </a:r>
            <a:r>
              <a:rPr lang="en-US" dirty="0">
                <a:solidFill>
                  <a:srgbClr val="002E5E"/>
                </a:solidFill>
              </a:rPr>
              <a:t>).</a:t>
            </a:r>
          </a:p>
          <a:p>
            <a:pPr marL="0" indent="0">
              <a:buNone/>
            </a:pPr>
            <a:endParaRPr lang="en-US" sz="900" dirty="0">
              <a:solidFill>
                <a:srgbClr val="002E5E"/>
              </a:solidFill>
            </a:endParaRPr>
          </a:p>
          <a:p>
            <a:pPr marL="0" indent="0">
              <a:buNone/>
            </a:pPr>
            <a:r>
              <a:rPr lang="en-US" dirty="0">
                <a:solidFill>
                  <a:srgbClr val="002E5E"/>
                </a:solidFill>
              </a:rPr>
              <a:t>Annual reporting requirements </a:t>
            </a:r>
          </a:p>
          <a:p>
            <a:pPr lvl="1"/>
            <a:r>
              <a:rPr lang="en-US" dirty="0">
                <a:solidFill>
                  <a:srgbClr val="002E5E"/>
                </a:solidFill>
              </a:rPr>
              <a:t>Annual Information Statement</a:t>
            </a:r>
          </a:p>
          <a:p>
            <a:pPr lvl="1"/>
            <a:r>
              <a:rPr lang="en-US" dirty="0">
                <a:solidFill>
                  <a:srgbClr val="002E5E"/>
                </a:solidFill>
              </a:rPr>
              <a:t>Financial report (medium &amp; large charities)</a:t>
            </a:r>
          </a:p>
          <a:p>
            <a:pPr lvl="1"/>
            <a:r>
              <a:rPr lang="en-US" dirty="0">
                <a:solidFill>
                  <a:srgbClr val="002E5E"/>
                </a:solidFill>
              </a:rPr>
              <a:t>Responsible persons</a:t>
            </a:r>
          </a:p>
          <a:p>
            <a:pPr lvl="1"/>
            <a:r>
              <a:rPr lang="en-US" dirty="0">
                <a:solidFill>
                  <a:srgbClr val="002E5E"/>
                </a:solidFill>
              </a:rPr>
              <a:t>Submission date listed on portal</a:t>
            </a:r>
          </a:p>
          <a:p>
            <a:pPr lvl="1"/>
            <a:r>
              <a:rPr lang="en-US" dirty="0">
                <a:solidFill>
                  <a:srgbClr val="002E5E"/>
                </a:solidFill>
              </a:rPr>
              <a:t>Failure to comply can invoke penalties and revoke status</a:t>
            </a:r>
          </a:p>
        </p:txBody>
      </p:sp>
      <p:pic>
        <p:nvPicPr>
          <p:cNvPr id="10" name="Picture 9">
            <a:extLst>
              <a:ext uri="{FF2B5EF4-FFF2-40B4-BE49-F238E27FC236}">
                <a16:creationId xmlns:a16="http://schemas.microsoft.com/office/drawing/2014/main" id="{88995CB3-D18A-4D01-99DB-D3E21A7DBD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771" y="160447"/>
            <a:ext cx="1947676" cy="158496"/>
          </a:xfrm>
          <a:prstGeom prst="rect">
            <a:avLst/>
          </a:prstGeom>
        </p:spPr>
      </p:pic>
      <p:pic>
        <p:nvPicPr>
          <p:cNvPr id="11" name="Picture 10">
            <a:extLst>
              <a:ext uri="{FF2B5EF4-FFF2-40B4-BE49-F238E27FC236}">
                <a16:creationId xmlns:a16="http://schemas.microsoft.com/office/drawing/2014/main" id="{3A34C5DE-B35E-48A3-A946-8F997F33A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696" y="367474"/>
            <a:ext cx="1947676" cy="158496"/>
          </a:xfrm>
          <a:prstGeom prst="rect">
            <a:avLst/>
          </a:prstGeom>
        </p:spPr>
      </p:pic>
      <p:pic>
        <p:nvPicPr>
          <p:cNvPr id="2" name="Picture 1" descr="A picture containing text, sign&#10;&#10;Description automatically generated">
            <a:extLst>
              <a:ext uri="{FF2B5EF4-FFF2-40B4-BE49-F238E27FC236}">
                <a16:creationId xmlns:a16="http://schemas.microsoft.com/office/drawing/2014/main" id="{C26B955C-E573-7E85-106A-D47D6E3A37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657" y="5392743"/>
            <a:ext cx="2785348" cy="1017723"/>
          </a:xfrm>
          <a:prstGeom prst="rect">
            <a:avLst/>
          </a:prstGeom>
        </p:spPr>
      </p:pic>
    </p:spTree>
    <p:extLst>
      <p:ext uri="{BB962C8B-B14F-4D97-AF65-F5344CB8AC3E}">
        <p14:creationId xmlns:p14="http://schemas.microsoft.com/office/powerpoint/2010/main" val="38585594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447042-9992-4347-A4C5-84C7D2D3CDA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4465" r="67248"/>
          <a:stretch/>
        </p:blipFill>
        <p:spPr>
          <a:xfrm>
            <a:off x="8554639" y="0"/>
            <a:ext cx="3637360" cy="6859016"/>
          </a:xfrm>
          <a:prstGeom prst="rect">
            <a:avLst/>
          </a:prstGeom>
        </p:spPr>
      </p:pic>
      <p:sp>
        <p:nvSpPr>
          <p:cNvPr id="7" name="Rectangle 6">
            <a:extLst>
              <a:ext uri="{FF2B5EF4-FFF2-40B4-BE49-F238E27FC236}">
                <a16:creationId xmlns:a16="http://schemas.microsoft.com/office/drawing/2014/main" id="{6982E42A-7C5F-41E7-80AC-6968FB4894C6}"/>
              </a:ext>
            </a:extLst>
          </p:cNvPr>
          <p:cNvSpPr/>
          <p:nvPr/>
        </p:nvSpPr>
        <p:spPr>
          <a:xfrm>
            <a:off x="8519469" y="0"/>
            <a:ext cx="70339" cy="6857999"/>
          </a:xfrm>
          <a:prstGeom prst="rect">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1">
            <a:extLst>
              <a:ext uri="{FF2B5EF4-FFF2-40B4-BE49-F238E27FC236}">
                <a16:creationId xmlns:a16="http://schemas.microsoft.com/office/drawing/2014/main" id="{0B7A2D24-8D44-42D1-92FC-7FB03535A79C}"/>
              </a:ext>
            </a:extLst>
          </p:cNvPr>
          <p:cNvSpPr>
            <a:spLocks noGrp="1"/>
          </p:cNvSpPr>
          <p:nvPr>
            <p:ph type="title"/>
          </p:nvPr>
        </p:nvSpPr>
        <p:spPr>
          <a:xfrm>
            <a:off x="336431" y="157627"/>
            <a:ext cx="7814038" cy="1325563"/>
          </a:xfrm>
        </p:spPr>
        <p:txBody>
          <a:bodyPr/>
          <a:lstStyle/>
          <a:p>
            <a:r>
              <a:rPr lang="en-AU" dirty="0">
                <a:solidFill>
                  <a:srgbClr val="002E5E"/>
                </a:solidFill>
                <a:latin typeface="Avenir Book" panose="02000503020000020003" pitchFamily="2" charset="0"/>
                <a:ea typeface="Source Serif Pro" panose="02040603050405020204" pitchFamily="18" charset="0"/>
              </a:rPr>
              <a:t>ACNC COMPLIANCE</a:t>
            </a:r>
          </a:p>
        </p:txBody>
      </p:sp>
      <p:sp>
        <p:nvSpPr>
          <p:cNvPr id="9" name="Content Placeholder 5">
            <a:extLst>
              <a:ext uri="{FF2B5EF4-FFF2-40B4-BE49-F238E27FC236}">
                <a16:creationId xmlns:a16="http://schemas.microsoft.com/office/drawing/2014/main" id="{8D3744FF-5BB8-478E-82F2-F7C5BC1CC785}"/>
              </a:ext>
            </a:extLst>
          </p:cNvPr>
          <p:cNvSpPr>
            <a:spLocks noGrp="1"/>
          </p:cNvSpPr>
          <p:nvPr>
            <p:ph idx="1"/>
          </p:nvPr>
        </p:nvSpPr>
        <p:spPr>
          <a:xfrm>
            <a:off x="336431" y="1304337"/>
            <a:ext cx="8112700" cy="4188824"/>
          </a:xfrm>
        </p:spPr>
        <p:txBody>
          <a:bodyPr>
            <a:normAutofit/>
          </a:bodyPr>
          <a:lstStyle/>
          <a:p>
            <a:pPr marL="0" indent="0">
              <a:buNone/>
            </a:pPr>
            <a:r>
              <a:rPr lang="en-US" dirty="0">
                <a:solidFill>
                  <a:srgbClr val="002E5E"/>
                </a:solidFill>
              </a:rPr>
              <a:t>Charities must notify the ACNC (via the ACNC Charity Portal) of the following changes:</a:t>
            </a:r>
          </a:p>
          <a:p>
            <a:pPr marL="0" indent="0">
              <a:buNone/>
            </a:pPr>
            <a:endParaRPr lang="en-US" dirty="0">
              <a:solidFill>
                <a:srgbClr val="002E5E"/>
              </a:solidFill>
            </a:endParaRPr>
          </a:p>
          <a:p>
            <a:pPr lvl="1"/>
            <a:r>
              <a:rPr lang="en-US" dirty="0">
                <a:solidFill>
                  <a:srgbClr val="002E5E"/>
                </a:solidFill>
              </a:rPr>
              <a:t>Legal name</a:t>
            </a:r>
          </a:p>
          <a:p>
            <a:pPr lvl="1"/>
            <a:r>
              <a:rPr lang="en-US" dirty="0">
                <a:solidFill>
                  <a:srgbClr val="002E5E"/>
                </a:solidFill>
              </a:rPr>
              <a:t>Address</a:t>
            </a:r>
          </a:p>
          <a:p>
            <a:pPr lvl="1"/>
            <a:r>
              <a:rPr lang="en-US" dirty="0">
                <a:solidFill>
                  <a:srgbClr val="002E5E"/>
                </a:solidFill>
              </a:rPr>
              <a:t>Office holders</a:t>
            </a:r>
          </a:p>
          <a:p>
            <a:pPr lvl="1"/>
            <a:r>
              <a:rPr lang="en-US" dirty="0">
                <a:solidFill>
                  <a:srgbClr val="002E5E"/>
                </a:solidFill>
              </a:rPr>
              <a:t>Constitution</a:t>
            </a:r>
          </a:p>
        </p:txBody>
      </p:sp>
      <p:pic>
        <p:nvPicPr>
          <p:cNvPr id="10" name="Picture 9">
            <a:extLst>
              <a:ext uri="{FF2B5EF4-FFF2-40B4-BE49-F238E27FC236}">
                <a16:creationId xmlns:a16="http://schemas.microsoft.com/office/drawing/2014/main" id="{88995CB3-D18A-4D01-99DB-D3E21A7DBD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771" y="160447"/>
            <a:ext cx="1947676" cy="158496"/>
          </a:xfrm>
          <a:prstGeom prst="rect">
            <a:avLst/>
          </a:prstGeom>
        </p:spPr>
      </p:pic>
      <p:pic>
        <p:nvPicPr>
          <p:cNvPr id="11" name="Picture 10">
            <a:extLst>
              <a:ext uri="{FF2B5EF4-FFF2-40B4-BE49-F238E27FC236}">
                <a16:creationId xmlns:a16="http://schemas.microsoft.com/office/drawing/2014/main" id="{3A34C5DE-B35E-48A3-A946-8F997F33A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696" y="367474"/>
            <a:ext cx="1947676" cy="158496"/>
          </a:xfrm>
          <a:prstGeom prst="rect">
            <a:avLst/>
          </a:prstGeom>
        </p:spPr>
      </p:pic>
      <p:pic>
        <p:nvPicPr>
          <p:cNvPr id="2" name="Picture 1" descr="A picture containing text, sign&#10;&#10;Description automatically generated">
            <a:extLst>
              <a:ext uri="{FF2B5EF4-FFF2-40B4-BE49-F238E27FC236}">
                <a16:creationId xmlns:a16="http://schemas.microsoft.com/office/drawing/2014/main" id="{C26B955C-E573-7E85-106A-D47D6E3A37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474" y="5314307"/>
            <a:ext cx="2785348" cy="1017723"/>
          </a:xfrm>
          <a:prstGeom prst="rect">
            <a:avLst/>
          </a:prstGeom>
        </p:spPr>
      </p:pic>
    </p:spTree>
    <p:extLst>
      <p:ext uri="{BB962C8B-B14F-4D97-AF65-F5344CB8AC3E}">
        <p14:creationId xmlns:p14="http://schemas.microsoft.com/office/powerpoint/2010/main" val="35588418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08FDF12-C4A2-49D7-A2F1-B8ACE082A8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1349" y="6523150"/>
            <a:ext cx="1947676" cy="158496"/>
          </a:xfrm>
          <a:prstGeom prst="rect">
            <a:avLst/>
          </a:prstGeom>
        </p:spPr>
      </p:pic>
      <p:sp>
        <p:nvSpPr>
          <p:cNvPr id="6" name="Title 1">
            <a:extLst>
              <a:ext uri="{FF2B5EF4-FFF2-40B4-BE49-F238E27FC236}">
                <a16:creationId xmlns:a16="http://schemas.microsoft.com/office/drawing/2014/main" id="{2750DB81-1435-4A1D-886A-1CC0D47EC3C6}"/>
              </a:ext>
            </a:extLst>
          </p:cNvPr>
          <p:cNvSpPr>
            <a:spLocks noGrp="1"/>
          </p:cNvSpPr>
          <p:nvPr>
            <p:ph type="title"/>
          </p:nvPr>
        </p:nvSpPr>
        <p:spPr>
          <a:xfrm>
            <a:off x="136231" y="117753"/>
            <a:ext cx="5785598" cy="1325563"/>
          </a:xfrm>
        </p:spPr>
        <p:txBody>
          <a:bodyPr>
            <a:normAutofit/>
          </a:bodyPr>
          <a:lstStyle/>
          <a:p>
            <a:r>
              <a:rPr lang="en-AU" dirty="0">
                <a:solidFill>
                  <a:srgbClr val="002E5E"/>
                </a:solidFill>
                <a:latin typeface="Avenir Book" panose="02000503020000020003" pitchFamily="2" charset="0"/>
                <a:ea typeface="Source Serif Pro" panose="02040603050405020204" pitchFamily="18" charset="0"/>
              </a:rPr>
              <a:t>ACNC Record keeping checklist.</a:t>
            </a:r>
          </a:p>
        </p:txBody>
      </p:sp>
      <p:sp>
        <p:nvSpPr>
          <p:cNvPr id="7" name="Content Placeholder 5">
            <a:extLst>
              <a:ext uri="{FF2B5EF4-FFF2-40B4-BE49-F238E27FC236}">
                <a16:creationId xmlns:a16="http://schemas.microsoft.com/office/drawing/2014/main" id="{C0CBA85C-FF1B-4A17-A1A6-2622B30A657C}"/>
              </a:ext>
            </a:extLst>
          </p:cNvPr>
          <p:cNvSpPr txBox="1">
            <a:spLocks/>
          </p:cNvSpPr>
          <p:nvPr/>
        </p:nvSpPr>
        <p:spPr>
          <a:xfrm>
            <a:off x="3838424" y="1687685"/>
            <a:ext cx="7908099" cy="43411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AU" dirty="0">
              <a:solidFill>
                <a:srgbClr val="002E5E"/>
              </a:solidFill>
            </a:endParaRPr>
          </a:p>
        </p:txBody>
      </p:sp>
      <p:pic>
        <p:nvPicPr>
          <p:cNvPr id="3" name="Picture 2" descr="A picture containing text, sign, vector graphics&#10;&#10;Description automatically generated">
            <a:extLst>
              <a:ext uri="{FF2B5EF4-FFF2-40B4-BE49-F238E27FC236}">
                <a16:creationId xmlns:a16="http://schemas.microsoft.com/office/drawing/2014/main" id="{4A2A020F-205F-BA4B-BF55-968C808C5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128" y="5641376"/>
            <a:ext cx="3188841" cy="1147065"/>
          </a:xfrm>
          <a:prstGeom prst="rect">
            <a:avLst/>
          </a:prstGeom>
        </p:spPr>
      </p:pic>
      <p:pic>
        <p:nvPicPr>
          <p:cNvPr id="2" name="Picture 1">
            <a:extLst>
              <a:ext uri="{FF2B5EF4-FFF2-40B4-BE49-F238E27FC236}">
                <a16:creationId xmlns:a16="http://schemas.microsoft.com/office/drawing/2014/main" id="{CDBC83A2-07CE-410C-9045-47E0BAEBC167}"/>
              </a:ext>
            </a:extLst>
          </p:cNvPr>
          <p:cNvPicPr>
            <a:picLocks noChangeAspect="1"/>
          </p:cNvPicPr>
          <p:nvPr/>
        </p:nvPicPr>
        <p:blipFill>
          <a:blip r:embed="rId4"/>
          <a:stretch>
            <a:fillRect/>
          </a:stretch>
        </p:blipFill>
        <p:spPr>
          <a:xfrm>
            <a:off x="5921829" y="0"/>
            <a:ext cx="6089205" cy="6858000"/>
          </a:xfrm>
          <a:prstGeom prst="rect">
            <a:avLst/>
          </a:prstGeom>
        </p:spPr>
      </p:pic>
      <p:sp>
        <p:nvSpPr>
          <p:cNvPr id="8" name="Content Placeholder 7">
            <a:extLst>
              <a:ext uri="{FF2B5EF4-FFF2-40B4-BE49-F238E27FC236}">
                <a16:creationId xmlns:a16="http://schemas.microsoft.com/office/drawing/2014/main" id="{89AB8292-ABB7-4910-B74D-98893923B38B}"/>
              </a:ext>
            </a:extLst>
          </p:cNvPr>
          <p:cNvSpPr>
            <a:spLocks noGrp="1"/>
          </p:cNvSpPr>
          <p:nvPr>
            <p:ph idx="1"/>
          </p:nvPr>
        </p:nvSpPr>
        <p:spPr>
          <a:xfrm>
            <a:off x="191880" y="1667619"/>
            <a:ext cx="5390313" cy="3973757"/>
          </a:xfrm>
        </p:spPr>
        <p:txBody>
          <a:bodyPr>
            <a:normAutofit/>
          </a:bodyPr>
          <a:lstStyle/>
          <a:p>
            <a:pPr marL="0" indent="0">
              <a:buNone/>
            </a:pPr>
            <a:r>
              <a:rPr lang="en-AU" dirty="0"/>
              <a:t>This record­keeping checklist promotes good record­keeping practice and supports charities to meet their obligations to the ACNC. </a:t>
            </a:r>
          </a:p>
          <a:p>
            <a:pPr marL="0" indent="0">
              <a:buNone/>
            </a:pPr>
            <a:r>
              <a:rPr lang="en-AU" dirty="0"/>
              <a:t>It is an indicative list only and does not intend to be exhaustive.</a:t>
            </a:r>
          </a:p>
          <a:p>
            <a:pPr marL="0" indent="0">
              <a:buNone/>
            </a:pPr>
            <a:endParaRPr lang="en-AU" sz="1100" dirty="0"/>
          </a:p>
          <a:p>
            <a:pPr marL="0" indent="0">
              <a:buNone/>
            </a:pPr>
            <a:r>
              <a:rPr lang="en-AU" dirty="0"/>
              <a:t> </a:t>
            </a:r>
            <a:r>
              <a:rPr lang="en-AU" dirty="0">
                <a:hlinkClick r:id="rId5"/>
              </a:rPr>
              <a:t>ACNC Record keeping checklist.</a:t>
            </a:r>
            <a:endParaRPr lang="en-AU" dirty="0"/>
          </a:p>
        </p:txBody>
      </p:sp>
    </p:spTree>
    <p:extLst>
      <p:ext uri="{BB962C8B-B14F-4D97-AF65-F5344CB8AC3E}">
        <p14:creationId xmlns:p14="http://schemas.microsoft.com/office/powerpoint/2010/main" val="2196021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2E5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1269B2-63E5-4C0E-9494-2C6F7993E5F6}"/>
              </a:ext>
            </a:extLst>
          </p:cNvPr>
          <p:cNvPicPr>
            <a:picLocks noChangeAspect="1"/>
          </p:cNvPicPr>
          <p:nvPr/>
        </p:nvPicPr>
        <p:blipFill rotWithShape="1">
          <a:blip r:embed="rId3"/>
          <a:srcRect l="71394"/>
          <a:stretch/>
        </p:blipFill>
        <p:spPr>
          <a:xfrm>
            <a:off x="8704385" y="0"/>
            <a:ext cx="3487614" cy="6857999"/>
          </a:xfrm>
          <a:prstGeom prst="rect">
            <a:avLst/>
          </a:prstGeom>
        </p:spPr>
      </p:pic>
      <p:sp>
        <p:nvSpPr>
          <p:cNvPr id="7" name="Rectangle 6">
            <a:extLst>
              <a:ext uri="{FF2B5EF4-FFF2-40B4-BE49-F238E27FC236}">
                <a16:creationId xmlns:a16="http://schemas.microsoft.com/office/drawing/2014/main" id="{B9645E80-A98E-4CDB-AC42-C58CB39DBF06}"/>
              </a:ext>
            </a:extLst>
          </p:cNvPr>
          <p:cNvSpPr/>
          <p:nvPr/>
        </p:nvSpPr>
        <p:spPr>
          <a:xfrm>
            <a:off x="8634046" y="0"/>
            <a:ext cx="70339" cy="6857999"/>
          </a:xfrm>
          <a:prstGeom prst="rect">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1">
            <a:extLst>
              <a:ext uri="{FF2B5EF4-FFF2-40B4-BE49-F238E27FC236}">
                <a16:creationId xmlns:a16="http://schemas.microsoft.com/office/drawing/2014/main" id="{99BFABFF-BC19-4E89-9C33-0252C332CD04}"/>
              </a:ext>
            </a:extLst>
          </p:cNvPr>
          <p:cNvSpPr>
            <a:spLocks noGrp="1"/>
          </p:cNvSpPr>
          <p:nvPr>
            <p:ph type="title"/>
          </p:nvPr>
        </p:nvSpPr>
        <p:spPr>
          <a:xfrm>
            <a:off x="151430" y="687444"/>
            <a:ext cx="8149971" cy="4909756"/>
          </a:xfrm>
        </p:spPr>
        <p:txBody>
          <a:bodyPr>
            <a:normAutofit/>
          </a:bodyPr>
          <a:lstStyle/>
          <a:p>
            <a:r>
              <a:rPr lang="en-AU" sz="7200" dirty="0">
                <a:solidFill>
                  <a:schemeClr val="bg1"/>
                </a:solidFill>
                <a:latin typeface="Avenir Book" panose="02000503020000020003" pitchFamily="2" charset="0"/>
                <a:ea typeface="Source Serif Pro" panose="02040603050405020204" pitchFamily="18" charset="0"/>
              </a:rPr>
              <a:t>YOUR BOARD/ MANAGEMENT COMMITTEE</a:t>
            </a:r>
          </a:p>
        </p:txBody>
      </p:sp>
      <p:pic>
        <p:nvPicPr>
          <p:cNvPr id="5" name="Picture 4" descr="Graphical user interface&#10;&#10;Description automatically generated">
            <a:extLst>
              <a:ext uri="{FF2B5EF4-FFF2-40B4-BE49-F238E27FC236}">
                <a16:creationId xmlns:a16="http://schemas.microsoft.com/office/drawing/2014/main" id="{21B6C843-7E8F-7739-3E49-6E0AB6612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935" y="5271706"/>
            <a:ext cx="1809749" cy="650989"/>
          </a:xfrm>
          <a:prstGeom prst="rect">
            <a:avLst/>
          </a:prstGeom>
        </p:spPr>
      </p:pic>
    </p:spTree>
    <p:extLst>
      <p:ext uri="{BB962C8B-B14F-4D97-AF65-F5344CB8AC3E}">
        <p14:creationId xmlns:p14="http://schemas.microsoft.com/office/powerpoint/2010/main" val="168257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212758-1D80-46EC-AE46-37C35E5271E2}"/>
              </a:ext>
            </a:extLst>
          </p:cNvPr>
          <p:cNvPicPr>
            <a:picLocks noChangeAspect="1"/>
          </p:cNvPicPr>
          <p:nvPr/>
        </p:nvPicPr>
        <p:blipFill rotWithShape="1">
          <a:blip r:embed="rId2">
            <a:extLst>
              <a:ext uri="{28A0092B-C50C-407E-A947-70E740481C1C}">
                <a14:useLocalDpi xmlns:a14="http://schemas.microsoft.com/office/drawing/2010/main" val="0"/>
              </a:ext>
            </a:extLst>
          </a:blip>
          <a:srcRect l="33945" r="39683"/>
          <a:stretch/>
        </p:blipFill>
        <p:spPr>
          <a:xfrm>
            <a:off x="35171" y="-3083"/>
            <a:ext cx="2713624" cy="6861082"/>
          </a:xfrm>
          <a:prstGeom prst="rect">
            <a:avLst/>
          </a:prstGeom>
        </p:spPr>
      </p:pic>
      <p:sp>
        <p:nvSpPr>
          <p:cNvPr id="9" name="Rectangle 8">
            <a:extLst>
              <a:ext uri="{FF2B5EF4-FFF2-40B4-BE49-F238E27FC236}">
                <a16:creationId xmlns:a16="http://schemas.microsoft.com/office/drawing/2014/main" id="{51E5CCD3-4006-471C-943B-9C010596010E}"/>
              </a:ext>
            </a:extLst>
          </p:cNvPr>
          <p:cNvSpPr/>
          <p:nvPr/>
        </p:nvSpPr>
        <p:spPr>
          <a:xfrm>
            <a:off x="2744860" y="-3083"/>
            <a:ext cx="70339" cy="6857999"/>
          </a:xfrm>
          <a:prstGeom prst="rect">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1">
            <a:extLst>
              <a:ext uri="{FF2B5EF4-FFF2-40B4-BE49-F238E27FC236}">
                <a16:creationId xmlns:a16="http://schemas.microsoft.com/office/drawing/2014/main" id="{332C57C8-6A02-4753-AF4C-71D9519C746B}"/>
              </a:ext>
            </a:extLst>
          </p:cNvPr>
          <p:cNvSpPr>
            <a:spLocks noGrp="1"/>
          </p:cNvSpPr>
          <p:nvPr>
            <p:ph type="title"/>
          </p:nvPr>
        </p:nvSpPr>
        <p:spPr>
          <a:xfrm>
            <a:off x="3066204" y="477144"/>
            <a:ext cx="8680320" cy="4384090"/>
          </a:xfrm>
        </p:spPr>
        <p:txBody>
          <a:bodyPr>
            <a:normAutofit/>
          </a:bodyPr>
          <a:lstStyle/>
          <a:p>
            <a:r>
              <a:rPr lang="en-AU" b="1" dirty="0">
                <a:solidFill>
                  <a:srgbClr val="002E5E"/>
                </a:solidFill>
                <a:latin typeface="Slate" panose="020B0604020203020204" pitchFamily="34" charset="0"/>
                <a:ea typeface="Source Serif Pro" panose="02040603050405020204" pitchFamily="18" charset="0"/>
              </a:rPr>
              <a:t>OUR VISION</a:t>
            </a:r>
            <a:br>
              <a:rPr lang="en-AU" dirty="0">
                <a:solidFill>
                  <a:srgbClr val="002E5E"/>
                </a:solidFill>
                <a:latin typeface="Slate" panose="020B0604020203020204" pitchFamily="34" charset="0"/>
                <a:ea typeface="Source Serif Pro" panose="02040603050405020204" pitchFamily="18" charset="0"/>
              </a:rPr>
            </a:br>
            <a:br>
              <a:rPr lang="en-AU" dirty="0">
                <a:solidFill>
                  <a:srgbClr val="002E5E"/>
                </a:solidFill>
                <a:latin typeface="Slate" panose="020B0604020203020204" pitchFamily="34" charset="0"/>
                <a:ea typeface="Source Serif Pro" panose="02040603050405020204" pitchFamily="18" charset="0"/>
              </a:rPr>
            </a:br>
            <a:r>
              <a:rPr lang="en-AU" dirty="0">
                <a:solidFill>
                  <a:srgbClr val="002E5E"/>
                </a:solidFill>
                <a:latin typeface="Slate" panose="020B0604020203020204" pitchFamily="34" charset="0"/>
              </a:rPr>
              <a:t>ZERO PREVENTABLE DEATHS IN QUEENSLAND PUBLIC WATERS</a:t>
            </a:r>
            <a:endParaRPr lang="en-AU" dirty="0">
              <a:solidFill>
                <a:srgbClr val="002E5E"/>
              </a:solidFill>
              <a:latin typeface="Slate" panose="020B0604020203020204" pitchFamily="34" charset="0"/>
              <a:ea typeface="Source Serif Pro" panose="02040603050405020204" pitchFamily="18" charset="0"/>
            </a:endParaRPr>
          </a:p>
        </p:txBody>
      </p:sp>
      <p:sp>
        <p:nvSpPr>
          <p:cNvPr id="11" name="Content Placeholder 5">
            <a:extLst>
              <a:ext uri="{FF2B5EF4-FFF2-40B4-BE49-F238E27FC236}">
                <a16:creationId xmlns:a16="http://schemas.microsoft.com/office/drawing/2014/main" id="{871D4FDF-4B21-4E0E-8AB9-A6706269152B}"/>
              </a:ext>
            </a:extLst>
          </p:cNvPr>
          <p:cNvSpPr txBox="1">
            <a:spLocks/>
          </p:cNvSpPr>
          <p:nvPr/>
        </p:nvSpPr>
        <p:spPr>
          <a:xfrm>
            <a:off x="5587355" y="1919289"/>
            <a:ext cx="6221636" cy="40890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sz="2400" dirty="0">
              <a:solidFill>
                <a:srgbClr val="002E5E"/>
              </a:solidFill>
              <a:cs typeface="Calibri"/>
            </a:endParaRPr>
          </a:p>
          <a:p>
            <a:endParaRPr lang="en-AU" dirty="0">
              <a:solidFill>
                <a:srgbClr val="002E5E"/>
              </a:solidFill>
            </a:endParaRPr>
          </a:p>
          <a:p>
            <a:pPr marL="0" indent="0">
              <a:buFont typeface="Arial" panose="020B0604020202020204" pitchFamily="34" charset="0"/>
              <a:buNone/>
            </a:pPr>
            <a:endParaRPr lang="en-AU" dirty="0">
              <a:solidFill>
                <a:srgbClr val="002E5E"/>
              </a:solidFill>
            </a:endParaRPr>
          </a:p>
        </p:txBody>
      </p:sp>
      <p:pic>
        <p:nvPicPr>
          <p:cNvPr id="2" name="Picture 1" descr="A picture containing text, sign, vector graphics&#10;&#10;Description automatically generated">
            <a:extLst>
              <a:ext uri="{FF2B5EF4-FFF2-40B4-BE49-F238E27FC236}">
                <a16:creationId xmlns:a16="http://schemas.microsoft.com/office/drawing/2014/main" id="{779ACF4F-5CE4-C4EF-7B67-8DDB2FDFD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947" y="6137827"/>
            <a:ext cx="1351239" cy="486057"/>
          </a:xfrm>
          <a:prstGeom prst="rect">
            <a:avLst/>
          </a:prstGeom>
        </p:spPr>
      </p:pic>
    </p:spTree>
    <p:extLst>
      <p:ext uri="{BB962C8B-B14F-4D97-AF65-F5344CB8AC3E}">
        <p14:creationId xmlns:p14="http://schemas.microsoft.com/office/powerpoint/2010/main" val="22630454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0AC046A-973A-4B50-BCEE-9683F6220816}"/>
              </a:ext>
            </a:extLst>
          </p:cNvPr>
          <p:cNvSpPr txBox="1"/>
          <p:nvPr/>
        </p:nvSpPr>
        <p:spPr>
          <a:xfrm>
            <a:off x="2423453" y="227709"/>
            <a:ext cx="10605247" cy="769441"/>
          </a:xfrm>
          <a:prstGeom prst="rect">
            <a:avLst/>
          </a:prstGeom>
          <a:noFill/>
        </p:spPr>
        <p:txBody>
          <a:bodyPr wrap="square" rtlCol="0">
            <a:spAutoFit/>
          </a:bodyPr>
          <a:lstStyle/>
          <a:p>
            <a:r>
              <a:rPr lang="en-AU" sz="4400" b="1" dirty="0">
                <a:solidFill>
                  <a:srgbClr val="1E497D"/>
                </a:solidFill>
                <a:latin typeface="Slate Std Light" panose="02000506040000020004" pitchFamily="50" charset="0"/>
              </a:rPr>
              <a:t>ABOUT YOUR ENTITY </a:t>
            </a:r>
            <a:endParaRPr lang="en-AU" sz="4400" b="1" dirty="0">
              <a:solidFill>
                <a:srgbClr val="1E497D"/>
              </a:solidFill>
              <a:latin typeface="Slate Std Medium" panose="02000603040000020004" pitchFamily="50" charset="0"/>
            </a:endParaRPr>
          </a:p>
        </p:txBody>
      </p:sp>
      <p:sp>
        <p:nvSpPr>
          <p:cNvPr id="9" name="TextBox 8">
            <a:extLst>
              <a:ext uri="{FF2B5EF4-FFF2-40B4-BE49-F238E27FC236}">
                <a16:creationId xmlns:a16="http://schemas.microsoft.com/office/drawing/2014/main" id="{A4934D5B-B241-4C0E-80D2-4627609D91CA}"/>
              </a:ext>
            </a:extLst>
          </p:cNvPr>
          <p:cNvSpPr txBox="1"/>
          <p:nvPr/>
        </p:nvSpPr>
        <p:spPr>
          <a:xfrm>
            <a:off x="125506" y="6260959"/>
            <a:ext cx="3316942" cy="369332"/>
          </a:xfrm>
          <a:prstGeom prst="rect">
            <a:avLst/>
          </a:prstGeom>
          <a:noFill/>
        </p:spPr>
        <p:txBody>
          <a:bodyPr wrap="square" rtlCol="0">
            <a:spAutoFit/>
          </a:bodyPr>
          <a:lstStyle/>
          <a:p>
            <a:r>
              <a:rPr lang="en-AU" dirty="0">
                <a:solidFill>
                  <a:schemeClr val="bg1"/>
                </a:solidFill>
                <a:latin typeface="Slate Std Light" panose="02000506040000020004" pitchFamily="50" charset="0"/>
              </a:rPr>
              <a:t>1</a:t>
            </a:r>
            <a:endParaRPr lang="en-AU" b="1" dirty="0">
              <a:solidFill>
                <a:schemeClr val="bg1"/>
              </a:solidFill>
              <a:latin typeface="Slate Std Medium" panose="02000603040000020004" pitchFamily="50" charset="0"/>
            </a:endParaRPr>
          </a:p>
        </p:txBody>
      </p:sp>
      <p:sp>
        <p:nvSpPr>
          <p:cNvPr id="2" name="TextBox 1">
            <a:extLst>
              <a:ext uri="{FF2B5EF4-FFF2-40B4-BE49-F238E27FC236}">
                <a16:creationId xmlns:a16="http://schemas.microsoft.com/office/drawing/2014/main" id="{E0C78072-E8D3-9662-1F21-B62088FEA371}"/>
              </a:ext>
            </a:extLst>
          </p:cNvPr>
          <p:cNvSpPr txBox="1"/>
          <p:nvPr/>
        </p:nvSpPr>
        <p:spPr>
          <a:xfrm>
            <a:off x="2423453" y="988308"/>
            <a:ext cx="8611131" cy="5863144"/>
          </a:xfrm>
          <a:prstGeom prst="rect">
            <a:avLst/>
          </a:prstGeom>
          <a:noFill/>
        </p:spPr>
        <p:txBody>
          <a:bodyPr wrap="square" rtlCol="0">
            <a:spAutoFit/>
          </a:bodyPr>
          <a:lstStyle/>
          <a:p>
            <a:r>
              <a:rPr lang="en-AU" sz="2800" b="1" dirty="0"/>
              <a:t>Two Types of Corporate Entity</a:t>
            </a:r>
          </a:p>
          <a:p>
            <a:pPr marL="342900" indent="-342900">
              <a:buFont typeface="Arial" panose="020B0604020202020204" pitchFamily="34" charset="0"/>
              <a:buChar char="•"/>
            </a:pPr>
            <a:r>
              <a:rPr lang="en-AU" sz="2400" dirty="0"/>
              <a:t>Incorporated Association </a:t>
            </a:r>
          </a:p>
          <a:p>
            <a:pPr marL="342900" indent="-342900">
              <a:buFont typeface="Arial" panose="020B0604020202020204" pitchFamily="34" charset="0"/>
              <a:buChar char="•"/>
            </a:pPr>
            <a:r>
              <a:rPr lang="en-AU" sz="2400" dirty="0"/>
              <a:t>Company Limited by Guarantee</a:t>
            </a:r>
          </a:p>
          <a:p>
            <a:endParaRPr lang="en-AU" sz="2800" dirty="0"/>
          </a:p>
          <a:p>
            <a:r>
              <a:rPr lang="en-AU" sz="2800" b="1" dirty="0"/>
              <a:t>Not for Profits/Charities</a:t>
            </a:r>
          </a:p>
          <a:p>
            <a:pPr marL="342900" indent="-342900">
              <a:lnSpc>
                <a:spcPts val="3000"/>
              </a:lnSpc>
              <a:spcBef>
                <a:spcPts val="600"/>
              </a:spcBef>
              <a:buFont typeface="Arial" panose="020B0604020202020204" pitchFamily="34" charset="0"/>
              <a:buChar char="•"/>
            </a:pPr>
            <a:r>
              <a:rPr lang="en-US" sz="2400" dirty="0">
                <a:latin typeface="Calibri" panose="020F0502020204030204" pitchFamily="34" charset="0"/>
                <a:cs typeface="Calibri" panose="020F0502020204030204" pitchFamily="34" charset="0"/>
              </a:rPr>
              <a:t>Not-for-profits are those entities that are not owned by individual shareholders and therefore they can’t distribute profits or assets for private gain</a:t>
            </a:r>
          </a:p>
          <a:p>
            <a:pPr marL="342900" indent="-342900">
              <a:lnSpc>
                <a:spcPts val="3000"/>
              </a:lnSpc>
              <a:spcBef>
                <a:spcPts val="600"/>
              </a:spcBef>
              <a:buFont typeface="Arial" panose="020B0604020202020204" pitchFamily="34" charset="0"/>
              <a:buChar char="•"/>
            </a:pPr>
            <a:r>
              <a:rPr lang="en-US" sz="2400" dirty="0">
                <a:latin typeface="Calibri" panose="020F0502020204030204" pitchFamily="34" charset="0"/>
                <a:cs typeface="Calibri" panose="020F0502020204030204" pitchFamily="34" charset="0"/>
              </a:rPr>
              <a:t>Charities are special types of not-for-profits, created and operated for the public benefit</a:t>
            </a:r>
          </a:p>
          <a:p>
            <a:pPr marL="342900" indent="-342900">
              <a:lnSpc>
                <a:spcPts val="3000"/>
              </a:lnSpc>
              <a:spcBef>
                <a:spcPts val="600"/>
              </a:spcBef>
              <a:buFont typeface="Arial" panose="020B0604020202020204" pitchFamily="34" charset="0"/>
              <a:buChar char="•"/>
            </a:pPr>
            <a:r>
              <a:rPr lang="en-US" sz="2400" dirty="0">
                <a:latin typeface="Calibri" panose="020F0502020204030204" pitchFamily="34" charset="0"/>
                <a:cs typeface="Calibri" panose="020F0502020204030204" pitchFamily="34" charset="0"/>
              </a:rPr>
              <a:t>Charities are not-for-profits with charitable purposes - for public benefit - &amp; can demonstrate they carry out these charitable purposes</a:t>
            </a:r>
          </a:p>
          <a:p>
            <a:endParaRPr lang="en-AU" sz="2800" dirty="0"/>
          </a:p>
        </p:txBody>
      </p:sp>
      <p:pic>
        <p:nvPicPr>
          <p:cNvPr id="7" name="Content Placeholder 4">
            <a:extLst>
              <a:ext uri="{FF2B5EF4-FFF2-40B4-BE49-F238E27FC236}">
                <a16:creationId xmlns:a16="http://schemas.microsoft.com/office/drawing/2014/main" id="{9CC6262C-BB6D-4880-8075-65FA1EF64D1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1849"/>
          <a:stretch/>
        </p:blipFill>
        <p:spPr>
          <a:xfrm>
            <a:off x="0" y="0"/>
            <a:ext cx="2201490" cy="6858000"/>
          </a:xfrm>
        </p:spPr>
      </p:pic>
      <p:pic>
        <p:nvPicPr>
          <p:cNvPr id="8" name="Picture 7" descr="A picture containing text, sign, vector graphics&#10;&#10;Description automatically generated">
            <a:extLst>
              <a:ext uri="{FF2B5EF4-FFF2-40B4-BE49-F238E27FC236}">
                <a16:creationId xmlns:a16="http://schemas.microsoft.com/office/drawing/2014/main" id="{DCA5229B-DF17-44DA-8437-351C220629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4670" y="6055841"/>
            <a:ext cx="1596971" cy="574450"/>
          </a:xfrm>
          <a:prstGeom prst="rect">
            <a:avLst/>
          </a:prstGeom>
        </p:spPr>
      </p:pic>
    </p:spTree>
    <p:extLst>
      <p:ext uri="{BB962C8B-B14F-4D97-AF65-F5344CB8AC3E}">
        <p14:creationId xmlns:p14="http://schemas.microsoft.com/office/powerpoint/2010/main" val="31004124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0AC046A-973A-4B50-BCEE-9683F6220816}"/>
              </a:ext>
            </a:extLst>
          </p:cNvPr>
          <p:cNvSpPr txBox="1"/>
          <p:nvPr/>
        </p:nvSpPr>
        <p:spPr>
          <a:xfrm>
            <a:off x="2423453" y="227709"/>
            <a:ext cx="10605247" cy="769441"/>
          </a:xfrm>
          <a:prstGeom prst="rect">
            <a:avLst/>
          </a:prstGeom>
          <a:noFill/>
        </p:spPr>
        <p:txBody>
          <a:bodyPr wrap="square" rtlCol="0">
            <a:spAutoFit/>
          </a:bodyPr>
          <a:lstStyle/>
          <a:p>
            <a:r>
              <a:rPr lang="en-AU" sz="4400" b="1" dirty="0">
                <a:solidFill>
                  <a:srgbClr val="1E497D"/>
                </a:solidFill>
                <a:latin typeface="Slate Std Light" panose="02000506040000020004" pitchFamily="50" charset="0"/>
              </a:rPr>
              <a:t>LEGAL OBLIGATIONS? TO REVIEW</a:t>
            </a:r>
            <a:endParaRPr lang="en-AU" sz="4400" b="1" dirty="0">
              <a:solidFill>
                <a:srgbClr val="1E497D"/>
              </a:solidFill>
              <a:latin typeface="Slate Std Medium" panose="02000603040000020004" pitchFamily="50" charset="0"/>
            </a:endParaRPr>
          </a:p>
        </p:txBody>
      </p:sp>
      <p:sp>
        <p:nvSpPr>
          <p:cNvPr id="9" name="TextBox 8">
            <a:extLst>
              <a:ext uri="{FF2B5EF4-FFF2-40B4-BE49-F238E27FC236}">
                <a16:creationId xmlns:a16="http://schemas.microsoft.com/office/drawing/2014/main" id="{A4934D5B-B241-4C0E-80D2-4627609D91CA}"/>
              </a:ext>
            </a:extLst>
          </p:cNvPr>
          <p:cNvSpPr txBox="1"/>
          <p:nvPr/>
        </p:nvSpPr>
        <p:spPr>
          <a:xfrm>
            <a:off x="125506" y="6260959"/>
            <a:ext cx="3316942" cy="369332"/>
          </a:xfrm>
          <a:prstGeom prst="rect">
            <a:avLst/>
          </a:prstGeom>
          <a:noFill/>
        </p:spPr>
        <p:txBody>
          <a:bodyPr wrap="square" rtlCol="0">
            <a:spAutoFit/>
          </a:bodyPr>
          <a:lstStyle/>
          <a:p>
            <a:r>
              <a:rPr lang="en-AU" dirty="0">
                <a:solidFill>
                  <a:schemeClr val="bg1"/>
                </a:solidFill>
                <a:latin typeface="Slate Std Light" panose="02000506040000020004" pitchFamily="50" charset="0"/>
              </a:rPr>
              <a:t>1</a:t>
            </a:r>
            <a:endParaRPr lang="en-AU" b="1" dirty="0">
              <a:solidFill>
                <a:schemeClr val="bg1"/>
              </a:solidFill>
              <a:latin typeface="Slate Std Medium" panose="02000603040000020004" pitchFamily="50" charset="0"/>
            </a:endParaRPr>
          </a:p>
        </p:txBody>
      </p:sp>
      <p:sp>
        <p:nvSpPr>
          <p:cNvPr id="2" name="TextBox 1">
            <a:extLst>
              <a:ext uri="{FF2B5EF4-FFF2-40B4-BE49-F238E27FC236}">
                <a16:creationId xmlns:a16="http://schemas.microsoft.com/office/drawing/2014/main" id="{E0C78072-E8D3-9662-1F21-B62088FEA371}"/>
              </a:ext>
            </a:extLst>
          </p:cNvPr>
          <p:cNvSpPr txBox="1"/>
          <p:nvPr/>
        </p:nvSpPr>
        <p:spPr>
          <a:xfrm>
            <a:off x="2423453" y="1386935"/>
            <a:ext cx="8611131" cy="4279120"/>
          </a:xfrm>
          <a:prstGeom prst="rect">
            <a:avLst/>
          </a:prstGeom>
          <a:noFill/>
        </p:spPr>
        <p:txBody>
          <a:bodyPr wrap="square" rtlCol="0">
            <a:spAutoFit/>
          </a:bodyPr>
          <a:lstStyle/>
          <a:p>
            <a:pPr marL="514350" indent="-285750">
              <a:lnSpc>
                <a:spcPct val="115000"/>
              </a:lnSpc>
              <a:spcAft>
                <a:spcPts val="1000"/>
              </a:spcAft>
              <a:buFont typeface="Arial" panose="020B0604020202020204" pitchFamily="34" charset="0"/>
              <a:buChar char="•"/>
            </a:pPr>
            <a:r>
              <a:rPr lang="en-US" sz="1600" dirty="0">
                <a:latin typeface="Arial" panose="020B0604020202020204" pitchFamily="34" charset="0"/>
                <a:ea typeface="Calibri" panose="020F0502020204030204" pitchFamily="34" charset="0"/>
                <a:cs typeface="Times New Roman" panose="02020603050405020304" pitchFamily="18" charset="0"/>
              </a:rPr>
              <a:t>To act in good faith means to act in the best interests of the association and not to engage in any conduct that harms the Surf Lifesaving Association. </a:t>
            </a:r>
          </a:p>
          <a:p>
            <a:pPr marL="514350" indent="-285750">
              <a:lnSpc>
                <a:spcPct val="115000"/>
              </a:lnSpc>
              <a:spcAft>
                <a:spcPts val="1000"/>
              </a:spcAft>
              <a:buFont typeface="Arial" panose="020B0604020202020204" pitchFamily="34" charset="0"/>
              <a:buChar char="•"/>
            </a:pPr>
            <a:r>
              <a:rPr lang="en-US" sz="1600" dirty="0">
                <a:latin typeface="Arial" panose="020B0604020202020204" pitchFamily="34" charset="0"/>
                <a:ea typeface="Calibri" panose="020F0502020204030204" pitchFamily="34" charset="0"/>
                <a:cs typeface="Times New Roman" panose="02020603050405020304" pitchFamily="18" charset="0"/>
              </a:rPr>
              <a:t>Committee members and office bearers are expected to act with honesty and integrity when carrying out their duties. </a:t>
            </a:r>
          </a:p>
          <a:p>
            <a:pPr marL="514350" indent="-285750">
              <a:lnSpc>
                <a:spcPct val="115000"/>
              </a:lnSpc>
              <a:spcAft>
                <a:spcPts val="1000"/>
              </a:spcAft>
              <a:buFont typeface="Arial" panose="020B0604020202020204" pitchFamily="34" charset="0"/>
              <a:buChar char="•"/>
            </a:pPr>
            <a:r>
              <a:rPr lang="en-US" sz="1600" dirty="0">
                <a:latin typeface="Arial" panose="020B0604020202020204" pitchFamily="34" charset="0"/>
                <a:ea typeface="Calibri" panose="020F0502020204030204" pitchFamily="34" charset="0"/>
                <a:cs typeface="Times New Roman" panose="02020603050405020304" pitchFamily="18" charset="0"/>
              </a:rPr>
              <a:t>They may not </a:t>
            </a:r>
            <a:r>
              <a:rPr lang="en-US" sz="1600" b="1" dirty="0">
                <a:latin typeface="Arial" panose="020B0604020202020204" pitchFamily="34" charset="0"/>
                <a:ea typeface="Calibri" panose="020F0502020204030204" pitchFamily="34" charset="0"/>
                <a:cs typeface="Times New Roman" panose="02020603050405020304" pitchFamily="18" charset="0"/>
              </a:rPr>
              <a:t>misuse their position</a:t>
            </a:r>
            <a:r>
              <a:rPr lang="en-US" sz="1600" dirty="0">
                <a:latin typeface="Arial" panose="020B0604020202020204" pitchFamily="34" charset="0"/>
                <a:ea typeface="Calibri" panose="020F0502020204030204" pitchFamily="34" charset="0"/>
                <a:cs typeface="Times New Roman" panose="02020603050405020304" pitchFamily="18" charset="0"/>
              </a:rPr>
              <a:t> or </a:t>
            </a:r>
            <a:r>
              <a:rPr lang="en-US" sz="1600" b="1" dirty="0">
                <a:latin typeface="Arial" panose="020B0604020202020204" pitchFamily="34" charset="0"/>
                <a:ea typeface="Calibri" panose="020F0502020204030204" pitchFamily="34" charset="0"/>
                <a:cs typeface="Times New Roman" panose="02020603050405020304" pitchFamily="18" charset="0"/>
              </a:rPr>
              <a:t>promote their own interests</a:t>
            </a:r>
            <a:r>
              <a:rPr lang="en-US" sz="1600" dirty="0">
                <a:latin typeface="Arial" panose="020B0604020202020204" pitchFamily="34" charset="0"/>
                <a:ea typeface="Calibri" panose="020F0502020204030204" pitchFamily="34" charset="0"/>
                <a:cs typeface="Times New Roman" panose="02020603050405020304" pitchFamily="18" charset="0"/>
              </a:rPr>
              <a:t> ahead of those of the Surf Life Saving Association. </a:t>
            </a:r>
          </a:p>
          <a:p>
            <a:pPr marL="514350" indent="-285750">
              <a:lnSpc>
                <a:spcPct val="115000"/>
              </a:lnSpc>
              <a:spcAft>
                <a:spcPts val="1000"/>
              </a:spcAft>
              <a:buFont typeface="Arial" panose="020B0604020202020204" pitchFamily="34" charset="0"/>
              <a:buChar char="•"/>
            </a:pPr>
            <a:r>
              <a:rPr lang="en-US" sz="1600" dirty="0">
                <a:latin typeface="Arial" panose="020B0604020202020204" pitchFamily="34" charset="0"/>
                <a:ea typeface="Calibri" panose="020F0502020204030204" pitchFamily="34" charset="0"/>
                <a:cs typeface="Times New Roman" panose="02020603050405020304" pitchFamily="18" charset="0"/>
              </a:rPr>
              <a:t>You must also make sure that they are </a:t>
            </a:r>
            <a:r>
              <a:rPr lang="en-US" sz="1600" b="1" dirty="0">
                <a:latin typeface="Arial" panose="020B0604020202020204" pitchFamily="34" charset="0"/>
                <a:ea typeface="Calibri" panose="020F0502020204030204" pitchFamily="34" charset="0"/>
                <a:cs typeface="Times New Roman" panose="02020603050405020304" pitchFamily="18" charset="0"/>
              </a:rPr>
              <a:t>fully informed</a:t>
            </a:r>
            <a:r>
              <a:rPr lang="en-US" sz="1600" dirty="0">
                <a:latin typeface="Arial" panose="020B0604020202020204" pitchFamily="34" charset="0"/>
                <a:ea typeface="Calibri" panose="020F0502020204030204" pitchFamily="34" charset="0"/>
                <a:cs typeface="Times New Roman" panose="02020603050405020304" pitchFamily="18" charset="0"/>
              </a:rPr>
              <a:t> about the association by keeping up to date with matters, attending meetings, reading agendas and minutes and asking questions. </a:t>
            </a:r>
          </a:p>
          <a:p>
            <a:pPr marL="514350" indent="-285750">
              <a:lnSpc>
                <a:spcPct val="115000"/>
              </a:lnSpc>
              <a:spcAft>
                <a:spcPts val="1000"/>
              </a:spcAft>
              <a:buFont typeface="Arial" panose="020B0604020202020204" pitchFamily="34" charset="0"/>
              <a:buChar char="•"/>
            </a:pPr>
            <a:r>
              <a:rPr lang="en-US" sz="1600" dirty="0">
                <a:latin typeface="Arial" panose="020B0604020202020204" pitchFamily="34" charset="0"/>
                <a:ea typeface="Calibri" panose="020F0502020204030204" pitchFamily="34" charset="0"/>
                <a:cs typeface="Times New Roman" panose="02020603050405020304" pitchFamily="18" charset="0"/>
              </a:rPr>
              <a:t>In the event of a problem, dispute or legal challenge, committee members cannot claim they 'did not know' about the rules and activities of the association. </a:t>
            </a:r>
            <a:endParaRPr lang="en-AU" sz="1600" dirty="0">
              <a:latin typeface="Calibri" panose="020F0502020204030204" pitchFamily="34" charset="0"/>
              <a:ea typeface="Calibri" panose="020F0502020204030204" pitchFamily="34" charset="0"/>
              <a:cs typeface="Times New Roman" panose="02020603050405020304" pitchFamily="18" charset="0"/>
            </a:endParaRPr>
          </a:p>
          <a:p>
            <a:endParaRPr lang="en-AU" sz="2800" dirty="0"/>
          </a:p>
        </p:txBody>
      </p:sp>
      <p:pic>
        <p:nvPicPr>
          <p:cNvPr id="7" name="Content Placeholder 4">
            <a:extLst>
              <a:ext uri="{FF2B5EF4-FFF2-40B4-BE49-F238E27FC236}">
                <a16:creationId xmlns:a16="http://schemas.microsoft.com/office/drawing/2014/main" id="{9CC6262C-BB6D-4880-8075-65FA1EF64D1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1849"/>
          <a:stretch/>
        </p:blipFill>
        <p:spPr>
          <a:xfrm>
            <a:off x="0" y="0"/>
            <a:ext cx="2201490" cy="6858000"/>
          </a:xfrm>
        </p:spPr>
      </p:pic>
      <p:pic>
        <p:nvPicPr>
          <p:cNvPr id="8" name="Picture 7" descr="A picture containing text, sign, vector graphics&#10;&#10;Description automatically generated">
            <a:extLst>
              <a:ext uri="{FF2B5EF4-FFF2-40B4-BE49-F238E27FC236}">
                <a16:creationId xmlns:a16="http://schemas.microsoft.com/office/drawing/2014/main" id="{DCA5229B-DF17-44DA-8437-351C220629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4670" y="6055841"/>
            <a:ext cx="1596971" cy="574450"/>
          </a:xfrm>
          <a:prstGeom prst="rect">
            <a:avLst/>
          </a:prstGeom>
        </p:spPr>
      </p:pic>
    </p:spTree>
    <p:extLst>
      <p:ext uri="{BB962C8B-B14F-4D97-AF65-F5344CB8AC3E}">
        <p14:creationId xmlns:p14="http://schemas.microsoft.com/office/powerpoint/2010/main" val="5621350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C46585-245A-49DD-AC64-639427894B73}"/>
              </a:ext>
            </a:extLst>
          </p:cNvPr>
          <p:cNvSpPr txBox="1"/>
          <p:nvPr/>
        </p:nvSpPr>
        <p:spPr>
          <a:xfrm>
            <a:off x="2359706" y="1591298"/>
            <a:ext cx="9260794" cy="2960875"/>
          </a:xfrm>
          <a:prstGeom prst="rect">
            <a:avLst/>
          </a:prstGeom>
          <a:noFill/>
        </p:spPr>
        <p:txBody>
          <a:bodyPr wrap="square" rtlCol="0">
            <a:spAutoFit/>
          </a:bodyPr>
          <a:lstStyle/>
          <a:p>
            <a:pPr marL="742950" lvl="1" indent="-285750">
              <a:lnSpc>
                <a:spcPct val="150000"/>
              </a:lnSpc>
              <a:buFont typeface="Arial" panose="020B0604020202020204" pitchFamily="34" charset="0"/>
              <a:buChar char="•"/>
            </a:pPr>
            <a:r>
              <a:rPr lang="en-AU" sz="1400" dirty="0">
                <a:latin typeface="Arial" panose="020B0604020202020204" pitchFamily="34" charset="0"/>
                <a:cs typeface="Arial" panose="020B0604020202020204" pitchFamily="34" charset="0"/>
              </a:rPr>
              <a:t>Board/ Management Committee members to prepare yearly budgets (in consultation with the Director of Finance)</a:t>
            </a:r>
          </a:p>
          <a:p>
            <a:pPr marL="742950" lvl="1" indent="-285750">
              <a:lnSpc>
                <a:spcPct val="150000"/>
              </a:lnSpc>
              <a:buFont typeface="Arial" panose="020B0604020202020204" pitchFamily="34" charset="0"/>
              <a:buChar char="•"/>
            </a:pPr>
            <a:r>
              <a:rPr lang="en-AU" sz="1400" dirty="0">
                <a:latin typeface="Arial" panose="020B0604020202020204" pitchFamily="34" charset="0"/>
                <a:cs typeface="Arial" panose="020B0604020202020204" pitchFamily="34" charset="0"/>
              </a:rPr>
              <a:t>Review previous years audited financial accounts</a:t>
            </a:r>
          </a:p>
          <a:p>
            <a:pPr marL="742950" lvl="1" indent="-285750">
              <a:lnSpc>
                <a:spcPct val="150000"/>
              </a:lnSpc>
              <a:buFont typeface="Arial" panose="020B0604020202020204" pitchFamily="34" charset="0"/>
              <a:buChar char="•"/>
            </a:pPr>
            <a:r>
              <a:rPr lang="en-AU" sz="1400" dirty="0">
                <a:latin typeface="Arial" panose="020B0604020202020204" pitchFamily="34" charset="0"/>
                <a:cs typeface="Arial" panose="020B0604020202020204" pitchFamily="34" charset="0"/>
              </a:rPr>
              <a:t>Monitor accounts monthly (Bank statements as required) </a:t>
            </a:r>
          </a:p>
          <a:p>
            <a:pPr marL="742950" lvl="1" indent="-285750">
              <a:lnSpc>
                <a:spcPct val="150000"/>
              </a:lnSpc>
              <a:buFont typeface="Arial" panose="020B0604020202020204" pitchFamily="34" charset="0"/>
              <a:buChar char="•"/>
            </a:pPr>
            <a:r>
              <a:rPr lang="en-AU" sz="1400" dirty="0">
                <a:latin typeface="Arial" panose="020B0604020202020204" pitchFamily="34" charset="0"/>
                <a:cs typeface="Arial" panose="020B0604020202020204" pitchFamily="34" charset="0"/>
              </a:rPr>
              <a:t>Operate within budget predictions &amp; seek necessary approvals as per your rules</a:t>
            </a:r>
          </a:p>
          <a:p>
            <a:pPr marL="742950" lvl="1" indent="-285750">
              <a:lnSpc>
                <a:spcPct val="150000"/>
              </a:lnSpc>
              <a:buFont typeface="Arial" panose="020B0604020202020204" pitchFamily="34" charset="0"/>
              <a:buChar char="•"/>
            </a:pPr>
            <a:r>
              <a:rPr lang="en-AU" sz="1400" dirty="0">
                <a:latin typeface="Arial" panose="020B0604020202020204" pitchFamily="34" charset="0"/>
                <a:cs typeface="Arial" panose="020B0604020202020204" pitchFamily="34" charset="0"/>
              </a:rPr>
              <a:t>Minimise the risk of Fraud &amp; Theft by: </a:t>
            </a:r>
          </a:p>
          <a:p>
            <a:pPr marL="1200150" lvl="2" indent="-285750">
              <a:lnSpc>
                <a:spcPct val="150000"/>
              </a:lnSpc>
              <a:buFont typeface="Arial" panose="020B0604020202020204" pitchFamily="34" charset="0"/>
              <a:buChar char="•"/>
            </a:pPr>
            <a:r>
              <a:rPr lang="en-AU" sz="1400" dirty="0">
                <a:latin typeface="Arial" panose="020B0604020202020204" pitchFamily="34" charset="0"/>
                <a:cs typeface="Arial" panose="020B0604020202020204" pitchFamily="34" charset="0"/>
              </a:rPr>
              <a:t>Separation of duties</a:t>
            </a:r>
          </a:p>
          <a:p>
            <a:pPr marL="1200150" lvl="2" indent="-285750">
              <a:lnSpc>
                <a:spcPct val="150000"/>
              </a:lnSpc>
              <a:buFont typeface="Arial" panose="020B0604020202020204" pitchFamily="34" charset="0"/>
              <a:buChar char="•"/>
            </a:pPr>
            <a:r>
              <a:rPr lang="en-AU" sz="1400" dirty="0">
                <a:latin typeface="Arial" panose="020B0604020202020204" pitchFamily="34" charset="0"/>
                <a:cs typeface="Arial" panose="020B0604020202020204" pitchFamily="34" charset="0"/>
              </a:rPr>
              <a:t>Access controls</a:t>
            </a:r>
          </a:p>
          <a:p>
            <a:pPr marL="1200150" lvl="2" indent="-285750">
              <a:lnSpc>
                <a:spcPct val="150000"/>
              </a:lnSpc>
              <a:buFont typeface="Arial" panose="020B0604020202020204" pitchFamily="34" charset="0"/>
              <a:buChar char="•"/>
            </a:pPr>
            <a:r>
              <a:rPr lang="en-AU" sz="1400" dirty="0">
                <a:latin typeface="Arial" panose="020B0604020202020204" pitchFamily="34" charset="0"/>
                <a:cs typeface="Arial" panose="020B0604020202020204" pitchFamily="34" charset="0"/>
              </a:rPr>
              <a:t>Authorisation controls</a:t>
            </a:r>
            <a:endParaRPr lang="en-AU" sz="2800" b="1" u="sng" dirty="0">
              <a:latin typeface="Arial" panose="020B0604020202020204" pitchFamily="34" charset="0"/>
              <a:cs typeface="Arial" panose="020B0604020202020204" pitchFamily="34" charset="0"/>
            </a:endParaRPr>
          </a:p>
        </p:txBody>
      </p:sp>
      <p:pic>
        <p:nvPicPr>
          <p:cNvPr id="7" name="Content Placeholder 4">
            <a:extLst>
              <a:ext uri="{FF2B5EF4-FFF2-40B4-BE49-F238E27FC236}">
                <a16:creationId xmlns:a16="http://schemas.microsoft.com/office/drawing/2014/main" id="{BE044DA7-CA9B-488D-8FD9-48AE4B0D7FC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1849"/>
          <a:stretch/>
        </p:blipFill>
        <p:spPr>
          <a:xfrm>
            <a:off x="0" y="0"/>
            <a:ext cx="2201490" cy="6858000"/>
          </a:xfrm>
        </p:spPr>
      </p:pic>
      <p:pic>
        <p:nvPicPr>
          <p:cNvPr id="9" name="Picture 8" descr="A picture containing text, sign, vector graphics&#10;&#10;Description automatically generated">
            <a:extLst>
              <a:ext uri="{FF2B5EF4-FFF2-40B4-BE49-F238E27FC236}">
                <a16:creationId xmlns:a16="http://schemas.microsoft.com/office/drawing/2014/main" id="{B6934521-46BE-4773-B703-9FD1C2223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1125" y="6093631"/>
            <a:ext cx="1596971" cy="574450"/>
          </a:xfrm>
          <a:prstGeom prst="rect">
            <a:avLst/>
          </a:prstGeom>
        </p:spPr>
      </p:pic>
      <p:sp>
        <p:nvSpPr>
          <p:cNvPr id="8" name="TextBox 7">
            <a:extLst>
              <a:ext uri="{FF2B5EF4-FFF2-40B4-BE49-F238E27FC236}">
                <a16:creationId xmlns:a16="http://schemas.microsoft.com/office/drawing/2014/main" id="{31E81056-BCBD-42B6-8559-3664BA1BCCC4}"/>
              </a:ext>
            </a:extLst>
          </p:cNvPr>
          <p:cNvSpPr txBox="1"/>
          <p:nvPr/>
        </p:nvSpPr>
        <p:spPr>
          <a:xfrm>
            <a:off x="2359706" y="330962"/>
            <a:ext cx="8402331" cy="707886"/>
          </a:xfrm>
          <a:prstGeom prst="rect">
            <a:avLst/>
          </a:prstGeom>
          <a:noFill/>
        </p:spPr>
        <p:txBody>
          <a:bodyPr wrap="square" rtlCol="0">
            <a:spAutoFit/>
          </a:bodyPr>
          <a:lstStyle/>
          <a:p>
            <a:r>
              <a:rPr lang="en-AU" sz="4000" b="1" dirty="0">
                <a:solidFill>
                  <a:srgbClr val="012E57"/>
                </a:solidFill>
                <a:latin typeface="Slate" panose="020B0604020203020204" pitchFamily="34" charset="0"/>
              </a:rPr>
              <a:t>FINANICAL OBLIGATIONS</a:t>
            </a:r>
          </a:p>
        </p:txBody>
      </p:sp>
    </p:spTree>
    <p:extLst>
      <p:ext uri="{BB962C8B-B14F-4D97-AF65-F5344CB8AC3E}">
        <p14:creationId xmlns:p14="http://schemas.microsoft.com/office/powerpoint/2010/main" val="27335328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C46585-245A-49DD-AC64-639427894B73}"/>
              </a:ext>
            </a:extLst>
          </p:cNvPr>
          <p:cNvSpPr txBox="1"/>
          <p:nvPr/>
        </p:nvSpPr>
        <p:spPr>
          <a:xfrm>
            <a:off x="2359706" y="1168724"/>
            <a:ext cx="9260794" cy="5212132"/>
          </a:xfrm>
          <a:prstGeom prst="rect">
            <a:avLst/>
          </a:prstGeom>
          <a:noFill/>
        </p:spPr>
        <p:txBody>
          <a:bodyPr wrap="square" rtlCol="0">
            <a:spAutoFit/>
          </a:bodyPr>
          <a:lstStyle/>
          <a:p>
            <a:pPr marL="285750" indent="-285750">
              <a:lnSpc>
                <a:spcPct val="115000"/>
              </a:lnSpc>
              <a:spcAft>
                <a:spcPts val="1000"/>
              </a:spcAft>
              <a:buFont typeface="Arial" panose="020B0604020202020204" pitchFamily="34" charset="0"/>
              <a:buChar char="•"/>
            </a:pPr>
            <a:r>
              <a:rPr lang="en-US" sz="1400" dirty="0">
                <a:latin typeface="Arial" panose="020B0604020202020204" pitchFamily="34" charset="0"/>
                <a:ea typeface="Calibri" panose="020F0502020204030204" pitchFamily="34" charset="0"/>
                <a:cs typeface="Times New Roman" panose="02020603050405020304" pitchFamily="18" charset="0"/>
              </a:rPr>
              <a:t>Take reasonable steps to monitor the management of the Club/Branch</a:t>
            </a:r>
          </a:p>
          <a:p>
            <a:pPr marL="285750" indent="-285750">
              <a:lnSpc>
                <a:spcPct val="115000"/>
              </a:lnSpc>
              <a:spcAft>
                <a:spcPts val="1000"/>
              </a:spcAft>
              <a:buFont typeface="Arial" panose="020B0604020202020204" pitchFamily="34" charset="0"/>
              <a:buChar char="•"/>
            </a:pPr>
            <a:r>
              <a:rPr lang="en-US" sz="1400" dirty="0">
                <a:latin typeface="Arial" panose="020B0604020202020204" pitchFamily="34" charset="0"/>
                <a:ea typeface="Calibri" panose="020F0502020204030204" pitchFamily="34" charset="0"/>
                <a:cs typeface="Times New Roman" panose="02020603050405020304" pitchFamily="18" charset="0"/>
              </a:rPr>
              <a:t>Declare all conflicts of interests </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US" sz="1400" dirty="0">
                <a:latin typeface="Arial" panose="020B0604020202020204" pitchFamily="34" charset="0"/>
                <a:ea typeface="Calibri" panose="020F0502020204030204" pitchFamily="34" charset="0"/>
                <a:cs typeface="Times New Roman" panose="02020603050405020304" pitchFamily="18" charset="0"/>
              </a:rPr>
              <a:t>Acquire a working knowledge of the business of the Branch</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US" sz="1400" dirty="0">
                <a:latin typeface="Arial" panose="020B0604020202020204" pitchFamily="34" charset="0"/>
                <a:ea typeface="Calibri" panose="020F0502020204030204" pitchFamily="34" charset="0"/>
                <a:cs typeface="Times New Roman" panose="02020603050405020304" pitchFamily="18" charset="0"/>
              </a:rPr>
              <a:t>Keep informed of the Branch activities and assess the safety of business practices and members</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US" sz="1400" dirty="0">
                <a:latin typeface="Arial" panose="020B0604020202020204" pitchFamily="34" charset="0"/>
                <a:ea typeface="Calibri" panose="020F0502020204030204" pitchFamily="34" charset="0"/>
                <a:cs typeface="Times New Roman" panose="02020603050405020304" pitchFamily="18" charset="0"/>
              </a:rPr>
              <a:t>Maintain a familiarity with the branch financial status by regularly reviewing financial statements</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US" sz="1400" dirty="0">
                <a:latin typeface="Arial" panose="020B0604020202020204" pitchFamily="34" charset="0"/>
                <a:ea typeface="Calibri" panose="020F0502020204030204" pitchFamily="34" charset="0"/>
                <a:cs typeface="Times New Roman" panose="02020603050405020304" pitchFamily="18" charset="0"/>
              </a:rPr>
              <a:t>Make enquiries into matters revealed by financial statements where necessary or prudent</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AU" sz="1400" dirty="0">
                <a:latin typeface="Arial" panose="020B0604020202020204" pitchFamily="34" charset="0"/>
                <a:ea typeface="Calibri" panose="020F0502020204030204" pitchFamily="34" charset="0"/>
                <a:cs typeface="Times New Roman" panose="02020603050405020304" pitchFamily="18" charset="0"/>
              </a:rPr>
              <a:t>Unbiased and sound decision-making</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AU" sz="1400" dirty="0">
                <a:latin typeface="Arial" panose="020B0604020202020204" pitchFamily="34" charset="0"/>
                <a:ea typeface="Calibri" panose="020F0502020204030204" pitchFamily="34" charset="0"/>
                <a:cs typeface="Times New Roman" panose="02020603050405020304" pitchFamily="18" charset="0"/>
              </a:rPr>
              <a:t>Risk management</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AU" sz="1400" dirty="0">
                <a:latin typeface="Arial" panose="020B0604020202020204" pitchFamily="34" charset="0"/>
                <a:ea typeface="Calibri" panose="020F0502020204030204" pitchFamily="34" charset="0"/>
                <a:cs typeface="Times New Roman" panose="02020603050405020304" pitchFamily="18" charset="0"/>
              </a:rPr>
              <a:t>Ensuring ethical codes of conduct and legal compliance</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AU" sz="1400" dirty="0">
                <a:latin typeface="Arial" panose="020B0604020202020204" pitchFamily="34" charset="0"/>
                <a:ea typeface="Calibri" panose="020F0502020204030204" pitchFamily="34" charset="0"/>
                <a:cs typeface="Times New Roman" panose="02020603050405020304" pitchFamily="18" charset="0"/>
              </a:rPr>
              <a:t>Maintaining member trust and confidence in the organisation</a:t>
            </a:r>
          </a:p>
          <a:p>
            <a:pPr marL="285750" indent="-285750">
              <a:lnSpc>
                <a:spcPct val="115000"/>
              </a:lnSpc>
              <a:spcAft>
                <a:spcPts val="1000"/>
              </a:spcAft>
              <a:buFont typeface="Arial" panose="020B0604020202020204" pitchFamily="34" charset="0"/>
              <a:buChar char="•"/>
            </a:pPr>
            <a:r>
              <a:rPr lang="en-AU" sz="1400" dirty="0">
                <a:latin typeface="Arial" panose="020B0604020202020204" pitchFamily="34" charset="0"/>
                <a:ea typeface="Calibri" panose="020F0502020204030204" pitchFamily="34" charset="0"/>
                <a:cs typeface="Times New Roman" panose="02020603050405020304" pitchFamily="18" charset="0"/>
              </a:rPr>
              <a:t>Act in accordance with the objective of the Branch Strategic Plan </a:t>
            </a:r>
          </a:p>
          <a:p>
            <a:pPr marL="285750" indent="-285750">
              <a:lnSpc>
                <a:spcPct val="115000"/>
              </a:lnSpc>
              <a:spcAft>
                <a:spcPts val="1000"/>
              </a:spcAft>
              <a:buFont typeface="Arial" panose="020B0604020202020204" pitchFamily="34" charset="0"/>
              <a:buChar char="•"/>
            </a:pPr>
            <a:r>
              <a:rPr lang="en-AU" sz="1400" dirty="0">
                <a:latin typeface="Arial" panose="020B0604020202020204" pitchFamily="34" charset="0"/>
                <a:ea typeface="Calibri" panose="020F0502020204030204" pitchFamily="34" charset="0"/>
                <a:cs typeface="Times New Roman" panose="02020603050405020304" pitchFamily="18" charset="0"/>
              </a:rPr>
              <a:t>Set educational and training calendars for the financial year</a:t>
            </a: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AU" sz="1400" dirty="0">
                <a:latin typeface="Arial" panose="020B0604020202020204" pitchFamily="34" charset="0"/>
                <a:ea typeface="Calibri" panose="020F0502020204030204" pitchFamily="34" charset="0"/>
                <a:cs typeface="Times New Roman" panose="02020603050405020304" pitchFamily="18" charset="0"/>
              </a:rPr>
              <a:t>Forward planning</a:t>
            </a:r>
          </a:p>
          <a:p>
            <a:pPr marL="285750" indent="-285750">
              <a:lnSpc>
                <a:spcPct val="115000"/>
              </a:lnSpc>
              <a:spcAft>
                <a:spcPts val="1000"/>
              </a:spcAft>
              <a:buFont typeface="Arial" panose="020B0604020202020204" pitchFamily="34" charset="0"/>
              <a:buChar char="•"/>
            </a:pPr>
            <a:r>
              <a:rPr lang="en-AU" sz="1400" dirty="0">
                <a:latin typeface="Arial" panose="020B0604020202020204" pitchFamily="34" charset="0"/>
                <a:ea typeface="Calibri" panose="020F0502020204030204" pitchFamily="34" charset="0"/>
                <a:cs typeface="Times New Roman" panose="02020603050405020304" pitchFamily="18" charset="0"/>
              </a:rPr>
              <a:t>Act justly </a:t>
            </a:r>
            <a:endParaRPr lang="en-AU"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Content Placeholder 4">
            <a:extLst>
              <a:ext uri="{FF2B5EF4-FFF2-40B4-BE49-F238E27FC236}">
                <a16:creationId xmlns:a16="http://schemas.microsoft.com/office/drawing/2014/main" id="{BE044DA7-CA9B-488D-8FD9-48AE4B0D7FC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1849"/>
          <a:stretch/>
        </p:blipFill>
        <p:spPr>
          <a:xfrm>
            <a:off x="0" y="0"/>
            <a:ext cx="2201490" cy="6858000"/>
          </a:xfrm>
        </p:spPr>
      </p:pic>
      <p:pic>
        <p:nvPicPr>
          <p:cNvPr id="9" name="Picture 8" descr="A picture containing text, sign, vector graphics&#10;&#10;Description automatically generated">
            <a:extLst>
              <a:ext uri="{FF2B5EF4-FFF2-40B4-BE49-F238E27FC236}">
                <a16:creationId xmlns:a16="http://schemas.microsoft.com/office/drawing/2014/main" id="{B6934521-46BE-4773-B703-9FD1C2223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1125" y="6093631"/>
            <a:ext cx="1596971" cy="574450"/>
          </a:xfrm>
          <a:prstGeom prst="rect">
            <a:avLst/>
          </a:prstGeom>
        </p:spPr>
      </p:pic>
      <p:sp>
        <p:nvSpPr>
          <p:cNvPr id="8" name="TextBox 7">
            <a:extLst>
              <a:ext uri="{FF2B5EF4-FFF2-40B4-BE49-F238E27FC236}">
                <a16:creationId xmlns:a16="http://schemas.microsoft.com/office/drawing/2014/main" id="{31E81056-BCBD-42B6-8559-3664BA1BCCC4}"/>
              </a:ext>
            </a:extLst>
          </p:cNvPr>
          <p:cNvSpPr txBox="1"/>
          <p:nvPr/>
        </p:nvSpPr>
        <p:spPr>
          <a:xfrm>
            <a:off x="2359706" y="330962"/>
            <a:ext cx="8402331" cy="707886"/>
          </a:xfrm>
          <a:prstGeom prst="rect">
            <a:avLst/>
          </a:prstGeom>
          <a:noFill/>
        </p:spPr>
        <p:txBody>
          <a:bodyPr wrap="square" rtlCol="0">
            <a:spAutoFit/>
          </a:bodyPr>
          <a:lstStyle/>
          <a:p>
            <a:r>
              <a:rPr lang="en-AU" sz="4000" b="1" dirty="0">
                <a:solidFill>
                  <a:srgbClr val="012E57"/>
                </a:solidFill>
                <a:latin typeface="Slate" panose="020B0604020203020204" pitchFamily="34" charset="0"/>
              </a:rPr>
              <a:t>MEMBER OBLIGATIONS</a:t>
            </a:r>
          </a:p>
        </p:txBody>
      </p:sp>
    </p:spTree>
    <p:extLst>
      <p:ext uri="{BB962C8B-B14F-4D97-AF65-F5344CB8AC3E}">
        <p14:creationId xmlns:p14="http://schemas.microsoft.com/office/powerpoint/2010/main" val="22501958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60375A-3D14-4A34-8605-2FD4AB40A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37"/>
            <a:ext cx="12192000" cy="6858000"/>
          </a:xfrm>
          <a:prstGeom prst="rect">
            <a:avLst/>
          </a:prstGeom>
        </p:spPr>
      </p:pic>
      <p:sp>
        <p:nvSpPr>
          <p:cNvPr id="6" name="TextBox 5">
            <a:extLst>
              <a:ext uri="{FF2B5EF4-FFF2-40B4-BE49-F238E27FC236}">
                <a16:creationId xmlns:a16="http://schemas.microsoft.com/office/drawing/2014/main" id="{1BC46585-245A-49DD-AC64-639427894B73}"/>
              </a:ext>
            </a:extLst>
          </p:cNvPr>
          <p:cNvSpPr txBox="1"/>
          <p:nvPr/>
        </p:nvSpPr>
        <p:spPr>
          <a:xfrm>
            <a:off x="272528" y="28211"/>
            <a:ext cx="6898342" cy="707886"/>
          </a:xfrm>
          <a:prstGeom prst="rect">
            <a:avLst/>
          </a:prstGeom>
          <a:noFill/>
        </p:spPr>
        <p:txBody>
          <a:bodyPr wrap="square" rtlCol="0">
            <a:spAutoFit/>
          </a:bodyPr>
          <a:lstStyle/>
          <a:p>
            <a:r>
              <a:rPr lang="en-AU" sz="4000" b="1" dirty="0">
                <a:solidFill>
                  <a:srgbClr val="012E57"/>
                </a:solidFill>
                <a:latin typeface="Slate Std Medium" panose="02000603040000020004" pitchFamily="50" charset="0"/>
              </a:rPr>
              <a:t>THE BOARD - PURPOSE </a:t>
            </a:r>
          </a:p>
        </p:txBody>
      </p:sp>
      <p:pic>
        <p:nvPicPr>
          <p:cNvPr id="8" name="Picture 7">
            <a:extLst>
              <a:ext uri="{FF2B5EF4-FFF2-40B4-BE49-F238E27FC236}">
                <a16:creationId xmlns:a16="http://schemas.microsoft.com/office/drawing/2014/main" id="{909B6CE4-C88A-4A68-8A21-6CC6E62389F2}"/>
              </a:ext>
            </a:extLst>
          </p:cNvPr>
          <p:cNvPicPr>
            <a:picLocks noChangeAspect="1"/>
          </p:cNvPicPr>
          <p:nvPr/>
        </p:nvPicPr>
        <p:blipFill rotWithShape="1">
          <a:blip r:embed="rId4">
            <a:extLst>
              <a:ext uri="{28A0092B-C50C-407E-A947-70E740481C1C}">
                <a14:useLocalDpi xmlns:a14="http://schemas.microsoft.com/office/drawing/2010/main" val="0"/>
              </a:ext>
            </a:extLst>
          </a:blip>
          <a:srcRect l="1087" t="-97" r="21761" b="97"/>
          <a:stretch/>
        </p:blipFill>
        <p:spPr>
          <a:xfrm>
            <a:off x="8816789" y="-1"/>
            <a:ext cx="3375212" cy="6562161"/>
          </a:xfrm>
          <a:prstGeom prst="rect">
            <a:avLst/>
          </a:prstGeom>
        </p:spPr>
      </p:pic>
      <p:cxnSp>
        <p:nvCxnSpPr>
          <p:cNvPr id="4" name="Straight Arrow Connector 3">
            <a:extLst>
              <a:ext uri="{FF2B5EF4-FFF2-40B4-BE49-F238E27FC236}">
                <a16:creationId xmlns:a16="http://schemas.microsoft.com/office/drawing/2014/main" id="{4B30A9E6-3FFD-482A-899A-5A52C35EB1B8}"/>
              </a:ext>
            </a:extLst>
          </p:cNvPr>
          <p:cNvCxnSpPr>
            <a:cxnSpLocks/>
          </p:cNvCxnSpPr>
          <p:nvPr/>
        </p:nvCxnSpPr>
        <p:spPr>
          <a:xfrm>
            <a:off x="4500891" y="1107440"/>
            <a:ext cx="0" cy="4643120"/>
          </a:xfrm>
          <a:prstGeom prst="straightConnector1">
            <a:avLst/>
          </a:prstGeom>
          <a:ln w="38100">
            <a:headEnd type="triangle"/>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B4518829-60A7-4E4F-8D1A-0542680D1704}"/>
              </a:ext>
            </a:extLst>
          </p:cNvPr>
          <p:cNvCxnSpPr>
            <a:cxnSpLocks/>
          </p:cNvCxnSpPr>
          <p:nvPr/>
        </p:nvCxnSpPr>
        <p:spPr>
          <a:xfrm>
            <a:off x="762011" y="3271518"/>
            <a:ext cx="7477760" cy="0"/>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52D6BE67-43D4-4F4C-88FD-CB09FB9E3631}"/>
              </a:ext>
            </a:extLst>
          </p:cNvPr>
          <p:cNvSpPr/>
          <p:nvPr/>
        </p:nvSpPr>
        <p:spPr>
          <a:xfrm>
            <a:off x="4789400" y="3435738"/>
            <a:ext cx="3190230" cy="184403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sz="2000" b="1" dirty="0">
                <a:solidFill>
                  <a:schemeClr val="tx1"/>
                </a:solidFill>
              </a:rPr>
              <a:t>Policy Making</a:t>
            </a:r>
          </a:p>
        </p:txBody>
      </p:sp>
      <p:sp>
        <p:nvSpPr>
          <p:cNvPr id="17" name="Rectangle 16">
            <a:extLst>
              <a:ext uri="{FF2B5EF4-FFF2-40B4-BE49-F238E27FC236}">
                <a16:creationId xmlns:a16="http://schemas.microsoft.com/office/drawing/2014/main" id="{76B66502-9005-423F-ABDC-5AF61147D390}"/>
              </a:ext>
            </a:extLst>
          </p:cNvPr>
          <p:cNvSpPr/>
          <p:nvPr/>
        </p:nvSpPr>
        <p:spPr>
          <a:xfrm>
            <a:off x="1001828" y="1300479"/>
            <a:ext cx="3190230" cy="181100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sz="2000" b="1" dirty="0">
                <a:solidFill>
                  <a:schemeClr val="tx1"/>
                </a:solidFill>
              </a:rPr>
              <a:t>Accountability</a:t>
            </a:r>
            <a:r>
              <a:rPr lang="en-AU" dirty="0"/>
              <a:t> </a:t>
            </a:r>
          </a:p>
        </p:txBody>
      </p:sp>
      <p:sp>
        <p:nvSpPr>
          <p:cNvPr id="18" name="Rectangle 17">
            <a:extLst>
              <a:ext uri="{FF2B5EF4-FFF2-40B4-BE49-F238E27FC236}">
                <a16:creationId xmlns:a16="http://schemas.microsoft.com/office/drawing/2014/main" id="{E521F82C-804B-44F1-B917-49CCC2DD306D}"/>
              </a:ext>
            </a:extLst>
          </p:cNvPr>
          <p:cNvSpPr/>
          <p:nvPr/>
        </p:nvSpPr>
        <p:spPr>
          <a:xfrm>
            <a:off x="4754891" y="1300479"/>
            <a:ext cx="3190230" cy="18110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sz="2000" b="1" dirty="0">
                <a:solidFill>
                  <a:schemeClr val="tx1"/>
                </a:solidFill>
              </a:rPr>
              <a:t>Strategy Formulation</a:t>
            </a:r>
          </a:p>
        </p:txBody>
      </p:sp>
      <p:sp>
        <p:nvSpPr>
          <p:cNvPr id="19" name="Rectangle 18">
            <a:extLst>
              <a:ext uri="{FF2B5EF4-FFF2-40B4-BE49-F238E27FC236}">
                <a16:creationId xmlns:a16="http://schemas.microsoft.com/office/drawing/2014/main" id="{CEB64114-9901-4874-A225-76F69EA0737C}"/>
              </a:ext>
            </a:extLst>
          </p:cNvPr>
          <p:cNvSpPr/>
          <p:nvPr/>
        </p:nvSpPr>
        <p:spPr>
          <a:xfrm>
            <a:off x="1022152" y="3435737"/>
            <a:ext cx="3190230" cy="179831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sz="2000" b="1" dirty="0">
                <a:solidFill>
                  <a:schemeClr val="tx1"/>
                </a:solidFill>
              </a:rPr>
              <a:t>Supervising</a:t>
            </a:r>
          </a:p>
          <a:p>
            <a:pPr algn="ctr"/>
            <a:r>
              <a:rPr lang="en-AU" sz="2000" b="1" dirty="0">
                <a:solidFill>
                  <a:schemeClr val="tx1"/>
                </a:solidFill>
              </a:rPr>
              <a:t>executive activities</a:t>
            </a:r>
          </a:p>
        </p:txBody>
      </p:sp>
      <p:sp>
        <p:nvSpPr>
          <p:cNvPr id="20" name="TextBox 19">
            <a:extLst>
              <a:ext uri="{FF2B5EF4-FFF2-40B4-BE49-F238E27FC236}">
                <a16:creationId xmlns:a16="http://schemas.microsoft.com/office/drawing/2014/main" id="{C90C99D7-3905-4EC6-82D9-38BF35AD0190}"/>
              </a:ext>
            </a:extLst>
          </p:cNvPr>
          <p:cNvSpPr txBox="1"/>
          <p:nvPr/>
        </p:nvSpPr>
        <p:spPr>
          <a:xfrm>
            <a:off x="1001828" y="852483"/>
            <a:ext cx="3169904" cy="369332"/>
          </a:xfrm>
          <a:prstGeom prst="rect">
            <a:avLst/>
          </a:prstGeom>
          <a:noFill/>
        </p:spPr>
        <p:txBody>
          <a:bodyPr wrap="square" rtlCol="0">
            <a:spAutoFit/>
          </a:bodyPr>
          <a:lstStyle/>
          <a:p>
            <a:pPr algn="ctr"/>
            <a:r>
              <a:rPr lang="en-AU" dirty="0"/>
              <a:t>Conformance Activities</a:t>
            </a:r>
          </a:p>
        </p:txBody>
      </p:sp>
      <p:sp>
        <p:nvSpPr>
          <p:cNvPr id="21" name="TextBox 20">
            <a:extLst>
              <a:ext uri="{FF2B5EF4-FFF2-40B4-BE49-F238E27FC236}">
                <a16:creationId xmlns:a16="http://schemas.microsoft.com/office/drawing/2014/main" id="{1750D5D2-A92A-4DD0-A677-DAD0D49D75B1}"/>
              </a:ext>
            </a:extLst>
          </p:cNvPr>
          <p:cNvSpPr txBox="1"/>
          <p:nvPr/>
        </p:nvSpPr>
        <p:spPr>
          <a:xfrm>
            <a:off x="4521206" y="852483"/>
            <a:ext cx="3169904" cy="369332"/>
          </a:xfrm>
          <a:prstGeom prst="rect">
            <a:avLst/>
          </a:prstGeom>
          <a:noFill/>
        </p:spPr>
        <p:txBody>
          <a:bodyPr wrap="square" rtlCol="0">
            <a:spAutoFit/>
          </a:bodyPr>
          <a:lstStyle/>
          <a:p>
            <a:pPr algn="ctr"/>
            <a:r>
              <a:rPr lang="en-AU" dirty="0"/>
              <a:t>Performance Activities</a:t>
            </a:r>
          </a:p>
        </p:txBody>
      </p:sp>
      <p:sp>
        <p:nvSpPr>
          <p:cNvPr id="22" name="TextBox 21">
            <a:extLst>
              <a:ext uri="{FF2B5EF4-FFF2-40B4-BE49-F238E27FC236}">
                <a16:creationId xmlns:a16="http://schemas.microsoft.com/office/drawing/2014/main" id="{0D30C2B0-84F6-4621-8ADB-810C672F71DB}"/>
              </a:ext>
            </a:extLst>
          </p:cNvPr>
          <p:cNvSpPr txBox="1"/>
          <p:nvPr/>
        </p:nvSpPr>
        <p:spPr>
          <a:xfrm>
            <a:off x="4561859" y="5435597"/>
            <a:ext cx="3169904" cy="369332"/>
          </a:xfrm>
          <a:prstGeom prst="rect">
            <a:avLst/>
          </a:prstGeom>
          <a:noFill/>
        </p:spPr>
        <p:txBody>
          <a:bodyPr wrap="square" rtlCol="0">
            <a:spAutoFit/>
          </a:bodyPr>
          <a:lstStyle/>
          <a:p>
            <a:pPr algn="ctr"/>
            <a:r>
              <a:rPr lang="en-AU" dirty="0"/>
              <a:t>Future Focused</a:t>
            </a:r>
          </a:p>
        </p:txBody>
      </p:sp>
      <p:sp>
        <p:nvSpPr>
          <p:cNvPr id="23" name="TextBox 22">
            <a:extLst>
              <a:ext uri="{FF2B5EF4-FFF2-40B4-BE49-F238E27FC236}">
                <a16:creationId xmlns:a16="http://schemas.microsoft.com/office/drawing/2014/main" id="{79525192-BA0E-461B-B9BC-0C648C17CCB0}"/>
              </a:ext>
            </a:extLst>
          </p:cNvPr>
          <p:cNvSpPr txBox="1"/>
          <p:nvPr/>
        </p:nvSpPr>
        <p:spPr>
          <a:xfrm>
            <a:off x="973376" y="5295276"/>
            <a:ext cx="3169904" cy="369332"/>
          </a:xfrm>
          <a:prstGeom prst="rect">
            <a:avLst/>
          </a:prstGeom>
          <a:noFill/>
        </p:spPr>
        <p:txBody>
          <a:bodyPr wrap="square" rtlCol="0">
            <a:spAutoFit/>
          </a:bodyPr>
          <a:lstStyle/>
          <a:p>
            <a:pPr algn="ctr"/>
            <a:r>
              <a:rPr lang="en-AU" dirty="0"/>
              <a:t>Past &amp; Present Focused</a:t>
            </a:r>
          </a:p>
        </p:txBody>
      </p:sp>
      <p:sp>
        <p:nvSpPr>
          <p:cNvPr id="24" name="TextBox 23">
            <a:extLst>
              <a:ext uri="{FF2B5EF4-FFF2-40B4-BE49-F238E27FC236}">
                <a16:creationId xmlns:a16="http://schemas.microsoft.com/office/drawing/2014/main" id="{CB42A29E-C9B5-456B-8BAF-12A005E77989}"/>
              </a:ext>
            </a:extLst>
          </p:cNvPr>
          <p:cNvSpPr txBox="1"/>
          <p:nvPr/>
        </p:nvSpPr>
        <p:spPr>
          <a:xfrm>
            <a:off x="272529" y="1300478"/>
            <a:ext cx="461665" cy="1811003"/>
          </a:xfrm>
          <a:prstGeom prst="rect">
            <a:avLst/>
          </a:prstGeom>
          <a:noFill/>
        </p:spPr>
        <p:txBody>
          <a:bodyPr vert="vert270" wrap="square" rtlCol="0">
            <a:spAutoFit/>
          </a:bodyPr>
          <a:lstStyle/>
          <a:p>
            <a:r>
              <a:rPr lang="en-AU" dirty="0"/>
              <a:t>Outward Looking</a:t>
            </a:r>
          </a:p>
        </p:txBody>
      </p:sp>
      <p:sp>
        <p:nvSpPr>
          <p:cNvPr id="25" name="TextBox 24">
            <a:extLst>
              <a:ext uri="{FF2B5EF4-FFF2-40B4-BE49-F238E27FC236}">
                <a16:creationId xmlns:a16="http://schemas.microsoft.com/office/drawing/2014/main" id="{AA11DE68-BECE-4584-9600-135E222ACD6E}"/>
              </a:ext>
            </a:extLst>
          </p:cNvPr>
          <p:cNvSpPr txBox="1"/>
          <p:nvPr/>
        </p:nvSpPr>
        <p:spPr>
          <a:xfrm>
            <a:off x="262597" y="3423051"/>
            <a:ext cx="461665" cy="1811003"/>
          </a:xfrm>
          <a:prstGeom prst="rect">
            <a:avLst/>
          </a:prstGeom>
          <a:noFill/>
        </p:spPr>
        <p:txBody>
          <a:bodyPr vert="vert270" wrap="square" rtlCol="0">
            <a:spAutoFit/>
          </a:bodyPr>
          <a:lstStyle/>
          <a:p>
            <a:r>
              <a:rPr lang="en-AU" dirty="0"/>
              <a:t>Inward Looking</a:t>
            </a:r>
          </a:p>
        </p:txBody>
      </p:sp>
      <p:pic>
        <p:nvPicPr>
          <p:cNvPr id="26" name="Content Placeholder 4">
            <a:extLst>
              <a:ext uri="{FF2B5EF4-FFF2-40B4-BE49-F238E27FC236}">
                <a16:creationId xmlns:a16="http://schemas.microsoft.com/office/drawing/2014/main" id="{BBF3AF96-397D-4F20-98D8-5E17573DD2A7}"/>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51849" t="17786" b="20443"/>
          <a:stretch/>
        </p:blipFill>
        <p:spPr>
          <a:xfrm>
            <a:off x="8796475" y="28211"/>
            <a:ext cx="3395525" cy="6533944"/>
          </a:xfrm>
        </p:spPr>
      </p:pic>
    </p:spTree>
    <p:extLst>
      <p:ext uri="{BB962C8B-B14F-4D97-AF65-F5344CB8AC3E}">
        <p14:creationId xmlns:p14="http://schemas.microsoft.com/office/powerpoint/2010/main" val="35215650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60375A-3D14-4A34-8605-2FD4AB40A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200"/>
            <a:ext cx="12192000" cy="6858000"/>
          </a:xfrm>
          <a:prstGeom prst="rect">
            <a:avLst/>
          </a:prstGeom>
        </p:spPr>
      </p:pic>
      <p:sp>
        <p:nvSpPr>
          <p:cNvPr id="6" name="TextBox 5">
            <a:extLst>
              <a:ext uri="{FF2B5EF4-FFF2-40B4-BE49-F238E27FC236}">
                <a16:creationId xmlns:a16="http://schemas.microsoft.com/office/drawing/2014/main" id="{1BC46585-245A-49DD-AC64-639427894B73}"/>
              </a:ext>
            </a:extLst>
          </p:cNvPr>
          <p:cNvSpPr txBox="1"/>
          <p:nvPr/>
        </p:nvSpPr>
        <p:spPr>
          <a:xfrm>
            <a:off x="111418" y="71783"/>
            <a:ext cx="9210712" cy="830997"/>
          </a:xfrm>
          <a:prstGeom prst="rect">
            <a:avLst/>
          </a:prstGeom>
          <a:noFill/>
        </p:spPr>
        <p:txBody>
          <a:bodyPr wrap="square" rtlCol="0">
            <a:spAutoFit/>
          </a:bodyPr>
          <a:lstStyle/>
          <a:p>
            <a:r>
              <a:rPr lang="en-AU" sz="4800" b="1" dirty="0">
                <a:solidFill>
                  <a:srgbClr val="1E497D"/>
                </a:solidFill>
                <a:latin typeface="Slate Std Light" panose="02000506040000020004" pitchFamily="50" charset="0"/>
              </a:rPr>
              <a:t>5 THINGS BOARD MEMBERS </a:t>
            </a:r>
            <a:r>
              <a:rPr lang="en-AU" sz="4800" b="1" dirty="0">
                <a:solidFill>
                  <a:srgbClr val="FF0000"/>
                </a:solidFill>
                <a:latin typeface="Slate Std Light" panose="02000506040000020004" pitchFamily="50" charset="0"/>
              </a:rPr>
              <a:t>NEED</a:t>
            </a:r>
            <a:r>
              <a:rPr lang="en-AU" sz="3600" b="1" dirty="0">
                <a:solidFill>
                  <a:srgbClr val="1E497D"/>
                </a:solidFill>
                <a:latin typeface="Slate Std Light" panose="02000506040000020004" pitchFamily="50" charset="0"/>
              </a:rPr>
              <a:t> </a:t>
            </a:r>
            <a:r>
              <a:rPr lang="en-AU" sz="3600" dirty="0">
                <a:solidFill>
                  <a:srgbClr val="1E497D"/>
                </a:solidFill>
                <a:latin typeface="Slate Std Light" panose="02000506040000020004" pitchFamily="50" charset="0"/>
              </a:rPr>
              <a:t> </a:t>
            </a:r>
            <a:endParaRPr lang="en-AU" sz="3600" b="1" dirty="0">
              <a:solidFill>
                <a:srgbClr val="012E57"/>
              </a:solidFill>
              <a:latin typeface="Slate Std Medium" panose="02000603040000020004" pitchFamily="50" charset="0"/>
            </a:endParaRPr>
          </a:p>
        </p:txBody>
      </p:sp>
      <p:pic>
        <p:nvPicPr>
          <p:cNvPr id="8" name="Picture 7">
            <a:extLst>
              <a:ext uri="{FF2B5EF4-FFF2-40B4-BE49-F238E27FC236}">
                <a16:creationId xmlns:a16="http://schemas.microsoft.com/office/drawing/2014/main" id="{909B6CE4-C88A-4A68-8A21-6CC6E62389F2}"/>
              </a:ext>
            </a:extLst>
          </p:cNvPr>
          <p:cNvPicPr>
            <a:picLocks noChangeAspect="1"/>
          </p:cNvPicPr>
          <p:nvPr/>
        </p:nvPicPr>
        <p:blipFill rotWithShape="1">
          <a:blip r:embed="rId3">
            <a:extLst>
              <a:ext uri="{28A0092B-C50C-407E-A947-70E740481C1C}">
                <a14:useLocalDpi xmlns:a14="http://schemas.microsoft.com/office/drawing/2010/main" val="0"/>
              </a:ext>
            </a:extLst>
          </a:blip>
          <a:srcRect l="1087" t="-97" r="21761" b="97"/>
          <a:stretch/>
        </p:blipFill>
        <p:spPr>
          <a:xfrm>
            <a:off x="8816789" y="-1"/>
            <a:ext cx="3375212" cy="6562161"/>
          </a:xfrm>
          <a:prstGeom prst="rect">
            <a:avLst/>
          </a:prstGeom>
        </p:spPr>
      </p:pic>
      <p:graphicFrame>
        <p:nvGraphicFramePr>
          <p:cNvPr id="4" name="Diagram 3">
            <a:extLst>
              <a:ext uri="{FF2B5EF4-FFF2-40B4-BE49-F238E27FC236}">
                <a16:creationId xmlns:a16="http://schemas.microsoft.com/office/drawing/2014/main" id="{2FE55DF0-A89A-B392-2506-B1FC569C3FF7}"/>
              </a:ext>
            </a:extLst>
          </p:cNvPr>
          <p:cNvGraphicFramePr/>
          <p:nvPr>
            <p:extLst>
              <p:ext uri="{D42A27DB-BD31-4B8C-83A1-F6EECF244321}">
                <p14:modId xmlns:p14="http://schemas.microsoft.com/office/powerpoint/2010/main" val="3387101912"/>
              </p:ext>
            </p:extLst>
          </p:nvPr>
        </p:nvGraphicFramePr>
        <p:xfrm>
          <a:off x="111418" y="1094094"/>
          <a:ext cx="8612445" cy="52113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Content Placeholder 4">
            <a:extLst>
              <a:ext uri="{FF2B5EF4-FFF2-40B4-BE49-F238E27FC236}">
                <a16:creationId xmlns:a16="http://schemas.microsoft.com/office/drawing/2014/main" id="{DFCE83EF-F46A-477A-95A8-FC5660672DAB}"/>
              </a:ext>
            </a:extLst>
          </p:cNvPr>
          <p:cNvPicPr>
            <a:picLocks noGrp="1" noChangeAspect="1"/>
          </p:cNvPicPr>
          <p:nvPr>
            <p:ph idx="1"/>
          </p:nvPr>
        </p:nvPicPr>
        <p:blipFill rotWithShape="1">
          <a:blip r:embed="rId9">
            <a:extLst>
              <a:ext uri="{28A0092B-C50C-407E-A947-70E740481C1C}">
                <a14:useLocalDpi xmlns:a14="http://schemas.microsoft.com/office/drawing/2010/main" val="0"/>
              </a:ext>
            </a:extLst>
          </a:blip>
          <a:srcRect l="51849" t="17786" b="20443"/>
          <a:stretch/>
        </p:blipFill>
        <p:spPr>
          <a:xfrm>
            <a:off x="8796475" y="-37200"/>
            <a:ext cx="3395525" cy="6533944"/>
          </a:xfrm>
        </p:spPr>
      </p:pic>
    </p:spTree>
    <p:extLst>
      <p:ext uri="{BB962C8B-B14F-4D97-AF65-F5344CB8AC3E}">
        <p14:creationId xmlns:p14="http://schemas.microsoft.com/office/powerpoint/2010/main" val="21026641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E72B98-DA11-44CE-A79D-5A7CECF07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435840" cy="6858000"/>
          </a:xfrm>
          <a:prstGeom prst="rect">
            <a:avLst/>
          </a:prstGeom>
        </p:spPr>
      </p:pic>
      <p:graphicFrame>
        <p:nvGraphicFramePr>
          <p:cNvPr id="7" name="Diagram 6">
            <a:extLst>
              <a:ext uri="{FF2B5EF4-FFF2-40B4-BE49-F238E27FC236}">
                <a16:creationId xmlns:a16="http://schemas.microsoft.com/office/drawing/2014/main" id="{218DC2F5-9BE1-48C9-993D-E3B437C933D1}"/>
              </a:ext>
            </a:extLst>
          </p:cNvPr>
          <p:cNvGraphicFramePr/>
          <p:nvPr/>
        </p:nvGraphicFramePr>
        <p:xfrm>
          <a:off x="136488" y="962156"/>
          <a:ext cx="10922000" cy="52723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43569174-B99A-F2E5-EB84-9B55EE800BA9}"/>
              </a:ext>
            </a:extLst>
          </p:cNvPr>
          <p:cNvSpPr txBox="1"/>
          <p:nvPr/>
        </p:nvSpPr>
        <p:spPr>
          <a:xfrm>
            <a:off x="207080" y="214287"/>
            <a:ext cx="11324520" cy="830997"/>
          </a:xfrm>
          <a:prstGeom prst="rect">
            <a:avLst/>
          </a:prstGeom>
          <a:noFill/>
        </p:spPr>
        <p:txBody>
          <a:bodyPr wrap="square" rtlCol="0">
            <a:spAutoFit/>
          </a:bodyPr>
          <a:lstStyle/>
          <a:p>
            <a:r>
              <a:rPr lang="en-AU" sz="4800" b="1" dirty="0">
                <a:solidFill>
                  <a:srgbClr val="1E497D"/>
                </a:solidFill>
                <a:latin typeface="Slate Std Light" panose="02000506040000020004" pitchFamily="50" charset="0"/>
              </a:rPr>
              <a:t>5 THINGS BOARD MEMBERS </a:t>
            </a:r>
            <a:r>
              <a:rPr lang="en-AU" sz="4800" b="1" dirty="0">
                <a:solidFill>
                  <a:srgbClr val="012E57"/>
                </a:solidFill>
                <a:latin typeface="Slate Std Light" panose="02000506040000020004" pitchFamily="50" charset="0"/>
              </a:rPr>
              <a:t>SHOULD</a:t>
            </a:r>
            <a:r>
              <a:rPr lang="en-AU" sz="4800" b="1" dirty="0">
                <a:solidFill>
                  <a:srgbClr val="FF0000"/>
                </a:solidFill>
                <a:latin typeface="Slate Std Light" panose="02000506040000020004" pitchFamily="50" charset="0"/>
              </a:rPr>
              <a:t> HAVE</a:t>
            </a:r>
            <a:r>
              <a:rPr lang="en-AU" sz="3600" b="1" dirty="0">
                <a:solidFill>
                  <a:srgbClr val="1E497D"/>
                </a:solidFill>
                <a:latin typeface="Slate Std Light" panose="02000506040000020004" pitchFamily="50" charset="0"/>
              </a:rPr>
              <a:t> </a:t>
            </a:r>
            <a:r>
              <a:rPr lang="en-AU" sz="3600" dirty="0">
                <a:solidFill>
                  <a:srgbClr val="1E497D"/>
                </a:solidFill>
                <a:latin typeface="Slate Std Light" panose="02000506040000020004" pitchFamily="50" charset="0"/>
              </a:rPr>
              <a:t> </a:t>
            </a:r>
            <a:endParaRPr lang="en-AU" sz="3600" b="1" dirty="0">
              <a:solidFill>
                <a:srgbClr val="012E57"/>
              </a:solidFill>
              <a:latin typeface="Slate Std Medium" panose="02000603040000020004" pitchFamily="50" charset="0"/>
            </a:endParaRPr>
          </a:p>
        </p:txBody>
      </p:sp>
    </p:spTree>
    <p:extLst>
      <p:ext uri="{BB962C8B-B14F-4D97-AF65-F5344CB8AC3E}">
        <p14:creationId xmlns:p14="http://schemas.microsoft.com/office/powerpoint/2010/main" val="14495417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E72B98-DA11-44CE-A79D-5A7CECF07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435840" cy="6858000"/>
          </a:xfrm>
          <a:prstGeom prst="rect">
            <a:avLst/>
          </a:prstGeom>
        </p:spPr>
      </p:pic>
      <p:graphicFrame>
        <p:nvGraphicFramePr>
          <p:cNvPr id="7" name="Diagram 6">
            <a:extLst>
              <a:ext uri="{FF2B5EF4-FFF2-40B4-BE49-F238E27FC236}">
                <a16:creationId xmlns:a16="http://schemas.microsoft.com/office/drawing/2014/main" id="{218DC2F5-9BE1-48C9-993D-E3B437C933D1}"/>
              </a:ext>
            </a:extLst>
          </p:cNvPr>
          <p:cNvGraphicFramePr/>
          <p:nvPr/>
        </p:nvGraphicFramePr>
        <p:xfrm>
          <a:off x="257880" y="922721"/>
          <a:ext cx="11324520" cy="50030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1F5EAFC6-6F25-4D03-8066-B6D9C26A098B}"/>
              </a:ext>
            </a:extLst>
          </p:cNvPr>
          <p:cNvSpPr txBox="1"/>
          <p:nvPr/>
        </p:nvSpPr>
        <p:spPr>
          <a:xfrm>
            <a:off x="207080" y="214287"/>
            <a:ext cx="11324520" cy="830997"/>
          </a:xfrm>
          <a:prstGeom prst="rect">
            <a:avLst/>
          </a:prstGeom>
          <a:noFill/>
        </p:spPr>
        <p:txBody>
          <a:bodyPr wrap="square" rtlCol="0">
            <a:spAutoFit/>
          </a:bodyPr>
          <a:lstStyle/>
          <a:p>
            <a:r>
              <a:rPr lang="en-AU" sz="4800" b="1" dirty="0">
                <a:solidFill>
                  <a:srgbClr val="1E497D"/>
                </a:solidFill>
                <a:latin typeface="Slate Std Light" panose="02000506040000020004" pitchFamily="50" charset="0"/>
              </a:rPr>
              <a:t>5 THINGS BOARD MEMBERS </a:t>
            </a:r>
            <a:r>
              <a:rPr lang="en-AU" sz="4800" b="1" dirty="0">
                <a:solidFill>
                  <a:srgbClr val="012E57"/>
                </a:solidFill>
                <a:latin typeface="Slate Std Light" panose="02000506040000020004" pitchFamily="50" charset="0"/>
              </a:rPr>
              <a:t>SHOULD</a:t>
            </a:r>
            <a:r>
              <a:rPr lang="en-AU" sz="4800" b="1" dirty="0">
                <a:solidFill>
                  <a:srgbClr val="FF0000"/>
                </a:solidFill>
                <a:latin typeface="Slate Std Light" panose="02000506040000020004" pitchFamily="50" charset="0"/>
              </a:rPr>
              <a:t> DO</a:t>
            </a:r>
            <a:r>
              <a:rPr lang="en-AU" sz="3600" b="1" dirty="0">
                <a:solidFill>
                  <a:srgbClr val="1E497D"/>
                </a:solidFill>
                <a:latin typeface="Slate Std Light" panose="02000506040000020004" pitchFamily="50" charset="0"/>
              </a:rPr>
              <a:t> </a:t>
            </a:r>
            <a:r>
              <a:rPr lang="en-AU" sz="3600" dirty="0">
                <a:solidFill>
                  <a:srgbClr val="1E497D"/>
                </a:solidFill>
                <a:latin typeface="Slate Std Light" panose="02000506040000020004" pitchFamily="50" charset="0"/>
              </a:rPr>
              <a:t> </a:t>
            </a:r>
            <a:endParaRPr lang="en-AU" sz="3600" b="1" dirty="0">
              <a:solidFill>
                <a:srgbClr val="012E57"/>
              </a:solidFill>
              <a:latin typeface="Slate Std Medium" panose="02000603040000020004" pitchFamily="50" charset="0"/>
            </a:endParaRPr>
          </a:p>
        </p:txBody>
      </p:sp>
    </p:spTree>
    <p:extLst>
      <p:ext uri="{BB962C8B-B14F-4D97-AF65-F5344CB8AC3E}">
        <p14:creationId xmlns:p14="http://schemas.microsoft.com/office/powerpoint/2010/main" val="42326292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DBF219-22BD-405D-AA10-EAC4361E7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BC46585-245A-49DD-AC64-639427894B73}"/>
              </a:ext>
            </a:extLst>
          </p:cNvPr>
          <p:cNvSpPr txBox="1"/>
          <p:nvPr/>
        </p:nvSpPr>
        <p:spPr>
          <a:xfrm>
            <a:off x="368134" y="135167"/>
            <a:ext cx="9507594" cy="707886"/>
          </a:xfrm>
          <a:prstGeom prst="rect">
            <a:avLst/>
          </a:prstGeom>
          <a:noFill/>
        </p:spPr>
        <p:txBody>
          <a:bodyPr wrap="square" rtlCol="0">
            <a:spAutoFit/>
          </a:bodyPr>
          <a:lstStyle/>
          <a:p>
            <a:r>
              <a:rPr lang="en-AU" sz="4000" b="1" dirty="0">
                <a:solidFill>
                  <a:srgbClr val="012E57"/>
                </a:solidFill>
                <a:latin typeface="Slate Std Medium" panose="02000603040000020004" pitchFamily="50" charset="0"/>
              </a:rPr>
              <a:t>CONFIDENTIALITY</a:t>
            </a:r>
          </a:p>
        </p:txBody>
      </p:sp>
      <p:pic>
        <p:nvPicPr>
          <p:cNvPr id="8" name="Picture 7">
            <a:extLst>
              <a:ext uri="{FF2B5EF4-FFF2-40B4-BE49-F238E27FC236}">
                <a16:creationId xmlns:a16="http://schemas.microsoft.com/office/drawing/2014/main" id="{909B6CE4-C88A-4A68-8A21-6CC6E62389F2}"/>
              </a:ext>
            </a:extLst>
          </p:cNvPr>
          <p:cNvPicPr>
            <a:picLocks noChangeAspect="1"/>
          </p:cNvPicPr>
          <p:nvPr/>
        </p:nvPicPr>
        <p:blipFill rotWithShape="1">
          <a:blip r:embed="rId4">
            <a:extLst>
              <a:ext uri="{28A0092B-C50C-407E-A947-70E740481C1C}">
                <a14:useLocalDpi xmlns:a14="http://schemas.microsoft.com/office/drawing/2010/main" val="0"/>
              </a:ext>
            </a:extLst>
          </a:blip>
          <a:srcRect l="1087" t="-97" r="21761" b="97"/>
          <a:stretch/>
        </p:blipFill>
        <p:spPr>
          <a:xfrm>
            <a:off x="10331531" y="-1"/>
            <a:ext cx="1860469" cy="6562161"/>
          </a:xfrm>
          <a:prstGeom prst="rect">
            <a:avLst/>
          </a:prstGeom>
        </p:spPr>
      </p:pic>
      <p:sp>
        <p:nvSpPr>
          <p:cNvPr id="7" name="TextBox 6">
            <a:extLst>
              <a:ext uri="{FF2B5EF4-FFF2-40B4-BE49-F238E27FC236}">
                <a16:creationId xmlns:a16="http://schemas.microsoft.com/office/drawing/2014/main" id="{1EB0BE61-18B6-2FB3-5903-8A5A069F5179}"/>
              </a:ext>
            </a:extLst>
          </p:cNvPr>
          <p:cNvSpPr txBox="1"/>
          <p:nvPr/>
        </p:nvSpPr>
        <p:spPr>
          <a:xfrm>
            <a:off x="368134" y="843053"/>
            <a:ext cx="9623555" cy="5363391"/>
          </a:xfrm>
          <a:prstGeom prst="rect">
            <a:avLst/>
          </a:prstGeom>
          <a:noFill/>
        </p:spPr>
        <p:txBody>
          <a:bodyPr wrap="square">
            <a:spAutoFit/>
          </a:bodyPr>
          <a:lstStyle/>
          <a:p>
            <a:pPr>
              <a:lnSpc>
                <a:spcPts val="3300"/>
              </a:lnSpc>
              <a:spcBef>
                <a:spcPts val="600"/>
              </a:spcBef>
              <a:spcAft>
                <a:spcPts val="600"/>
              </a:spcAft>
            </a:pPr>
            <a:r>
              <a:rPr lang="en-US" sz="2000" b="1" dirty="0">
                <a:latin typeface="Calibri" panose="020F0502020204030204" pitchFamily="34" charset="0"/>
                <a:cs typeface="Calibri" panose="020F0502020204030204" pitchFamily="34" charset="0"/>
              </a:rPr>
              <a:t>WHAT : </a:t>
            </a:r>
            <a:r>
              <a:rPr lang="en-US" sz="2000" dirty="0">
                <a:latin typeface="Calibri" panose="020F0502020204030204" pitchFamily="34" charset="0"/>
                <a:cs typeface="Calibri" panose="020F0502020204030204" pitchFamily="34" charset="0"/>
              </a:rPr>
              <a:t>All </a:t>
            </a:r>
            <a:r>
              <a:rPr lang="en-US" sz="2000" dirty="0" err="1">
                <a:latin typeface="Calibri" panose="020F0502020204030204" pitchFamily="34" charset="0"/>
                <a:cs typeface="Calibri" panose="020F0502020204030204" pitchFamily="34" charset="0"/>
              </a:rPr>
              <a:t>organisations</a:t>
            </a:r>
            <a:r>
              <a:rPr lang="en-US" sz="2000" dirty="0">
                <a:latin typeface="Calibri" panose="020F0502020204030204" pitchFamily="34" charset="0"/>
                <a:cs typeface="Calibri" panose="020F0502020204030204" pitchFamily="34" charset="0"/>
              </a:rPr>
              <a:t> possess information, plans, secrets, IP that must be held securely and away from members or the public for various reasons</a:t>
            </a:r>
          </a:p>
          <a:p>
            <a:pPr>
              <a:lnSpc>
                <a:spcPts val="3300"/>
              </a:lnSpc>
              <a:spcBef>
                <a:spcPts val="600"/>
              </a:spcBef>
              <a:spcAft>
                <a:spcPts val="600"/>
              </a:spcAft>
            </a:pPr>
            <a:r>
              <a:rPr lang="en-US" sz="2000" b="1" dirty="0">
                <a:latin typeface="Calibri" panose="020F0502020204030204" pitchFamily="34" charset="0"/>
                <a:cs typeface="Calibri" panose="020F0502020204030204" pitchFamily="34" charset="0"/>
              </a:rPr>
              <a:t>WHY : </a:t>
            </a:r>
            <a:r>
              <a:rPr lang="en-AU" sz="2000" dirty="0">
                <a:latin typeface="Calibri" panose="020F0502020204030204" pitchFamily="34" charset="0"/>
                <a:cs typeface="Calibri" panose="020F0502020204030204" pitchFamily="34" charset="0"/>
              </a:rPr>
              <a:t>The need for confidentiality allows committees and boards and their executives to have frank discussions and disclosures</a:t>
            </a:r>
          </a:p>
          <a:p>
            <a:pPr>
              <a:lnSpc>
                <a:spcPts val="3300"/>
              </a:lnSpc>
              <a:spcBef>
                <a:spcPts val="600"/>
              </a:spcBef>
              <a:spcAft>
                <a:spcPts val="600"/>
              </a:spcAft>
            </a:pPr>
            <a:r>
              <a:rPr lang="en-US" sz="2000" b="1" dirty="0">
                <a:latin typeface="Calibri" panose="020F0502020204030204" pitchFamily="34" charset="0"/>
                <a:cs typeface="Calibri" panose="020F0502020204030204" pitchFamily="34" charset="0"/>
              </a:rPr>
              <a:t>HOW TO MAINTAIN</a:t>
            </a:r>
          </a:p>
          <a:p>
            <a:pPr marL="342900" indent="-342900">
              <a:lnSpc>
                <a:spcPts val="3300"/>
              </a:lnSpc>
              <a:spcBef>
                <a:spcPts val="600"/>
              </a:spcBef>
              <a:spcAft>
                <a:spcPts val="6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Confidentiality Agreements </a:t>
            </a:r>
          </a:p>
          <a:p>
            <a:pPr marL="342900" indent="-342900">
              <a:lnSpc>
                <a:spcPts val="3300"/>
              </a:lnSpc>
              <a:spcBef>
                <a:spcPts val="600"/>
              </a:spcBef>
              <a:spcAft>
                <a:spcPts val="6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Policy</a:t>
            </a:r>
          </a:p>
          <a:p>
            <a:pPr marL="342900" indent="-342900">
              <a:lnSpc>
                <a:spcPts val="3300"/>
              </a:lnSpc>
              <a:spcBef>
                <a:spcPts val="600"/>
              </a:spcBef>
              <a:spcAft>
                <a:spcPts val="6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Reminder at Board Meetings</a:t>
            </a:r>
          </a:p>
          <a:p>
            <a:pPr marL="342900" indent="-342900">
              <a:lnSpc>
                <a:spcPts val="3300"/>
              </a:lnSpc>
              <a:spcBef>
                <a:spcPts val="600"/>
              </a:spcBef>
              <a:spcAft>
                <a:spcPts val="6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Secure Information </a:t>
            </a:r>
          </a:p>
          <a:p>
            <a:pPr marL="342900" indent="-342900">
              <a:lnSpc>
                <a:spcPts val="3300"/>
              </a:lnSpc>
              <a:spcBef>
                <a:spcPts val="600"/>
              </a:spcBef>
              <a:spcAft>
                <a:spcPts val="6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Managing Information flow</a:t>
            </a:r>
          </a:p>
        </p:txBody>
      </p:sp>
      <p:pic>
        <p:nvPicPr>
          <p:cNvPr id="9" name="Content Placeholder 4">
            <a:extLst>
              <a:ext uri="{FF2B5EF4-FFF2-40B4-BE49-F238E27FC236}">
                <a16:creationId xmlns:a16="http://schemas.microsoft.com/office/drawing/2014/main" id="{33DF870D-CB09-4722-86A1-C55F69B731DC}"/>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51849" t="17786" r="21769" b="20443"/>
          <a:stretch/>
        </p:blipFill>
        <p:spPr>
          <a:xfrm>
            <a:off x="10331531" y="-2"/>
            <a:ext cx="1860469" cy="6533944"/>
          </a:xfrm>
        </p:spPr>
      </p:pic>
    </p:spTree>
    <p:extLst>
      <p:ext uri="{BB962C8B-B14F-4D97-AF65-F5344CB8AC3E}">
        <p14:creationId xmlns:p14="http://schemas.microsoft.com/office/powerpoint/2010/main" val="4537990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60375A-3D14-4A34-8605-2FD4AB40A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200"/>
            <a:ext cx="12192000" cy="6858000"/>
          </a:xfrm>
          <a:prstGeom prst="rect">
            <a:avLst/>
          </a:prstGeom>
        </p:spPr>
      </p:pic>
      <p:sp>
        <p:nvSpPr>
          <p:cNvPr id="6" name="TextBox 5">
            <a:extLst>
              <a:ext uri="{FF2B5EF4-FFF2-40B4-BE49-F238E27FC236}">
                <a16:creationId xmlns:a16="http://schemas.microsoft.com/office/drawing/2014/main" id="{1BC46585-245A-49DD-AC64-639427894B73}"/>
              </a:ext>
            </a:extLst>
          </p:cNvPr>
          <p:cNvSpPr txBox="1"/>
          <p:nvPr/>
        </p:nvSpPr>
        <p:spPr>
          <a:xfrm>
            <a:off x="152400" y="605183"/>
            <a:ext cx="9210712" cy="646331"/>
          </a:xfrm>
          <a:prstGeom prst="rect">
            <a:avLst/>
          </a:prstGeom>
          <a:noFill/>
        </p:spPr>
        <p:txBody>
          <a:bodyPr wrap="square" rtlCol="0">
            <a:spAutoFit/>
          </a:bodyPr>
          <a:lstStyle/>
          <a:p>
            <a:r>
              <a:rPr lang="en-AU" sz="3600" b="1" dirty="0">
                <a:solidFill>
                  <a:srgbClr val="012E57"/>
                </a:solidFill>
                <a:latin typeface="Slate Std Medium" panose="02000603040000020004" pitchFamily="50" charset="0"/>
              </a:rPr>
              <a:t>COMMITTEES &amp; PANELS</a:t>
            </a:r>
          </a:p>
        </p:txBody>
      </p:sp>
      <p:pic>
        <p:nvPicPr>
          <p:cNvPr id="8" name="Picture 7">
            <a:extLst>
              <a:ext uri="{FF2B5EF4-FFF2-40B4-BE49-F238E27FC236}">
                <a16:creationId xmlns:a16="http://schemas.microsoft.com/office/drawing/2014/main" id="{909B6CE4-C88A-4A68-8A21-6CC6E62389F2}"/>
              </a:ext>
            </a:extLst>
          </p:cNvPr>
          <p:cNvPicPr>
            <a:picLocks noChangeAspect="1"/>
          </p:cNvPicPr>
          <p:nvPr/>
        </p:nvPicPr>
        <p:blipFill rotWithShape="1">
          <a:blip r:embed="rId4">
            <a:extLst>
              <a:ext uri="{28A0092B-C50C-407E-A947-70E740481C1C}">
                <a14:useLocalDpi xmlns:a14="http://schemas.microsoft.com/office/drawing/2010/main" val="0"/>
              </a:ext>
            </a:extLst>
          </a:blip>
          <a:srcRect l="1087" t="-97" r="21761" b="97"/>
          <a:stretch/>
        </p:blipFill>
        <p:spPr>
          <a:xfrm>
            <a:off x="8816789" y="-1"/>
            <a:ext cx="3375212" cy="6562161"/>
          </a:xfrm>
          <a:prstGeom prst="rect">
            <a:avLst/>
          </a:prstGeom>
        </p:spPr>
      </p:pic>
      <p:sp>
        <p:nvSpPr>
          <p:cNvPr id="2" name="TextBox 1">
            <a:extLst>
              <a:ext uri="{FF2B5EF4-FFF2-40B4-BE49-F238E27FC236}">
                <a16:creationId xmlns:a16="http://schemas.microsoft.com/office/drawing/2014/main" id="{739E8D6F-1FDE-40CA-BBB5-1252FE89CBB9}"/>
              </a:ext>
            </a:extLst>
          </p:cNvPr>
          <p:cNvSpPr txBox="1"/>
          <p:nvPr/>
        </p:nvSpPr>
        <p:spPr>
          <a:xfrm>
            <a:off x="152400" y="1543050"/>
            <a:ext cx="8267700" cy="2677656"/>
          </a:xfrm>
          <a:prstGeom prst="rect">
            <a:avLst/>
          </a:prstGeom>
          <a:noFill/>
        </p:spPr>
        <p:txBody>
          <a:bodyPr wrap="square" rtlCol="0">
            <a:spAutoFit/>
          </a:bodyPr>
          <a:lstStyle/>
          <a:p>
            <a:pPr marL="457200" indent="-457200">
              <a:buFont typeface="Arial" panose="020B0604020202020204" pitchFamily="34" charset="0"/>
              <a:buChar char="•"/>
            </a:pPr>
            <a:r>
              <a:rPr lang="en-AU" sz="2800" dirty="0"/>
              <a:t>Support the decision making process within clubs</a:t>
            </a:r>
          </a:p>
          <a:p>
            <a:pPr marL="457200" indent="-457200">
              <a:buFont typeface="Arial" panose="020B0604020202020204" pitchFamily="34" charset="0"/>
              <a:buChar char="•"/>
            </a:pPr>
            <a:r>
              <a:rPr lang="en-AU" sz="2800" dirty="0"/>
              <a:t>Analysis of specific issues or projects</a:t>
            </a:r>
          </a:p>
          <a:p>
            <a:pPr marL="457200" indent="-457200">
              <a:buFont typeface="Arial" panose="020B0604020202020204" pitchFamily="34" charset="0"/>
              <a:buChar char="•"/>
            </a:pPr>
            <a:r>
              <a:rPr lang="en-AU" sz="2800" dirty="0"/>
              <a:t>Recommendations to the Board </a:t>
            </a:r>
          </a:p>
          <a:p>
            <a:pPr marL="457200" indent="-457200">
              <a:buFont typeface="Arial" panose="020B0604020202020204" pitchFamily="34" charset="0"/>
              <a:buChar char="•"/>
            </a:pPr>
            <a:r>
              <a:rPr lang="en-AU" sz="2800" dirty="0"/>
              <a:t>Providing the opportunity for Members </a:t>
            </a:r>
          </a:p>
          <a:p>
            <a:pPr marL="457200" indent="-457200">
              <a:buFont typeface="Arial" panose="020B0604020202020204" pitchFamily="34" charset="0"/>
              <a:buChar char="•"/>
            </a:pPr>
            <a:r>
              <a:rPr lang="en-AU" sz="2800" dirty="0"/>
              <a:t>Clear set of responsibilities outlined</a:t>
            </a:r>
          </a:p>
          <a:p>
            <a:pPr marL="457200" indent="-457200">
              <a:buFont typeface="Arial" panose="020B0604020202020204" pitchFamily="34" charset="0"/>
              <a:buChar char="•"/>
            </a:pPr>
            <a:r>
              <a:rPr lang="en-AU" sz="2800" dirty="0"/>
              <a:t>Special Committees/ Panels</a:t>
            </a:r>
          </a:p>
        </p:txBody>
      </p:sp>
      <p:pic>
        <p:nvPicPr>
          <p:cNvPr id="7" name="Content Placeholder 4">
            <a:extLst>
              <a:ext uri="{FF2B5EF4-FFF2-40B4-BE49-F238E27FC236}">
                <a16:creationId xmlns:a16="http://schemas.microsoft.com/office/drawing/2014/main" id="{BC26388C-E71A-472B-B3FA-18CD543DBB98}"/>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51848" t="17786" r="290" b="19825"/>
          <a:stretch/>
        </p:blipFill>
        <p:spPr>
          <a:xfrm>
            <a:off x="8816788" y="-37200"/>
            <a:ext cx="3375212" cy="6599360"/>
          </a:xfrm>
        </p:spPr>
      </p:pic>
    </p:spTree>
    <p:extLst>
      <p:ext uri="{BB962C8B-B14F-4D97-AF65-F5344CB8AC3E}">
        <p14:creationId xmlns:p14="http://schemas.microsoft.com/office/powerpoint/2010/main" val="2207973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447042-9992-4347-A4C5-84C7D2D3CDA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4465" r="80243"/>
          <a:stretch/>
        </p:blipFill>
        <p:spPr>
          <a:xfrm>
            <a:off x="10307773" y="0"/>
            <a:ext cx="1966288" cy="6859016"/>
          </a:xfrm>
          <a:prstGeom prst="rect">
            <a:avLst/>
          </a:prstGeom>
        </p:spPr>
      </p:pic>
      <p:sp>
        <p:nvSpPr>
          <p:cNvPr id="7" name="Rectangle 6">
            <a:extLst>
              <a:ext uri="{FF2B5EF4-FFF2-40B4-BE49-F238E27FC236}">
                <a16:creationId xmlns:a16="http://schemas.microsoft.com/office/drawing/2014/main" id="{6982E42A-7C5F-41E7-80AC-6968FB4894C6}"/>
              </a:ext>
            </a:extLst>
          </p:cNvPr>
          <p:cNvSpPr/>
          <p:nvPr/>
        </p:nvSpPr>
        <p:spPr>
          <a:xfrm>
            <a:off x="10272789" y="0"/>
            <a:ext cx="70339" cy="6857999"/>
          </a:xfrm>
          <a:prstGeom prst="rect">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descr="A picture containing text, sign&#10;&#10;Description automatically generated">
            <a:extLst>
              <a:ext uri="{FF2B5EF4-FFF2-40B4-BE49-F238E27FC236}">
                <a16:creationId xmlns:a16="http://schemas.microsoft.com/office/drawing/2014/main" id="{C26B955C-E573-7E85-106A-D47D6E3A37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47" y="5568815"/>
            <a:ext cx="2506737" cy="915923"/>
          </a:xfrm>
          <a:prstGeom prst="rect">
            <a:avLst/>
          </a:prstGeom>
        </p:spPr>
      </p:pic>
      <p:sp>
        <p:nvSpPr>
          <p:cNvPr id="9" name="Title 1">
            <a:extLst>
              <a:ext uri="{FF2B5EF4-FFF2-40B4-BE49-F238E27FC236}">
                <a16:creationId xmlns:a16="http://schemas.microsoft.com/office/drawing/2014/main" id="{B2C141C2-6932-4F9B-95DD-3DCD4538E202}"/>
              </a:ext>
            </a:extLst>
          </p:cNvPr>
          <p:cNvSpPr txBox="1">
            <a:spLocks/>
          </p:cNvSpPr>
          <p:nvPr/>
        </p:nvSpPr>
        <p:spPr>
          <a:xfrm>
            <a:off x="306959" y="704931"/>
            <a:ext cx="9667220" cy="438409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b="1" dirty="0">
                <a:solidFill>
                  <a:srgbClr val="002E5E"/>
                </a:solidFill>
                <a:latin typeface="Slate" panose="020B0604020203020204" pitchFamily="34" charset="0"/>
                <a:ea typeface="Source Serif Pro" panose="02040603050405020204" pitchFamily="18" charset="0"/>
              </a:rPr>
              <a:t>OUR MISSION</a:t>
            </a:r>
            <a:br>
              <a:rPr lang="en-AU" dirty="0">
                <a:solidFill>
                  <a:srgbClr val="002E5E"/>
                </a:solidFill>
                <a:latin typeface="Slate" panose="020B0604020203020204" pitchFamily="34" charset="0"/>
                <a:ea typeface="Source Serif Pro" panose="02040603050405020204" pitchFamily="18" charset="0"/>
              </a:rPr>
            </a:br>
            <a:endParaRPr lang="en-AU" dirty="0">
              <a:solidFill>
                <a:srgbClr val="002E5E"/>
              </a:solidFill>
              <a:latin typeface="Slate" panose="020B0604020203020204" pitchFamily="34" charset="0"/>
              <a:ea typeface="Source Serif Pro" panose="02040603050405020204" pitchFamily="18" charset="0"/>
            </a:endParaRPr>
          </a:p>
          <a:p>
            <a:br>
              <a:rPr lang="en-AU" dirty="0">
                <a:solidFill>
                  <a:srgbClr val="002E5E"/>
                </a:solidFill>
                <a:latin typeface="Slate" panose="020B0604020203020204" pitchFamily="34" charset="0"/>
                <a:ea typeface="Source Serif Pro" panose="02040603050405020204" pitchFamily="18" charset="0"/>
              </a:rPr>
            </a:br>
            <a:r>
              <a:rPr lang="en-AU" dirty="0">
                <a:solidFill>
                  <a:srgbClr val="002E5E"/>
                </a:solidFill>
                <a:latin typeface="Slate" panose="020B0604020203020204" pitchFamily="34" charset="0"/>
              </a:rPr>
              <a:t>Surf Life Saving Queensland will operate as a proactive and effective peak body leading the way in lifesaving service provision, education, sport, beach and water safety advocacy and community leadership.</a:t>
            </a:r>
            <a:endParaRPr lang="en-AU" dirty="0">
              <a:solidFill>
                <a:srgbClr val="002E5E"/>
              </a:solidFill>
              <a:latin typeface="Slate" panose="020B0604020203020204" pitchFamily="34" charset="0"/>
              <a:ea typeface="Source Serif Pro" panose="02040603050405020204" pitchFamily="18" charset="0"/>
            </a:endParaRPr>
          </a:p>
        </p:txBody>
      </p:sp>
    </p:spTree>
    <p:extLst>
      <p:ext uri="{BB962C8B-B14F-4D97-AF65-F5344CB8AC3E}">
        <p14:creationId xmlns:p14="http://schemas.microsoft.com/office/powerpoint/2010/main" val="30077901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C46585-245A-49DD-AC64-639427894B73}"/>
              </a:ext>
            </a:extLst>
          </p:cNvPr>
          <p:cNvSpPr txBox="1"/>
          <p:nvPr/>
        </p:nvSpPr>
        <p:spPr>
          <a:xfrm>
            <a:off x="484095" y="135167"/>
            <a:ext cx="9507594" cy="707886"/>
          </a:xfrm>
          <a:prstGeom prst="rect">
            <a:avLst/>
          </a:prstGeom>
          <a:noFill/>
        </p:spPr>
        <p:txBody>
          <a:bodyPr wrap="square" rtlCol="0">
            <a:spAutoFit/>
          </a:bodyPr>
          <a:lstStyle/>
          <a:p>
            <a:r>
              <a:rPr lang="en-AU" sz="4000" b="1" dirty="0">
                <a:solidFill>
                  <a:srgbClr val="012E57"/>
                </a:solidFill>
                <a:latin typeface="Slate Std Medium" panose="02000603040000020004" pitchFamily="50" charset="0"/>
              </a:rPr>
              <a:t>CONFLICT OF INTEREST</a:t>
            </a:r>
          </a:p>
        </p:txBody>
      </p:sp>
      <p:pic>
        <p:nvPicPr>
          <p:cNvPr id="8" name="Picture 7">
            <a:extLst>
              <a:ext uri="{FF2B5EF4-FFF2-40B4-BE49-F238E27FC236}">
                <a16:creationId xmlns:a16="http://schemas.microsoft.com/office/drawing/2014/main" id="{909B6CE4-C88A-4A68-8A21-6CC6E62389F2}"/>
              </a:ext>
            </a:extLst>
          </p:cNvPr>
          <p:cNvPicPr>
            <a:picLocks noChangeAspect="1"/>
          </p:cNvPicPr>
          <p:nvPr/>
        </p:nvPicPr>
        <p:blipFill rotWithShape="1">
          <a:blip r:embed="rId3">
            <a:extLst>
              <a:ext uri="{28A0092B-C50C-407E-A947-70E740481C1C}">
                <a14:useLocalDpi xmlns:a14="http://schemas.microsoft.com/office/drawing/2010/main" val="0"/>
              </a:ext>
            </a:extLst>
          </a:blip>
          <a:srcRect l="1087" t="-97" r="21761" b="97"/>
          <a:stretch/>
        </p:blipFill>
        <p:spPr>
          <a:xfrm>
            <a:off x="10331531" y="-1"/>
            <a:ext cx="1860469" cy="6562161"/>
          </a:xfrm>
          <a:prstGeom prst="rect">
            <a:avLst/>
          </a:prstGeom>
        </p:spPr>
      </p:pic>
      <p:sp>
        <p:nvSpPr>
          <p:cNvPr id="2" name="TextBox 1">
            <a:extLst>
              <a:ext uri="{FF2B5EF4-FFF2-40B4-BE49-F238E27FC236}">
                <a16:creationId xmlns:a16="http://schemas.microsoft.com/office/drawing/2014/main" id="{D99A231C-9489-3088-97E9-A03C8A2246D0}"/>
              </a:ext>
            </a:extLst>
          </p:cNvPr>
          <p:cNvSpPr txBox="1"/>
          <p:nvPr/>
        </p:nvSpPr>
        <p:spPr>
          <a:xfrm>
            <a:off x="484095" y="842958"/>
            <a:ext cx="9728684" cy="7632859"/>
          </a:xfrm>
          <a:prstGeom prst="rect">
            <a:avLst/>
          </a:prstGeom>
          <a:noFill/>
        </p:spPr>
        <p:txBody>
          <a:bodyPr wrap="square" rtlCol="0">
            <a:spAutoFit/>
          </a:bodyPr>
          <a:lstStyle/>
          <a:p>
            <a:r>
              <a:rPr lang="en-AU" sz="2400" b="1" dirty="0">
                <a:solidFill>
                  <a:srgbClr val="012E57"/>
                </a:solidFill>
              </a:rPr>
              <a:t>WHAT </a:t>
            </a:r>
          </a:p>
          <a:p>
            <a:r>
              <a:rPr lang="en-AU" dirty="0"/>
              <a:t>A conflict of interest is where an employee or director has private interests that could improperly influence, or be seen to influence, their decisions or actions in the performance of their duties. There are four types</a:t>
            </a:r>
          </a:p>
          <a:p>
            <a:pPr marL="285750" indent="-285750">
              <a:buFontTx/>
              <a:buChar char="-"/>
            </a:pPr>
            <a:r>
              <a:rPr lang="en-AU" dirty="0"/>
              <a:t>Actual</a:t>
            </a:r>
          </a:p>
          <a:p>
            <a:pPr marL="285750" indent="-285750">
              <a:buFontTx/>
              <a:buChar char="-"/>
            </a:pPr>
            <a:r>
              <a:rPr lang="en-AU" dirty="0"/>
              <a:t>Perceived</a:t>
            </a:r>
          </a:p>
          <a:p>
            <a:pPr marL="285750" indent="-285750">
              <a:buFontTx/>
              <a:buChar char="-"/>
            </a:pPr>
            <a:r>
              <a:rPr lang="en-AU" dirty="0"/>
              <a:t>Potential </a:t>
            </a:r>
          </a:p>
          <a:p>
            <a:pPr marL="285750" indent="-285750">
              <a:buFontTx/>
              <a:buChar char="-"/>
            </a:pPr>
            <a:r>
              <a:rPr lang="en-AU" dirty="0"/>
              <a:t>Conflict of Duty </a:t>
            </a:r>
          </a:p>
          <a:p>
            <a:endParaRPr lang="en-AU" sz="800" dirty="0">
              <a:solidFill>
                <a:srgbClr val="012E57"/>
              </a:solidFill>
            </a:endParaRPr>
          </a:p>
          <a:p>
            <a:endParaRPr lang="en-AU" dirty="0"/>
          </a:p>
          <a:p>
            <a:r>
              <a:rPr lang="en-AU" sz="2400" b="1" dirty="0">
                <a:solidFill>
                  <a:srgbClr val="012E57"/>
                </a:solidFill>
              </a:rPr>
              <a:t>HOW TO MANAGE </a:t>
            </a:r>
          </a:p>
          <a:p>
            <a:pPr marL="285750" indent="-285750" algn="l">
              <a:buFont typeface="Wingdings" panose="05000000000000000000" pitchFamily="2" charset="2"/>
              <a:buChar char="§"/>
            </a:pPr>
            <a:r>
              <a:rPr lang="en-AU" sz="1600" i="0" dirty="0">
                <a:solidFill>
                  <a:srgbClr val="212529"/>
                </a:solidFill>
                <a:effectLst/>
              </a:rPr>
              <a:t>Check your rules/legislation</a:t>
            </a:r>
          </a:p>
          <a:p>
            <a:pPr marL="285750" indent="-285750" algn="l">
              <a:buFont typeface="Wingdings" panose="05000000000000000000" pitchFamily="2" charset="2"/>
              <a:buChar char="§"/>
            </a:pPr>
            <a:r>
              <a:rPr lang="en-AU" sz="1600" i="0" dirty="0">
                <a:solidFill>
                  <a:srgbClr val="212529"/>
                </a:solidFill>
                <a:effectLst/>
              </a:rPr>
              <a:t>Have a written conflict of interest policy</a:t>
            </a:r>
          </a:p>
          <a:p>
            <a:pPr marL="285750" indent="-285750" algn="l">
              <a:buFont typeface="Wingdings" panose="05000000000000000000" pitchFamily="2" charset="2"/>
              <a:buChar char="§"/>
            </a:pPr>
            <a:r>
              <a:rPr lang="en-AU" sz="1600" dirty="0">
                <a:solidFill>
                  <a:srgbClr val="212529"/>
                </a:solidFill>
              </a:rPr>
              <a:t>Have a register of interest</a:t>
            </a:r>
            <a:r>
              <a:rPr lang="en-AU" sz="1600" i="0" dirty="0">
                <a:solidFill>
                  <a:srgbClr val="212529"/>
                </a:solidFill>
                <a:effectLst/>
              </a:rPr>
              <a:t> </a:t>
            </a:r>
          </a:p>
          <a:p>
            <a:pPr marL="285750" indent="-285750" algn="l">
              <a:buFont typeface="Wingdings" panose="05000000000000000000" pitchFamily="2" charset="2"/>
              <a:buChar char="§"/>
            </a:pPr>
            <a:r>
              <a:rPr lang="en-AU" sz="1600" i="0" dirty="0">
                <a:solidFill>
                  <a:srgbClr val="212529"/>
                </a:solidFill>
                <a:effectLst/>
              </a:rPr>
              <a:t>In every board meeting, ask if there are any conflicts to declare.</a:t>
            </a:r>
          </a:p>
          <a:p>
            <a:pPr marL="285750" indent="-285750" algn="l">
              <a:buFont typeface="Wingdings" panose="05000000000000000000" pitchFamily="2" charset="2"/>
              <a:buChar char="§"/>
            </a:pPr>
            <a:r>
              <a:rPr lang="en-AU" sz="1600" i="0" dirty="0">
                <a:solidFill>
                  <a:srgbClr val="212529"/>
                </a:solidFill>
                <a:effectLst/>
              </a:rPr>
              <a:t>When making any decisions ask yourself: 'Would an independent observer think I was acting in the best interests of my charity or in my own interest?' If there is any doubt, it is best to declare a conflict of interest.</a:t>
            </a:r>
          </a:p>
          <a:p>
            <a:pPr marL="285750" indent="-285750" algn="l">
              <a:buFont typeface="Wingdings" panose="05000000000000000000" pitchFamily="2" charset="2"/>
              <a:buChar char="§"/>
            </a:pPr>
            <a:r>
              <a:rPr lang="en-AU" sz="1600" i="0" dirty="0">
                <a:solidFill>
                  <a:srgbClr val="212529"/>
                </a:solidFill>
                <a:effectLst/>
              </a:rPr>
              <a:t>Before participating in a decision on any issue where you may have a conflict of interest, declare your interest first. This may not automatically remove you from the decision-making process, but will allow others to determine if your involvement is appropriate</a:t>
            </a:r>
            <a:r>
              <a:rPr lang="en-AU" i="0" dirty="0">
                <a:solidFill>
                  <a:srgbClr val="212529"/>
                </a:solidFill>
                <a:effectLst/>
              </a:rPr>
              <a:t>.</a:t>
            </a:r>
          </a:p>
          <a:p>
            <a:endParaRPr lang="en-AU" dirty="0"/>
          </a:p>
          <a:p>
            <a:endParaRPr lang="en-AU" dirty="0"/>
          </a:p>
          <a:p>
            <a:endParaRPr lang="en-AU" dirty="0"/>
          </a:p>
          <a:p>
            <a:endParaRPr lang="en-AU" dirty="0"/>
          </a:p>
          <a:p>
            <a:r>
              <a:rPr lang="en-AU" dirty="0"/>
              <a:t>Must be identified</a:t>
            </a:r>
          </a:p>
          <a:p>
            <a:r>
              <a:rPr lang="en-AU" dirty="0"/>
              <a:t>Must be managed</a:t>
            </a:r>
          </a:p>
          <a:p>
            <a:r>
              <a:rPr lang="en-AU" dirty="0"/>
              <a:t>Perceived v Actual </a:t>
            </a:r>
          </a:p>
          <a:p>
            <a:endParaRPr lang="en-AU" dirty="0"/>
          </a:p>
        </p:txBody>
      </p:sp>
      <p:pic>
        <p:nvPicPr>
          <p:cNvPr id="3" name="Picture 2">
            <a:extLst>
              <a:ext uri="{FF2B5EF4-FFF2-40B4-BE49-F238E27FC236}">
                <a16:creationId xmlns:a16="http://schemas.microsoft.com/office/drawing/2014/main" id="{5BF2ADDF-0A94-2148-504A-928BE7AC8FD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4464" r="66893"/>
          <a:stretch/>
        </p:blipFill>
        <p:spPr>
          <a:xfrm>
            <a:off x="10212778" y="0"/>
            <a:ext cx="3683103" cy="6859016"/>
          </a:xfrm>
          <a:prstGeom prst="rect">
            <a:avLst/>
          </a:prstGeom>
        </p:spPr>
      </p:pic>
    </p:spTree>
    <p:extLst>
      <p:ext uri="{BB962C8B-B14F-4D97-AF65-F5344CB8AC3E}">
        <p14:creationId xmlns:p14="http://schemas.microsoft.com/office/powerpoint/2010/main" val="38641637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2E5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1269B2-63E5-4C0E-9494-2C6F7993E5F6}"/>
              </a:ext>
            </a:extLst>
          </p:cNvPr>
          <p:cNvPicPr>
            <a:picLocks noChangeAspect="1"/>
          </p:cNvPicPr>
          <p:nvPr/>
        </p:nvPicPr>
        <p:blipFill rotWithShape="1">
          <a:blip r:embed="rId3"/>
          <a:srcRect l="71394"/>
          <a:stretch/>
        </p:blipFill>
        <p:spPr>
          <a:xfrm>
            <a:off x="8704385" y="0"/>
            <a:ext cx="3487614" cy="6857999"/>
          </a:xfrm>
          <a:prstGeom prst="rect">
            <a:avLst/>
          </a:prstGeom>
        </p:spPr>
      </p:pic>
      <p:sp>
        <p:nvSpPr>
          <p:cNvPr id="7" name="Rectangle 6">
            <a:extLst>
              <a:ext uri="{FF2B5EF4-FFF2-40B4-BE49-F238E27FC236}">
                <a16:creationId xmlns:a16="http://schemas.microsoft.com/office/drawing/2014/main" id="{B9645E80-A98E-4CDB-AC42-C58CB39DBF06}"/>
              </a:ext>
            </a:extLst>
          </p:cNvPr>
          <p:cNvSpPr/>
          <p:nvPr/>
        </p:nvSpPr>
        <p:spPr>
          <a:xfrm>
            <a:off x="8634046" y="0"/>
            <a:ext cx="70339" cy="6857999"/>
          </a:xfrm>
          <a:prstGeom prst="rect">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1">
            <a:extLst>
              <a:ext uri="{FF2B5EF4-FFF2-40B4-BE49-F238E27FC236}">
                <a16:creationId xmlns:a16="http://schemas.microsoft.com/office/drawing/2014/main" id="{99BFABFF-BC19-4E89-9C33-0252C332CD04}"/>
              </a:ext>
            </a:extLst>
          </p:cNvPr>
          <p:cNvSpPr>
            <a:spLocks noGrp="1"/>
          </p:cNvSpPr>
          <p:nvPr>
            <p:ph type="title"/>
          </p:nvPr>
        </p:nvSpPr>
        <p:spPr>
          <a:xfrm>
            <a:off x="0" y="1586294"/>
            <a:ext cx="8712681" cy="2942978"/>
          </a:xfrm>
        </p:spPr>
        <p:txBody>
          <a:bodyPr>
            <a:normAutofit fontScale="90000"/>
          </a:bodyPr>
          <a:lstStyle/>
          <a:p>
            <a:r>
              <a:rPr lang="en-AU" sz="7200" dirty="0">
                <a:solidFill>
                  <a:schemeClr val="bg1"/>
                </a:solidFill>
                <a:latin typeface="Avenir Book" panose="02000503020000020003" pitchFamily="2" charset="0"/>
                <a:ea typeface="Source Serif Pro" panose="02040603050405020204" pitchFamily="18" charset="0"/>
              </a:rPr>
              <a:t>POLICY, PROCEDURE &amp; POSITION DESCRIPTIONS</a:t>
            </a:r>
          </a:p>
        </p:txBody>
      </p:sp>
      <p:pic>
        <p:nvPicPr>
          <p:cNvPr id="5" name="Picture 4" descr="Graphical user interface&#10;&#10;Description automatically generated">
            <a:extLst>
              <a:ext uri="{FF2B5EF4-FFF2-40B4-BE49-F238E27FC236}">
                <a16:creationId xmlns:a16="http://schemas.microsoft.com/office/drawing/2014/main" id="{21B6C843-7E8F-7739-3E49-6E0AB6612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935" y="5271706"/>
            <a:ext cx="1809749" cy="650989"/>
          </a:xfrm>
          <a:prstGeom prst="rect">
            <a:avLst/>
          </a:prstGeom>
        </p:spPr>
      </p:pic>
    </p:spTree>
    <p:extLst>
      <p:ext uri="{BB962C8B-B14F-4D97-AF65-F5344CB8AC3E}">
        <p14:creationId xmlns:p14="http://schemas.microsoft.com/office/powerpoint/2010/main" val="23378590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E72B98-DA11-44CE-A79D-5A7CECF07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414"/>
            <a:ext cx="12192000" cy="7026895"/>
          </a:xfrm>
          <a:prstGeom prst="rect">
            <a:avLst/>
          </a:prstGeom>
        </p:spPr>
      </p:pic>
      <p:sp>
        <p:nvSpPr>
          <p:cNvPr id="6" name="TextBox 5">
            <a:extLst>
              <a:ext uri="{FF2B5EF4-FFF2-40B4-BE49-F238E27FC236}">
                <a16:creationId xmlns:a16="http://schemas.microsoft.com/office/drawing/2014/main" id="{60AC046A-973A-4B50-BCEE-9683F6220816}"/>
              </a:ext>
            </a:extLst>
          </p:cNvPr>
          <p:cNvSpPr txBox="1"/>
          <p:nvPr/>
        </p:nvSpPr>
        <p:spPr>
          <a:xfrm>
            <a:off x="-1860176" y="216738"/>
            <a:ext cx="10605247" cy="707886"/>
          </a:xfrm>
          <a:prstGeom prst="rect">
            <a:avLst/>
          </a:prstGeom>
          <a:noFill/>
        </p:spPr>
        <p:txBody>
          <a:bodyPr wrap="square" rtlCol="0">
            <a:spAutoFit/>
          </a:bodyPr>
          <a:lstStyle/>
          <a:p>
            <a:pPr algn="ctr"/>
            <a:r>
              <a:rPr lang="en-AU" sz="4000" b="1" dirty="0">
                <a:solidFill>
                  <a:srgbClr val="1E497D"/>
                </a:solidFill>
                <a:latin typeface="Slate Std Light" panose="02000506040000020004" pitchFamily="50" charset="0"/>
              </a:rPr>
              <a:t>POLICY vs PROCEDURE</a:t>
            </a:r>
            <a:endParaRPr lang="en-AU" sz="4000" b="1" dirty="0">
              <a:solidFill>
                <a:srgbClr val="1E497D"/>
              </a:solidFill>
              <a:latin typeface="Slate Std Medium" panose="02000603040000020004" pitchFamily="50" charset="0"/>
            </a:endParaRPr>
          </a:p>
        </p:txBody>
      </p:sp>
      <p:sp>
        <p:nvSpPr>
          <p:cNvPr id="2" name="Rectangle 1">
            <a:extLst>
              <a:ext uri="{FF2B5EF4-FFF2-40B4-BE49-F238E27FC236}">
                <a16:creationId xmlns:a16="http://schemas.microsoft.com/office/drawing/2014/main" id="{E37DF261-C3FB-4FDF-833F-CA1BB510A506}"/>
              </a:ext>
            </a:extLst>
          </p:cNvPr>
          <p:cNvSpPr/>
          <p:nvPr/>
        </p:nvSpPr>
        <p:spPr>
          <a:xfrm>
            <a:off x="5848540" y="1959039"/>
            <a:ext cx="5383904" cy="4113947"/>
          </a:xfrm>
          <a:prstGeom prst="rect">
            <a:avLst/>
          </a:prstGeom>
          <a:solidFill>
            <a:srgbClr val="012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0" b="1" dirty="0"/>
          </a:p>
        </p:txBody>
      </p:sp>
      <p:sp>
        <p:nvSpPr>
          <p:cNvPr id="13" name="Rectangle 12">
            <a:extLst>
              <a:ext uri="{FF2B5EF4-FFF2-40B4-BE49-F238E27FC236}">
                <a16:creationId xmlns:a16="http://schemas.microsoft.com/office/drawing/2014/main" id="{77261DC8-986C-45FE-B5E1-E36FE5AD5F8E}"/>
              </a:ext>
            </a:extLst>
          </p:cNvPr>
          <p:cNvSpPr/>
          <p:nvPr/>
        </p:nvSpPr>
        <p:spPr>
          <a:xfrm>
            <a:off x="417353" y="1016707"/>
            <a:ext cx="5201176" cy="404334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TextBox 13">
            <a:extLst>
              <a:ext uri="{FF2B5EF4-FFF2-40B4-BE49-F238E27FC236}">
                <a16:creationId xmlns:a16="http://schemas.microsoft.com/office/drawing/2014/main" id="{18B6C0D8-13E7-4174-A8AC-6B912FF101B8}"/>
              </a:ext>
            </a:extLst>
          </p:cNvPr>
          <p:cNvSpPr txBox="1"/>
          <p:nvPr/>
        </p:nvSpPr>
        <p:spPr>
          <a:xfrm>
            <a:off x="458328" y="1167398"/>
            <a:ext cx="5119226" cy="4113947"/>
          </a:xfrm>
          <a:prstGeom prst="rect">
            <a:avLst/>
          </a:prstGeom>
          <a:noFill/>
        </p:spPr>
        <p:txBody>
          <a:bodyPr wrap="square" rtlCol="0">
            <a:spAutoFit/>
          </a:bodyPr>
          <a:lstStyle/>
          <a:p>
            <a:r>
              <a:rPr lang="en-AU" sz="2800" b="1" baseline="30000" dirty="0">
                <a:solidFill>
                  <a:schemeClr val="tx1">
                    <a:lumMod val="85000"/>
                    <a:lumOff val="15000"/>
                  </a:schemeClr>
                </a:solidFill>
              </a:rPr>
              <a:t>POLICY</a:t>
            </a:r>
          </a:p>
          <a:p>
            <a:r>
              <a:rPr lang="en-AU" sz="2800" baseline="30000" dirty="0">
                <a:solidFill>
                  <a:schemeClr val="tx1">
                    <a:lumMod val="85000"/>
                    <a:lumOff val="15000"/>
                  </a:schemeClr>
                </a:solidFill>
              </a:rPr>
              <a:t>Policy statements assist in focusing attention and resources on priority issues</a:t>
            </a:r>
          </a:p>
          <a:p>
            <a:r>
              <a:rPr lang="en-AU" sz="2800" baseline="30000" dirty="0">
                <a:solidFill>
                  <a:schemeClr val="tx1">
                    <a:lumMod val="85000"/>
                    <a:lumOff val="15000"/>
                  </a:schemeClr>
                </a:solidFill>
              </a:rPr>
              <a:t>They align and merge efforts to achieve the Clubs vision</a:t>
            </a:r>
          </a:p>
          <a:p>
            <a:r>
              <a:rPr lang="en-AU" sz="2800" baseline="30000" dirty="0">
                <a:solidFill>
                  <a:schemeClr val="tx1">
                    <a:lumMod val="85000"/>
                    <a:lumOff val="15000"/>
                  </a:schemeClr>
                </a:solidFill>
              </a:rPr>
              <a:t>Policy provides the operational framework within which the club functions</a:t>
            </a:r>
          </a:p>
          <a:p>
            <a:endParaRPr lang="en-AU" sz="2800" baseline="30000" dirty="0">
              <a:solidFill>
                <a:schemeClr val="tx1">
                  <a:lumMod val="85000"/>
                  <a:lumOff val="15000"/>
                </a:schemeClr>
              </a:solidFill>
            </a:endParaRPr>
          </a:p>
          <a:p>
            <a:r>
              <a:rPr lang="en-AU" sz="2800" baseline="30000" dirty="0">
                <a:solidFill>
                  <a:schemeClr val="tx1">
                    <a:lumMod val="85000"/>
                    <a:lumOff val="15000"/>
                  </a:schemeClr>
                </a:solidFill>
              </a:rPr>
              <a:t>Key Components</a:t>
            </a:r>
          </a:p>
          <a:p>
            <a:pPr marL="457200" indent="-457200">
              <a:buFont typeface="Arial" panose="020B0604020202020204" pitchFamily="34" charset="0"/>
              <a:buChar char="•"/>
            </a:pPr>
            <a:r>
              <a:rPr lang="en-AU" sz="2800" baseline="30000" dirty="0">
                <a:solidFill>
                  <a:schemeClr val="tx1">
                    <a:lumMod val="85000"/>
                    <a:lumOff val="15000"/>
                  </a:schemeClr>
                </a:solidFill>
              </a:rPr>
              <a:t>Widespread application</a:t>
            </a:r>
          </a:p>
          <a:p>
            <a:pPr marL="457200" indent="-457200">
              <a:buFont typeface="Arial" panose="020B0604020202020204" pitchFamily="34" charset="0"/>
              <a:buChar char="•"/>
            </a:pPr>
            <a:r>
              <a:rPr lang="en-AU" sz="2800" baseline="30000" dirty="0">
                <a:solidFill>
                  <a:schemeClr val="tx1">
                    <a:lumMod val="85000"/>
                    <a:lumOff val="15000"/>
                  </a:schemeClr>
                </a:solidFill>
              </a:rPr>
              <a:t>Changes less frequently</a:t>
            </a:r>
          </a:p>
          <a:p>
            <a:pPr marL="457200" indent="-457200">
              <a:buFont typeface="Arial" panose="020B0604020202020204" pitchFamily="34" charset="0"/>
              <a:buChar char="•"/>
            </a:pPr>
            <a:r>
              <a:rPr lang="en-AU" sz="2800" baseline="30000" dirty="0">
                <a:solidFill>
                  <a:schemeClr val="tx1">
                    <a:lumMod val="85000"/>
                    <a:lumOff val="15000"/>
                  </a:schemeClr>
                </a:solidFill>
              </a:rPr>
              <a:t>Usually expressed in broad terms</a:t>
            </a:r>
          </a:p>
          <a:p>
            <a:pPr marL="457200" indent="-457200">
              <a:buFont typeface="Arial" panose="020B0604020202020204" pitchFamily="34" charset="0"/>
              <a:buChar char="•"/>
            </a:pPr>
            <a:r>
              <a:rPr lang="en-AU" sz="2800" baseline="30000" dirty="0">
                <a:solidFill>
                  <a:schemeClr val="tx1">
                    <a:lumMod val="85000"/>
                    <a:lumOff val="15000"/>
                  </a:schemeClr>
                </a:solidFill>
              </a:rPr>
              <a:t>States “what” and/or “why”</a:t>
            </a:r>
          </a:p>
          <a:p>
            <a:pPr marL="457200" indent="-457200">
              <a:buFont typeface="Arial" panose="020B0604020202020204" pitchFamily="34" charset="0"/>
              <a:buChar char="•"/>
            </a:pPr>
            <a:r>
              <a:rPr lang="en-AU" sz="2800" baseline="30000" dirty="0">
                <a:solidFill>
                  <a:schemeClr val="tx1">
                    <a:lumMod val="85000"/>
                    <a:lumOff val="15000"/>
                  </a:schemeClr>
                </a:solidFill>
              </a:rPr>
              <a:t>Answers Operational Issues</a:t>
            </a:r>
          </a:p>
        </p:txBody>
      </p:sp>
      <p:sp>
        <p:nvSpPr>
          <p:cNvPr id="10" name="TextBox 9">
            <a:extLst>
              <a:ext uri="{FF2B5EF4-FFF2-40B4-BE49-F238E27FC236}">
                <a16:creationId xmlns:a16="http://schemas.microsoft.com/office/drawing/2014/main" id="{A12E30DA-93CC-4CE2-A007-FE0744B4A5C3}"/>
              </a:ext>
            </a:extLst>
          </p:cNvPr>
          <p:cNvSpPr txBox="1"/>
          <p:nvPr/>
        </p:nvSpPr>
        <p:spPr>
          <a:xfrm>
            <a:off x="5889515" y="2195048"/>
            <a:ext cx="5119226" cy="3826689"/>
          </a:xfrm>
          <a:prstGeom prst="rect">
            <a:avLst/>
          </a:prstGeom>
          <a:noFill/>
        </p:spPr>
        <p:txBody>
          <a:bodyPr wrap="square" rtlCol="0">
            <a:spAutoFit/>
          </a:bodyPr>
          <a:lstStyle/>
          <a:p>
            <a:r>
              <a:rPr lang="en-AU" sz="2800" b="1" baseline="30000" dirty="0">
                <a:solidFill>
                  <a:schemeClr val="bg1"/>
                </a:solidFill>
              </a:rPr>
              <a:t>PROCEDURE</a:t>
            </a:r>
          </a:p>
          <a:p>
            <a:r>
              <a:rPr lang="en-AU" sz="2800" baseline="30000" dirty="0">
                <a:solidFill>
                  <a:schemeClr val="bg1"/>
                </a:solidFill>
              </a:rPr>
              <a:t>Operational processes required to implement policy</a:t>
            </a:r>
          </a:p>
          <a:p>
            <a:r>
              <a:rPr lang="en-AU" sz="2800" baseline="30000" dirty="0">
                <a:solidFill>
                  <a:schemeClr val="bg1"/>
                </a:solidFill>
              </a:rPr>
              <a:t>These can be formal/informal and specific to an area</a:t>
            </a:r>
          </a:p>
          <a:p>
            <a:r>
              <a:rPr lang="en-AU" sz="2800" baseline="30000" dirty="0">
                <a:solidFill>
                  <a:schemeClr val="bg1"/>
                </a:solidFill>
              </a:rPr>
              <a:t>The Procedures are the “how” </a:t>
            </a:r>
          </a:p>
          <a:p>
            <a:endParaRPr lang="en-AU" sz="2800" baseline="30000" dirty="0">
              <a:solidFill>
                <a:schemeClr val="bg1"/>
              </a:solidFill>
            </a:endParaRPr>
          </a:p>
          <a:p>
            <a:r>
              <a:rPr lang="en-AU" sz="2800" baseline="30000" dirty="0">
                <a:solidFill>
                  <a:schemeClr val="bg1"/>
                </a:solidFill>
              </a:rPr>
              <a:t>Key Components</a:t>
            </a:r>
          </a:p>
          <a:p>
            <a:pPr marL="457200" indent="-457200">
              <a:buFont typeface="Arial" panose="020B0604020202020204" pitchFamily="34" charset="0"/>
              <a:buChar char="•"/>
            </a:pPr>
            <a:r>
              <a:rPr lang="en-AU" sz="2800" baseline="30000" dirty="0">
                <a:solidFill>
                  <a:schemeClr val="bg1"/>
                </a:solidFill>
              </a:rPr>
              <a:t>Narrow Application</a:t>
            </a:r>
          </a:p>
          <a:p>
            <a:pPr marL="457200" indent="-457200">
              <a:buFont typeface="Arial" panose="020B0604020202020204" pitchFamily="34" charset="0"/>
              <a:buChar char="•"/>
            </a:pPr>
            <a:r>
              <a:rPr lang="en-AU" sz="2800" baseline="30000" dirty="0">
                <a:solidFill>
                  <a:schemeClr val="bg1"/>
                </a:solidFill>
              </a:rPr>
              <a:t>Prone to Change</a:t>
            </a:r>
          </a:p>
          <a:p>
            <a:pPr marL="457200" indent="-457200">
              <a:buFont typeface="Arial" panose="020B0604020202020204" pitchFamily="34" charset="0"/>
              <a:buChar char="•"/>
            </a:pPr>
            <a:r>
              <a:rPr lang="en-AU" sz="2800" baseline="30000" dirty="0">
                <a:solidFill>
                  <a:schemeClr val="bg1"/>
                </a:solidFill>
              </a:rPr>
              <a:t>Often more detailed</a:t>
            </a:r>
          </a:p>
          <a:p>
            <a:pPr marL="457200" indent="-457200">
              <a:buFont typeface="Arial" panose="020B0604020202020204" pitchFamily="34" charset="0"/>
              <a:buChar char="•"/>
            </a:pPr>
            <a:r>
              <a:rPr lang="en-AU" sz="2800" baseline="30000" dirty="0">
                <a:solidFill>
                  <a:schemeClr val="bg1"/>
                </a:solidFill>
              </a:rPr>
              <a:t>States “how”, “when”, and/or “who”</a:t>
            </a:r>
          </a:p>
          <a:p>
            <a:pPr marL="457200" indent="-457200">
              <a:buFont typeface="Arial" panose="020B0604020202020204" pitchFamily="34" charset="0"/>
              <a:buChar char="•"/>
            </a:pPr>
            <a:r>
              <a:rPr lang="en-AU" sz="2800" baseline="30000" dirty="0">
                <a:solidFill>
                  <a:schemeClr val="bg1"/>
                </a:solidFill>
              </a:rPr>
              <a:t>Describes process</a:t>
            </a:r>
          </a:p>
        </p:txBody>
      </p:sp>
    </p:spTree>
    <p:extLst>
      <p:ext uri="{BB962C8B-B14F-4D97-AF65-F5344CB8AC3E}">
        <p14:creationId xmlns:p14="http://schemas.microsoft.com/office/powerpoint/2010/main" val="17957476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60375A-3D14-4A34-8605-2FD4AB40A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BC46585-245A-49DD-AC64-639427894B73}"/>
              </a:ext>
            </a:extLst>
          </p:cNvPr>
          <p:cNvSpPr txBox="1"/>
          <p:nvPr/>
        </p:nvSpPr>
        <p:spPr>
          <a:xfrm>
            <a:off x="242048" y="242045"/>
            <a:ext cx="6898342" cy="707886"/>
          </a:xfrm>
          <a:prstGeom prst="rect">
            <a:avLst/>
          </a:prstGeom>
          <a:noFill/>
        </p:spPr>
        <p:txBody>
          <a:bodyPr wrap="square" rtlCol="0">
            <a:spAutoFit/>
          </a:bodyPr>
          <a:lstStyle/>
          <a:p>
            <a:r>
              <a:rPr lang="en-AU" sz="4000" b="1" dirty="0">
                <a:solidFill>
                  <a:srgbClr val="1E497D"/>
                </a:solidFill>
                <a:latin typeface="Slate Std Black" panose="02000903070000020004" pitchFamily="50" charset="0"/>
              </a:rPr>
              <a:t>POLICY ID PROCESS</a:t>
            </a:r>
            <a:endParaRPr lang="en-AU" sz="4000" b="1" dirty="0">
              <a:solidFill>
                <a:srgbClr val="012E57"/>
              </a:solidFill>
              <a:latin typeface="Slate Std Black" panose="02000903070000020004" pitchFamily="50" charset="0"/>
            </a:endParaRPr>
          </a:p>
        </p:txBody>
      </p:sp>
      <p:pic>
        <p:nvPicPr>
          <p:cNvPr id="8" name="Picture 7">
            <a:extLst>
              <a:ext uri="{FF2B5EF4-FFF2-40B4-BE49-F238E27FC236}">
                <a16:creationId xmlns:a16="http://schemas.microsoft.com/office/drawing/2014/main" id="{909B6CE4-C88A-4A68-8A21-6CC6E62389F2}"/>
              </a:ext>
            </a:extLst>
          </p:cNvPr>
          <p:cNvPicPr>
            <a:picLocks noChangeAspect="1"/>
          </p:cNvPicPr>
          <p:nvPr/>
        </p:nvPicPr>
        <p:blipFill rotWithShape="1">
          <a:blip r:embed="rId4">
            <a:extLst>
              <a:ext uri="{28A0092B-C50C-407E-A947-70E740481C1C}">
                <a14:useLocalDpi xmlns:a14="http://schemas.microsoft.com/office/drawing/2010/main" val="0"/>
              </a:ext>
            </a:extLst>
          </a:blip>
          <a:srcRect l="1087" t="-97" r="21761" b="97"/>
          <a:stretch/>
        </p:blipFill>
        <p:spPr>
          <a:xfrm>
            <a:off x="8816789" y="-1"/>
            <a:ext cx="3375212" cy="6562161"/>
          </a:xfrm>
          <a:prstGeom prst="rect">
            <a:avLst/>
          </a:prstGeom>
        </p:spPr>
      </p:pic>
      <p:sp>
        <p:nvSpPr>
          <p:cNvPr id="11" name="TextBox 10">
            <a:extLst>
              <a:ext uri="{FF2B5EF4-FFF2-40B4-BE49-F238E27FC236}">
                <a16:creationId xmlns:a16="http://schemas.microsoft.com/office/drawing/2014/main" id="{078D5D31-74AF-4518-A3D3-F0A66888F0A5}"/>
              </a:ext>
            </a:extLst>
          </p:cNvPr>
          <p:cNvSpPr txBox="1"/>
          <p:nvPr/>
        </p:nvSpPr>
        <p:spPr>
          <a:xfrm>
            <a:off x="242048" y="985462"/>
            <a:ext cx="7477305" cy="4262705"/>
          </a:xfrm>
          <a:prstGeom prst="rect">
            <a:avLst/>
          </a:prstGeom>
          <a:noFill/>
        </p:spPr>
        <p:txBody>
          <a:bodyPr wrap="square" rtlCol="0">
            <a:spAutoFit/>
          </a:bodyPr>
          <a:lstStyle/>
          <a:p>
            <a:pPr marL="514350" indent="-514350">
              <a:buFont typeface="+mj-lt"/>
              <a:buAutoNum type="arabicPeriod"/>
            </a:pPr>
            <a:r>
              <a:rPr lang="en-AU" sz="3200" dirty="0">
                <a:solidFill>
                  <a:srgbClr val="012E57"/>
                </a:solidFill>
                <a:latin typeface="Slate Std Light" panose="02000506040000020004" pitchFamily="50" charset="0"/>
              </a:rPr>
              <a:t>ID the need for a Policy to be Introduced</a:t>
            </a:r>
          </a:p>
          <a:p>
            <a:pPr marL="514350" indent="-514350">
              <a:buFont typeface="+mj-lt"/>
              <a:buAutoNum type="arabicPeriod"/>
            </a:pPr>
            <a:r>
              <a:rPr lang="en-AU" sz="3200" dirty="0">
                <a:solidFill>
                  <a:srgbClr val="012E57"/>
                </a:solidFill>
                <a:latin typeface="Slate Std Light" panose="02000506040000020004" pitchFamily="50" charset="0"/>
              </a:rPr>
              <a:t>Scope the work to be done</a:t>
            </a:r>
          </a:p>
          <a:p>
            <a:pPr marL="514350" indent="-514350">
              <a:buFont typeface="+mj-lt"/>
              <a:buAutoNum type="arabicPeriod"/>
            </a:pPr>
            <a:r>
              <a:rPr lang="en-AU" sz="3200" dirty="0">
                <a:solidFill>
                  <a:srgbClr val="012E57"/>
                </a:solidFill>
                <a:latin typeface="Slate Std Light" panose="02000506040000020004" pitchFamily="50" charset="0"/>
              </a:rPr>
              <a:t>Confirm the resources that are available</a:t>
            </a:r>
          </a:p>
          <a:p>
            <a:pPr marL="514350" indent="-514350">
              <a:buFont typeface="+mj-lt"/>
              <a:buAutoNum type="arabicPeriod"/>
            </a:pPr>
            <a:r>
              <a:rPr lang="en-AU" sz="3200" dirty="0">
                <a:solidFill>
                  <a:srgbClr val="012E57"/>
                </a:solidFill>
                <a:latin typeface="Slate Std Light" panose="02000506040000020004" pitchFamily="50" charset="0"/>
              </a:rPr>
              <a:t>Consider the consultation strategy</a:t>
            </a:r>
          </a:p>
          <a:p>
            <a:pPr marL="514350" indent="-514350">
              <a:buFont typeface="+mj-lt"/>
              <a:buAutoNum type="arabicPeriod"/>
            </a:pPr>
            <a:r>
              <a:rPr lang="en-AU" sz="3200" dirty="0">
                <a:solidFill>
                  <a:srgbClr val="012E57"/>
                </a:solidFill>
                <a:latin typeface="Slate Std Light" panose="02000506040000020004" pitchFamily="50" charset="0"/>
              </a:rPr>
              <a:t>Do the research</a:t>
            </a:r>
          </a:p>
          <a:p>
            <a:pPr marL="514350" indent="-514350">
              <a:buFont typeface="+mj-lt"/>
              <a:buAutoNum type="arabicPeriod"/>
            </a:pPr>
            <a:r>
              <a:rPr lang="en-AU" sz="3200" dirty="0">
                <a:solidFill>
                  <a:srgbClr val="012E57"/>
                </a:solidFill>
                <a:latin typeface="Slate Std Light" panose="02000506040000020004" pitchFamily="50" charset="0"/>
              </a:rPr>
              <a:t>Prepare the draft and consult with stakeholders</a:t>
            </a:r>
          </a:p>
          <a:p>
            <a:pPr marL="514350" indent="-514350">
              <a:buFont typeface="+mj-lt"/>
              <a:buAutoNum type="arabicPeriod"/>
            </a:pPr>
            <a:r>
              <a:rPr lang="en-AU" sz="3200" dirty="0">
                <a:solidFill>
                  <a:srgbClr val="012E57"/>
                </a:solidFill>
                <a:latin typeface="Slate Std Light" panose="02000506040000020004" pitchFamily="50" charset="0"/>
              </a:rPr>
              <a:t>Submit final drafts for approval</a:t>
            </a:r>
          </a:p>
          <a:p>
            <a:pPr lvl="1"/>
            <a:r>
              <a:rPr lang="en-AU" sz="1500" dirty="0">
                <a:latin typeface="Slate Std Light" panose="02000506040000020004" pitchFamily="50" charset="0"/>
              </a:rPr>
              <a:t> </a:t>
            </a:r>
          </a:p>
        </p:txBody>
      </p:sp>
      <p:pic>
        <p:nvPicPr>
          <p:cNvPr id="7" name="Content Placeholder 4">
            <a:extLst>
              <a:ext uri="{FF2B5EF4-FFF2-40B4-BE49-F238E27FC236}">
                <a16:creationId xmlns:a16="http://schemas.microsoft.com/office/drawing/2014/main" id="{3A955CEA-5C80-4740-8F2F-5CBC250D3761}"/>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23208" r="2969" b="4211"/>
          <a:stretch/>
        </p:blipFill>
        <p:spPr>
          <a:xfrm>
            <a:off x="8816789" y="-7073"/>
            <a:ext cx="3375211" cy="6569233"/>
          </a:xfrm>
        </p:spPr>
      </p:pic>
    </p:spTree>
    <p:extLst>
      <p:ext uri="{BB962C8B-B14F-4D97-AF65-F5344CB8AC3E}">
        <p14:creationId xmlns:p14="http://schemas.microsoft.com/office/powerpoint/2010/main" val="4612464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60375A-3D14-4A34-8605-2FD4AB40A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BC46585-245A-49DD-AC64-639427894B73}"/>
              </a:ext>
            </a:extLst>
          </p:cNvPr>
          <p:cNvSpPr txBox="1"/>
          <p:nvPr/>
        </p:nvSpPr>
        <p:spPr>
          <a:xfrm>
            <a:off x="242048" y="242045"/>
            <a:ext cx="6898342" cy="707886"/>
          </a:xfrm>
          <a:prstGeom prst="rect">
            <a:avLst/>
          </a:prstGeom>
          <a:noFill/>
        </p:spPr>
        <p:txBody>
          <a:bodyPr wrap="square" rtlCol="0">
            <a:spAutoFit/>
          </a:bodyPr>
          <a:lstStyle/>
          <a:p>
            <a:r>
              <a:rPr lang="en-AU" sz="4000" b="1" dirty="0">
                <a:solidFill>
                  <a:srgbClr val="1E497D"/>
                </a:solidFill>
                <a:latin typeface="Slate Std Black" panose="02000903070000020004" pitchFamily="50" charset="0"/>
              </a:rPr>
              <a:t>POLICY IMPLEMENTATION</a:t>
            </a:r>
            <a:endParaRPr lang="en-AU" sz="4000" b="1" dirty="0">
              <a:solidFill>
                <a:srgbClr val="012E57"/>
              </a:solidFill>
              <a:latin typeface="Slate Std Black" panose="02000903070000020004" pitchFamily="50" charset="0"/>
            </a:endParaRPr>
          </a:p>
        </p:txBody>
      </p:sp>
      <p:pic>
        <p:nvPicPr>
          <p:cNvPr id="8" name="Picture 7">
            <a:extLst>
              <a:ext uri="{FF2B5EF4-FFF2-40B4-BE49-F238E27FC236}">
                <a16:creationId xmlns:a16="http://schemas.microsoft.com/office/drawing/2014/main" id="{909B6CE4-C88A-4A68-8A21-6CC6E62389F2}"/>
              </a:ext>
            </a:extLst>
          </p:cNvPr>
          <p:cNvPicPr>
            <a:picLocks noChangeAspect="1"/>
          </p:cNvPicPr>
          <p:nvPr/>
        </p:nvPicPr>
        <p:blipFill rotWithShape="1">
          <a:blip r:embed="rId4">
            <a:extLst>
              <a:ext uri="{28A0092B-C50C-407E-A947-70E740481C1C}">
                <a14:useLocalDpi xmlns:a14="http://schemas.microsoft.com/office/drawing/2010/main" val="0"/>
              </a:ext>
            </a:extLst>
          </a:blip>
          <a:srcRect l="1087" t="-97" r="21761" b="97"/>
          <a:stretch/>
        </p:blipFill>
        <p:spPr>
          <a:xfrm>
            <a:off x="8816789" y="-1"/>
            <a:ext cx="3375212" cy="6562161"/>
          </a:xfrm>
          <a:prstGeom prst="rect">
            <a:avLst/>
          </a:prstGeom>
        </p:spPr>
      </p:pic>
      <p:sp>
        <p:nvSpPr>
          <p:cNvPr id="2" name="TextBox 1">
            <a:extLst>
              <a:ext uri="{FF2B5EF4-FFF2-40B4-BE49-F238E27FC236}">
                <a16:creationId xmlns:a16="http://schemas.microsoft.com/office/drawing/2014/main" id="{4DB086D6-A53E-4065-AFB0-C2CE120110B6}"/>
              </a:ext>
            </a:extLst>
          </p:cNvPr>
          <p:cNvSpPr txBox="1"/>
          <p:nvPr/>
        </p:nvSpPr>
        <p:spPr>
          <a:xfrm>
            <a:off x="242048" y="1028343"/>
            <a:ext cx="8461188" cy="5078313"/>
          </a:xfrm>
          <a:prstGeom prst="rect">
            <a:avLst/>
          </a:prstGeom>
          <a:noFill/>
        </p:spPr>
        <p:txBody>
          <a:bodyPr wrap="square" rtlCol="0">
            <a:spAutoFit/>
          </a:bodyPr>
          <a:lstStyle/>
          <a:p>
            <a:pPr marL="342900" indent="-342900">
              <a:buAutoNum type="arabicPeriod"/>
            </a:pPr>
            <a:r>
              <a:rPr lang="en-AU" b="1" dirty="0"/>
              <a:t>Policy : Know </a:t>
            </a:r>
            <a:r>
              <a:rPr lang="en-AU" b="1" dirty="0" err="1"/>
              <a:t>Whats</a:t>
            </a:r>
            <a:r>
              <a:rPr lang="en-AU" b="1" dirty="0"/>
              <a:t> required </a:t>
            </a:r>
          </a:p>
          <a:p>
            <a:pPr marL="285750" indent="-285750">
              <a:buFontTx/>
              <a:buChar char="-"/>
            </a:pPr>
            <a:r>
              <a:rPr lang="en-AU" dirty="0"/>
              <a:t>Ensure policies are relevant to the organisations circumstances and cover the Who, How, What, When, and Why</a:t>
            </a:r>
          </a:p>
          <a:p>
            <a:pPr marL="285750" indent="-285750">
              <a:buFontTx/>
              <a:buChar char="-"/>
            </a:pPr>
            <a:endParaRPr lang="en-AU" dirty="0"/>
          </a:p>
          <a:p>
            <a:pPr marL="342900" indent="-342900">
              <a:buAutoNum type="arabicPeriod" startAt="2"/>
            </a:pPr>
            <a:r>
              <a:rPr lang="en-AU" b="1" dirty="0"/>
              <a:t>Learning </a:t>
            </a:r>
          </a:p>
          <a:p>
            <a:pPr marL="285750" indent="-285750">
              <a:buFontTx/>
              <a:buChar char="-"/>
            </a:pPr>
            <a:r>
              <a:rPr lang="en-AU" dirty="0"/>
              <a:t>Ensure that the club provides associate learning and development to help staff and members understand the policies, their obligations and the application of the policy</a:t>
            </a:r>
          </a:p>
          <a:p>
            <a:pPr marL="285750" indent="-285750">
              <a:buFontTx/>
              <a:buChar char="-"/>
            </a:pPr>
            <a:endParaRPr lang="en-AU" dirty="0"/>
          </a:p>
          <a:p>
            <a:r>
              <a:rPr lang="en-AU" b="1" dirty="0"/>
              <a:t>3.   Acquittal </a:t>
            </a:r>
          </a:p>
          <a:p>
            <a:pPr marL="285750" indent="-285750">
              <a:buFontTx/>
              <a:buChar char="-"/>
            </a:pPr>
            <a:r>
              <a:rPr lang="en-AU" dirty="0"/>
              <a:t>Creation of a workflow to ensure that the Club has the necessary administrative and reporting tools to adhere to the provisions of the policy </a:t>
            </a:r>
          </a:p>
          <a:p>
            <a:pPr marL="285750" indent="-285750">
              <a:buFontTx/>
              <a:buChar char="-"/>
            </a:pPr>
            <a:endParaRPr lang="en-AU" dirty="0"/>
          </a:p>
          <a:p>
            <a:r>
              <a:rPr lang="en-AU" b="1" dirty="0"/>
              <a:t>4. Reporting</a:t>
            </a:r>
          </a:p>
          <a:p>
            <a:pPr marL="285750" indent="-285750">
              <a:buFontTx/>
              <a:buChar char="-"/>
            </a:pPr>
            <a:r>
              <a:rPr lang="en-AU" dirty="0"/>
              <a:t>Creation of relevant reporting in reference to the policy which would enable enhanced decision making and set a platform for continuous improvement within the Club</a:t>
            </a:r>
          </a:p>
          <a:p>
            <a:pPr marL="285750" indent="-285750">
              <a:buFontTx/>
              <a:buChar char="-"/>
            </a:pPr>
            <a:endParaRPr lang="en-AU" dirty="0"/>
          </a:p>
          <a:p>
            <a:endParaRPr lang="en-AU" dirty="0"/>
          </a:p>
        </p:txBody>
      </p:sp>
      <p:pic>
        <p:nvPicPr>
          <p:cNvPr id="7" name="Content Placeholder 4">
            <a:extLst>
              <a:ext uri="{FF2B5EF4-FFF2-40B4-BE49-F238E27FC236}">
                <a16:creationId xmlns:a16="http://schemas.microsoft.com/office/drawing/2014/main" id="{2CD2673F-6FCD-4768-83E0-FC796512204F}"/>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23208" r="2969" b="4211"/>
          <a:stretch/>
        </p:blipFill>
        <p:spPr>
          <a:xfrm>
            <a:off x="8816789" y="-7073"/>
            <a:ext cx="3375211" cy="6569233"/>
          </a:xfrm>
        </p:spPr>
      </p:pic>
    </p:spTree>
    <p:extLst>
      <p:ext uri="{BB962C8B-B14F-4D97-AF65-F5344CB8AC3E}">
        <p14:creationId xmlns:p14="http://schemas.microsoft.com/office/powerpoint/2010/main" val="1422169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60375A-3D14-4A34-8605-2FD4AB40A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BC46585-245A-49DD-AC64-639427894B73}"/>
              </a:ext>
            </a:extLst>
          </p:cNvPr>
          <p:cNvSpPr txBox="1"/>
          <p:nvPr/>
        </p:nvSpPr>
        <p:spPr>
          <a:xfrm>
            <a:off x="242048" y="242045"/>
            <a:ext cx="7851628" cy="707886"/>
          </a:xfrm>
          <a:prstGeom prst="rect">
            <a:avLst/>
          </a:prstGeom>
          <a:noFill/>
        </p:spPr>
        <p:txBody>
          <a:bodyPr wrap="square" rtlCol="0">
            <a:spAutoFit/>
          </a:bodyPr>
          <a:lstStyle/>
          <a:p>
            <a:r>
              <a:rPr lang="en-AU" sz="4000" b="1" dirty="0">
                <a:solidFill>
                  <a:srgbClr val="1E497D"/>
                </a:solidFill>
                <a:latin typeface="Slate Std Black" panose="02000903070000020004" pitchFamily="50" charset="0"/>
              </a:rPr>
              <a:t>PROCEDURE CREATION PROCESS</a:t>
            </a:r>
            <a:endParaRPr lang="en-AU" sz="4000" b="1" dirty="0">
              <a:solidFill>
                <a:srgbClr val="012E57"/>
              </a:solidFill>
              <a:latin typeface="Slate Std Black" panose="02000903070000020004" pitchFamily="50" charset="0"/>
            </a:endParaRPr>
          </a:p>
        </p:txBody>
      </p:sp>
      <p:pic>
        <p:nvPicPr>
          <p:cNvPr id="8" name="Picture 7">
            <a:extLst>
              <a:ext uri="{FF2B5EF4-FFF2-40B4-BE49-F238E27FC236}">
                <a16:creationId xmlns:a16="http://schemas.microsoft.com/office/drawing/2014/main" id="{909B6CE4-C88A-4A68-8A21-6CC6E62389F2}"/>
              </a:ext>
            </a:extLst>
          </p:cNvPr>
          <p:cNvPicPr>
            <a:picLocks noChangeAspect="1"/>
          </p:cNvPicPr>
          <p:nvPr/>
        </p:nvPicPr>
        <p:blipFill rotWithShape="1">
          <a:blip r:embed="rId4">
            <a:extLst>
              <a:ext uri="{28A0092B-C50C-407E-A947-70E740481C1C}">
                <a14:useLocalDpi xmlns:a14="http://schemas.microsoft.com/office/drawing/2010/main" val="0"/>
              </a:ext>
            </a:extLst>
          </a:blip>
          <a:srcRect l="1087" t="-97" r="21761" b="97"/>
          <a:stretch/>
        </p:blipFill>
        <p:spPr>
          <a:xfrm>
            <a:off x="8816789" y="-1"/>
            <a:ext cx="3375212" cy="6562161"/>
          </a:xfrm>
          <a:prstGeom prst="rect">
            <a:avLst/>
          </a:prstGeom>
        </p:spPr>
      </p:pic>
      <p:sp>
        <p:nvSpPr>
          <p:cNvPr id="11" name="TextBox 10">
            <a:extLst>
              <a:ext uri="{FF2B5EF4-FFF2-40B4-BE49-F238E27FC236}">
                <a16:creationId xmlns:a16="http://schemas.microsoft.com/office/drawing/2014/main" id="{078D5D31-74AF-4518-A3D3-F0A66888F0A5}"/>
              </a:ext>
            </a:extLst>
          </p:cNvPr>
          <p:cNvSpPr txBox="1"/>
          <p:nvPr/>
        </p:nvSpPr>
        <p:spPr>
          <a:xfrm>
            <a:off x="242048" y="985462"/>
            <a:ext cx="8420038" cy="3770263"/>
          </a:xfrm>
          <a:prstGeom prst="rect">
            <a:avLst/>
          </a:prstGeom>
          <a:noFill/>
        </p:spPr>
        <p:txBody>
          <a:bodyPr wrap="square" rtlCol="0">
            <a:spAutoFit/>
          </a:bodyPr>
          <a:lstStyle/>
          <a:p>
            <a:pPr marL="514350" indent="-514350">
              <a:buFont typeface="+mj-lt"/>
              <a:buAutoNum type="arabicPeriod"/>
            </a:pPr>
            <a:r>
              <a:rPr lang="en-AU" sz="3200" dirty="0">
                <a:solidFill>
                  <a:srgbClr val="012E57"/>
                </a:solidFill>
                <a:latin typeface="Slate Std Light" panose="02000506040000020004" pitchFamily="50" charset="0"/>
              </a:rPr>
              <a:t>Align the procedure with the policy it is supporting</a:t>
            </a:r>
          </a:p>
          <a:p>
            <a:pPr marL="514350" indent="-514350">
              <a:buFont typeface="+mj-lt"/>
              <a:buAutoNum type="arabicPeriod"/>
            </a:pPr>
            <a:r>
              <a:rPr lang="en-AU" sz="3200" dirty="0">
                <a:solidFill>
                  <a:srgbClr val="012E57"/>
                </a:solidFill>
                <a:latin typeface="Slate Std Light" panose="02000506040000020004" pitchFamily="50" charset="0"/>
              </a:rPr>
              <a:t>Ensure resources are available to complete the procedure </a:t>
            </a:r>
          </a:p>
          <a:p>
            <a:pPr marL="514350" indent="-514350">
              <a:buFont typeface="+mj-lt"/>
              <a:buAutoNum type="arabicPeriod"/>
            </a:pPr>
            <a:r>
              <a:rPr lang="en-AU" sz="3200" dirty="0">
                <a:solidFill>
                  <a:srgbClr val="012E57"/>
                </a:solidFill>
                <a:latin typeface="Slate Std Light" panose="02000506040000020004" pitchFamily="50" charset="0"/>
              </a:rPr>
              <a:t>Use clear concise and simple language</a:t>
            </a:r>
          </a:p>
          <a:p>
            <a:pPr marL="514350" indent="-514350">
              <a:buFont typeface="+mj-lt"/>
              <a:buAutoNum type="arabicPeriod"/>
            </a:pPr>
            <a:r>
              <a:rPr lang="en-AU" sz="3200" dirty="0">
                <a:solidFill>
                  <a:srgbClr val="012E57"/>
                </a:solidFill>
                <a:latin typeface="Slate Std Light" panose="02000506040000020004" pitchFamily="50" charset="0"/>
              </a:rPr>
              <a:t>Formalise procedure</a:t>
            </a:r>
          </a:p>
          <a:p>
            <a:pPr marL="514350" indent="-514350">
              <a:buFont typeface="+mj-lt"/>
              <a:buAutoNum type="arabicPeriod"/>
            </a:pPr>
            <a:r>
              <a:rPr lang="en-AU" sz="3200" dirty="0">
                <a:solidFill>
                  <a:srgbClr val="012E57"/>
                </a:solidFill>
                <a:latin typeface="Slate Std Light" panose="02000506040000020004" pitchFamily="50" charset="0"/>
              </a:rPr>
              <a:t>Test procedure </a:t>
            </a:r>
          </a:p>
          <a:p>
            <a:pPr lvl="1"/>
            <a:r>
              <a:rPr lang="en-AU" sz="1500" dirty="0">
                <a:latin typeface="Slate Std Light" panose="02000506040000020004" pitchFamily="50" charset="0"/>
              </a:rPr>
              <a:t> </a:t>
            </a:r>
          </a:p>
        </p:txBody>
      </p:sp>
      <p:pic>
        <p:nvPicPr>
          <p:cNvPr id="7" name="Content Placeholder 4">
            <a:extLst>
              <a:ext uri="{FF2B5EF4-FFF2-40B4-BE49-F238E27FC236}">
                <a16:creationId xmlns:a16="http://schemas.microsoft.com/office/drawing/2014/main" id="{4FEAA5E9-1E42-44B3-B3FC-EBA81C8E3859}"/>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23208" r="2969" b="4211"/>
          <a:stretch/>
        </p:blipFill>
        <p:spPr>
          <a:xfrm>
            <a:off x="8816789" y="-7073"/>
            <a:ext cx="3375211" cy="6569233"/>
          </a:xfrm>
        </p:spPr>
      </p:pic>
    </p:spTree>
    <p:extLst>
      <p:ext uri="{BB962C8B-B14F-4D97-AF65-F5344CB8AC3E}">
        <p14:creationId xmlns:p14="http://schemas.microsoft.com/office/powerpoint/2010/main" val="39771784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60375A-3D14-4A34-8605-2FD4AB40A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BC46585-245A-49DD-AC64-639427894B73}"/>
              </a:ext>
            </a:extLst>
          </p:cNvPr>
          <p:cNvSpPr txBox="1"/>
          <p:nvPr/>
        </p:nvSpPr>
        <p:spPr>
          <a:xfrm>
            <a:off x="87345" y="277576"/>
            <a:ext cx="7851628" cy="707886"/>
          </a:xfrm>
          <a:prstGeom prst="rect">
            <a:avLst/>
          </a:prstGeom>
          <a:noFill/>
        </p:spPr>
        <p:txBody>
          <a:bodyPr wrap="square" rtlCol="0">
            <a:spAutoFit/>
          </a:bodyPr>
          <a:lstStyle/>
          <a:p>
            <a:r>
              <a:rPr lang="en-AU" sz="4000" b="1" dirty="0">
                <a:solidFill>
                  <a:srgbClr val="012E57"/>
                </a:solidFill>
                <a:latin typeface="Slate Std Black" panose="02000903070000020004" pitchFamily="50" charset="0"/>
              </a:rPr>
              <a:t>POSITION DESCRIPTIONS</a:t>
            </a:r>
          </a:p>
        </p:txBody>
      </p:sp>
      <p:pic>
        <p:nvPicPr>
          <p:cNvPr id="8" name="Picture 7">
            <a:extLst>
              <a:ext uri="{FF2B5EF4-FFF2-40B4-BE49-F238E27FC236}">
                <a16:creationId xmlns:a16="http://schemas.microsoft.com/office/drawing/2014/main" id="{909B6CE4-C88A-4A68-8A21-6CC6E62389F2}"/>
              </a:ext>
            </a:extLst>
          </p:cNvPr>
          <p:cNvPicPr>
            <a:picLocks noChangeAspect="1"/>
          </p:cNvPicPr>
          <p:nvPr/>
        </p:nvPicPr>
        <p:blipFill rotWithShape="1">
          <a:blip r:embed="rId4">
            <a:extLst>
              <a:ext uri="{28A0092B-C50C-407E-A947-70E740481C1C}">
                <a14:useLocalDpi xmlns:a14="http://schemas.microsoft.com/office/drawing/2010/main" val="0"/>
              </a:ext>
            </a:extLst>
          </a:blip>
          <a:srcRect l="1087" t="-97" r="21761" b="97"/>
          <a:stretch/>
        </p:blipFill>
        <p:spPr>
          <a:xfrm>
            <a:off x="8816789" y="-1"/>
            <a:ext cx="3375212" cy="6562161"/>
          </a:xfrm>
          <a:prstGeom prst="rect">
            <a:avLst/>
          </a:prstGeom>
        </p:spPr>
      </p:pic>
      <p:sp>
        <p:nvSpPr>
          <p:cNvPr id="2" name="Rectangle 1">
            <a:extLst>
              <a:ext uri="{FF2B5EF4-FFF2-40B4-BE49-F238E27FC236}">
                <a16:creationId xmlns:a16="http://schemas.microsoft.com/office/drawing/2014/main" id="{3999F21B-4FB8-4360-AE9E-630E9AA5362C}"/>
              </a:ext>
            </a:extLst>
          </p:cNvPr>
          <p:cNvSpPr/>
          <p:nvPr/>
        </p:nvSpPr>
        <p:spPr>
          <a:xfrm>
            <a:off x="-238944" y="3920054"/>
            <a:ext cx="8504205" cy="3544368"/>
          </a:xfrm>
          <a:prstGeom prst="rect">
            <a:avLst/>
          </a:prstGeom>
        </p:spPr>
        <p:txBody>
          <a:bodyPr wrap="square" lIns="91440" tIns="45720" rIns="91440" bIns="45720" anchor="t">
            <a:spAutoFit/>
          </a:bodyPr>
          <a:lstStyle/>
          <a:p>
            <a:pPr marL="342900" lvl="0" indent="-342900">
              <a:lnSpc>
                <a:spcPct val="107000"/>
              </a:lnSpc>
              <a:spcAft>
                <a:spcPts val="0"/>
              </a:spcAft>
              <a:buFont typeface="Symbol" panose="05050102010706020507" pitchFamily="18" charset="2"/>
              <a:buChar char=""/>
            </a:pPr>
            <a:r>
              <a:rPr lang="en-AU" dirty="0">
                <a:latin typeface="Calibri" panose="020F0502020204030204" pitchFamily="34" charset="0"/>
                <a:ea typeface="Calibri" panose="020F0502020204030204" pitchFamily="34" charset="0"/>
                <a:cs typeface="Calibri" panose="020F0502020204030204" pitchFamily="34" charset="0"/>
              </a:rPr>
              <a:t>Clarifying roles and responsibilities:</a:t>
            </a:r>
          </a:p>
          <a:p>
            <a:pPr lvl="0">
              <a:lnSpc>
                <a:spcPct val="107000"/>
              </a:lnSpc>
              <a:spcAft>
                <a:spcPts val="0"/>
              </a:spcAft>
            </a:pPr>
            <a:endParaRPr lang="en-A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AU" dirty="0">
                <a:latin typeface="Calibri"/>
                <a:ea typeface="Calibri" panose="020F0502020204030204" pitchFamily="34" charset="0"/>
                <a:cs typeface="Calibri"/>
              </a:rPr>
              <a:t>Performance management: Position descriptions provide a basis for measuring an members performance against the role requirements. By outlining the specific tasks and responsibilities associated with a particular role, position descriptions provide a clear benchmark for evaluating members performance.</a:t>
            </a:r>
          </a:p>
          <a:p>
            <a:pPr lvl="0">
              <a:lnSpc>
                <a:spcPct val="107000"/>
              </a:lnSpc>
              <a:spcAft>
                <a:spcPts val="800"/>
              </a:spcAft>
            </a:pPr>
            <a:endParaRPr lang="en-AU" dirty="0">
              <a:latin typeface="Calibri"/>
              <a:ea typeface="Calibri" panose="020F0502020204030204" pitchFamily="34" charset="0"/>
              <a:cs typeface="Calibri"/>
            </a:endParaRPr>
          </a:p>
          <a:p>
            <a:pPr marL="342900" lvl="0" indent="-342900">
              <a:lnSpc>
                <a:spcPct val="107000"/>
              </a:lnSpc>
              <a:spcAft>
                <a:spcPts val="800"/>
              </a:spcAft>
              <a:buFont typeface="Symbol" panose="05050102010706020507" pitchFamily="18" charset="2"/>
              <a:buChar char=""/>
            </a:pPr>
            <a:r>
              <a:rPr lang="en-AU" dirty="0">
                <a:latin typeface="Calibri"/>
                <a:ea typeface="Calibri" panose="020F0502020204030204" pitchFamily="34" charset="0"/>
                <a:cs typeface="Calibri"/>
              </a:rPr>
              <a:t>Fill Officer bearers positions: Position descriptions are essential for attracting the right talent within your club. They provide potential office bearers with a clear understanding of the requirements and expectations of the role, which helps to ensure that the Club attracts qualified candidates who are a good fit for the role</a:t>
            </a:r>
            <a:endParaRPr lang="en-AU" dirty="0">
              <a:latin typeface="Calibri"/>
              <a:cs typeface="Calibri"/>
            </a:endParaRPr>
          </a:p>
        </p:txBody>
      </p:sp>
      <p:pic>
        <p:nvPicPr>
          <p:cNvPr id="7" name="Content Placeholder 4">
            <a:extLst>
              <a:ext uri="{FF2B5EF4-FFF2-40B4-BE49-F238E27FC236}">
                <a16:creationId xmlns:a16="http://schemas.microsoft.com/office/drawing/2014/main" id="{06AA73DD-23E3-4AAF-B69E-9FDBBC6857C4}"/>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23208" r="2969" b="4211"/>
          <a:stretch/>
        </p:blipFill>
        <p:spPr>
          <a:xfrm>
            <a:off x="8816789" y="-7073"/>
            <a:ext cx="3375211" cy="6569233"/>
          </a:xfrm>
        </p:spPr>
      </p:pic>
      <p:sp>
        <p:nvSpPr>
          <p:cNvPr id="3" name="TextBox 2">
            <a:extLst>
              <a:ext uri="{FF2B5EF4-FFF2-40B4-BE49-F238E27FC236}">
                <a16:creationId xmlns:a16="http://schemas.microsoft.com/office/drawing/2014/main" id="{18E35656-A91A-4F37-B977-36B090F667FD}"/>
              </a:ext>
            </a:extLst>
          </p:cNvPr>
          <p:cNvSpPr txBox="1"/>
          <p:nvPr/>
        </p:nvSpPr>
        <p:spPr>
          <a:xfrm>
            <a:off x="867905" y="1844298"/>
            <a:ext cx="184731" cy="369332"/>
          </a:xfrm>
          <a:prstGeom prst="rect">
            <a:avLst/>
          </a:prstGeom>
          <a:noFill/>
        </p:spPr>
        <p:txBody>
          <a:bodyPr wrap="none" rtlCol="0">
            <a:spAutoFit/>
          </a:bodyPr>
          <a:lstStyle/>
          <a:p>
            <a:endParaRPr lang="en-AU" dirty="0"/>
          </a:p>
        </p:txBody>
      </p:sp>
      <p:sp>
        <p:nvSpPr>
          <p:cNvPr id="4" name="Rectangle 3">
            <a:extLst>
              <a:ext uri="{FF2B5EF4-FFF2-40B4-BE49-F238E27FC236}">
                <a16:creationId xmlns:a16="http://schemas.microsoft.com/office/drawing/2014/main" id="{73C9325E-5E3D-4EA1-B43F-0F2C7054C184}"/>
              </a:ext>
            </a:extLst>
          </p:cNvPr>
          <p:cNvSpPr/>
          <p:nvPr/>
        </p:nvSpPr>
        <p:spPr>
          <a:xfrm>
            <a:off x="408636" y="2147509"/>
            <a:ext cx="1997855" cy="646331"/>
          </a:xfrm>
          <a:prstGeom prst="rect">
            <a:avLst/>
          </a:prstGeom>
        </p:spPr>
        <p:txBody>
          <a:bodyPr wrap="none">
            <a:spAutoFit/>
          </a:bodyPr>
          <a:lstStyle/>
          <a:p>
            <a:pPr algn="ctr"/>
            <a:r>
              <a:rPr lang="en-AU" dirty="0">
                <a:latin typeface="Calibri" panose="020F0502020204030204" pitchFamily="34" charset="0"/>
                <a:ea typeface="Calibri" panose="020F0502020204030204" pitchFamily="34" charset="0"/>
                <a:cs typeface="Calibri" panose="020F0502020204030204" pitchFamily="34" charset="0"/>
              </a:rPr>
              <a:t>Clarifying roles </a:t>
            </a:r>
          </a:p>
          <a:p>
            <a:pPr algn="ctr"/>
            <a:r>
              <a:rPr lang="en-AU" dirty="0">
                <a:latin typeface="Calibri" panose="020F0502020204030204" pitchFamily="34" charset="0"/>
                <a:ea typeface="Calibri" panose="020F0502020204030204" pitchFamily="34" charset="0"/>
                <a:cs typeface="Calibri" panose="020F0502020204030204" pitchFamily="34" charset="0"/>
              </a:rPr>
              <a:t>and responsibilities</a:t>
            </a:r>
            <a:endParaRPr lang="en-AU" dirty="0"/>
          </a:p>
        </p:txBody>
      </p:sp>
    </p:spTree>
    <p:extLst>
      <p:ext uri="{BB962C8B-B14F-4D97-AF65-F5344CB8AC3E}">
        <p14:creationId xmlns:p14="http://schemas.microsoft.com/office/powerpoint/2010/main" val="25692901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60375A-3D14-4A34-8605-2FD4AB40A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BC46585-245A-49DD-AC64-639427894B73}"/>
              </a:ext>
            </a:extLst>
          </p:cNvPr>
          <p:cNvSpPr txBox="1"/>
          <p:nvPr/>
        </p:nvSpPr>
        <p:spPr>
          <a:xfrm>
            <a:off x="242048" y="242045"/>
            <a:ext cx="7851628" cy="707886"/>
          </a:xfrm>
          <a:prstGeom prst="rect">
            <a:avLst/>
          </a:prstGeom>
          <a:noFill/>
        </p:spPr>
        <p:txBody>
          <a:bodyPr wrap="square" rtlCol="0">
            <a:spAutoFit/>
          </a:bodyPr>
          <a:lstStyle/>
          <a:p>
            <a:r>
              <a:rPr lang="en-AU" sz="4000" b="1" dirty="0">
                <a:solidFill>
                  <a:srgbClr val="012E57"/>
                </a:solidFill>
                <a:latin typeface="Slate Std Black" panose="02000903070000020004" pitchFamily="50" charset="0"/>
              </a:rPr>
              <a:t>In your role, you should</a:t>
            </a:r>
          </a:p>
        </p:txBody>
      </p:sp>
      <p:pic>
        <p:nvPicPr>
          <p:cNvPr id="8" name="Picture 7">
            <a:extLst>
              <a:ext uri="{FF2B5EF4-FFF2-40B4-BE49-F238E27FC236}">
                <a16:creationId xmlns:a16="http://schemas.microsoft.com/office/drawing/2014/main" id="{909B6CE4-C88A-4A68-8A21-6CC6E62389F2}"/>
              </a:ext>
            </a:extLst>
          </p:cNvPr>
          <p:cNvPicPr>
            <a:picLocks noChangeAspect="1"/>
          </p:cNvPicPr>
          <p:nvPr/>
        </p:nvPicPr>
        <p:blipFill rotWithShape="1">
          <a:blip r:embed="rId4">
            <a:extLst>
              <a:ext uri="{28A0092B-C50C-407E-A947-70E740481C1C}">
                <a14:useLocalDpi xmlns:a14="http://schemas.microsoft.com/office/drawing/2010/main" val="0"/>
              </a:ext>
            </a:extLst>
          </a:blip>
          <a:srcRect l="1087" t="-97" r="21761" b="97"/>
          <a:stretch/>
        </p:blipFill>
        <p:spPr>
          <a:xfrm>
            <a:off x="8816789" y="-1"/>
            <a:ext cx="3375212" cy="6562161"/>
          </a:xfrm>
          <a:prstGeom prst="rect">
            <a:avLst/>
          </a:prstGeom>
        </p:spPr>
      </p:pic>
      <p:sp>
        <p:nvSpPr>
          <p:cNvPr id="11" name="TextBox 10">
            <a:extLst>
              <a:ext uri="{FF2B5EF4-FFF2-40B4-BE49-F238E27FC236}">
                <a16:creationId xmlns:a16="http://schemas.microsoft.com/office/drawing/2014/main" id="{078D5D31-74AF-4518-A3D3-F0A66888F0A5}"/>
              </a:ext>
            </a:extLst>
          </p:cNvPr>
          <p:cNvSpPr txBox="1"/>
          <p:nvPr/>
        </p:nvSpPr>
        <p:spPr>
          <a:xfrm>
            <a:off x="242048" y="1337418"/>
            <a:ext cx="8420038" cy="3539430"/>
          </a:xfrm>
          <a:prstGeom prst="rect">
            <a:avLst/>
          </a:prstGeom>
          <a:noFill/>
        </p:spPr>
        <p:txBody>
          <a:bodyPr wrap="square" rtlCol="0">
            <a:spAutoFit/>
          </a:bodyPr>
          <a:lstStyle/>
          <a:p>
            <a:pPr marL="514350" indent="-514350">
              <a:buFont typeface="+mj-lt"/>
              <a:buAutoNum type="arabicPeriod"/>
            </a:pPr>
            <a:r>
              <a:rPr lang="en-AU" sz="2800" dirty="0">
                <a:latin typeface="Slate Std Light" panose="02000506040000020004" pitchFamily="50" charset="0"/>
              </a:rPr>
              <a:t>Ensure your are aware of all club policies, procedures and position descriptions</a:t>
            </a:r>
          </a:p>
          <a:p>
            <a:pPr marL="514350" indent="-514350">
              <a:buFont typeface="+mj-lt"/>
              <a:buAutoNum type="arabicPeriod"/>
            </a:pPr>
            <a:r>
              <a:rPr lang="en-AU" sz="2800" dirty="0">
                <a:latin typeface="Slate Std Light" panose="02000506040000020004" pitchFamily="50" charset="0"/>
              </a:rPr>
              <a:t>Conduct timely reviews on all club policies, procedures and position descriptions</a:t>
            </a:r>
          </a:p>
          <a:p>
            <a:pPr marL="514350" indent="-514350">
              <a:buFont typeface="+mj-lt"/>
              <a:buAutoNum type="arabicPeriod"/>
            </a:pPr>
            <a:r>
              <a:rPr lang="en-AU" sz="2800" dirty="0">
                <a:latin typeface="Slate Std Light" panose="02000506040000020004" pitchFamily="50" charset="0"/>
              </a:rPr>
              <a:t>Ensure amendments are completed with consultation of all relevant stakeholders</a:t>
            </a:r>
          </a:p>
          <a:p>
            <a:pPr marL="514350" indent="-514350">
              <a:buFont typeface="+mj-lt"/>
              <a:buAutoNum type="arabicPeriod"/>
            </a:pPr>
            <a:r>
              <a:rPr lang="en-AU" sz="2800" dirty="0">
                <a:latin typeface="Slate Std Light" panose="02000506040000020004" pitchFamily="50" charset="0"/>
              </a:rPr>
              <a:t>Communication to all relevant parties for amendments</a:t>
            </a:r>
          </a:p>
        </p:txBody>
      </p:sp>
      <p:pic>
        <p:nvPicPr>
          <p:cNvPr id="7" name="Content Placeholder 4">
            <a:extLst>
              <a:ext uri="{FF2B5EF4-FFF2-40B4-BE49-F238E27FC236}">
                <a16:creationId xmlns:a16="http://schemas.microsoft.com/office/drawing/2014/main" id="{7096318A-B4CC-42ED-8132-AF75F280B90C}"/>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23208" r="2969" b="4211"/>
          <a:stretch/>
        </p:blipFill>
        <p:spPr>
          <a:xfrm>
            <a:off x="8816789" y="-7073"/>
            <a:ext cx="3375211" cy="6569233"/>
          </a:xfrm>
        </p:spPr>
      </p:pic>
    </p:spTree>
    <p:extLst>
      <p:ext uri="{BB962C8B-B14F-4D97-AF65-F5344CB8AC3E}">
        <p14:creationId xmlns:p14="http://schemas.microsoft.com/office/powerpoint/2010/main" val="18574258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2E5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1269B2-63E5-4C0E-9494-2C6F7993E5F6}"/>
              </a:ext>
            </a:extLst>
          </p:cNvPr>
          <p:cNvPicPr>
            <a:picLocks noChangeAspect="1"/>
          </p:cNvPicPr>
          <p:nvPr/>
        </p:nvPicPr>
        <p:blipFill rotWithShape="1">
          <a:blip r:embed="rId3"/>
          <a:srcRect l="71394"/>
          <a:stretch/>
        </p:blipFill>
        <p:spPr>
          <a:xfrm>
            <a:off x="8704385" y="0"/>
            <a:ext cx="3487614" cy="6857999"/>
          </a:xfrm>
          <a:prstGeom prst="rect">
            <a:avLst/>
          </a:prstGeom>
        </p:spPr>
      </p:pic>
      <p:sp>
        <p:nvSpPr>
          <p:cNvPr id="7" name="Rectangle 6">
            <a:extLst>
              <a:ext uri="{FF2B5EF4-FFF2-40B4-BE49-F238E27FC236}">
                <a16:creationId xmlns:a16="http://schemas.microsoft.com/office/drawing/2014/main" id="{B9645E80-A98E-4CDB-AC42-C58CB39DBF06}"/>
              </a:ext>
            </a:extLst>
          </p:cNvPr>
          <p:cNvSpPr/>
          <p:nvPr/>
        </p:nvSpPr>
        <p:spPr>
          <a:xfrm>
            <a:off x="8634046" y="0"/>
            <a:ext cx="70339" cy="6857999"/>
          </a:xfrm>
          <a:prstGeom prst="rect">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1">
            <a:extLst>
              <a:ext uri="{FF2B5EF4-FFF2-40B4-BE49-F238E27FC236}">
                <a16:creationId xmlns:a16="http://schemas.microsoft.com/office/drawing/2014/main" id="{99BFABFF-BC19-4E89-9C33-0252C332CD04}"/>
              </a:ext>
            </a:extLst>
          </p:cNvPr>
          <p:cNvSpPr>
            <a:spLocks noGrp="1"/>
          </p:cNvSpPr>
          <p:nvPr>
            <p:ph type="title"/>
          </p:nvPr>
        </p:nvSpPr>
        <p:spPr>
          <a:xfrm>
            <a:off x="132380" y="1586294"/>
            <a:ext cx="8149971" cy="2942978"/>
          </a:xfrm>
        </p:spPr>
        <p:txBody>
          <a:bodyPr>
            <a:normAutofit fontScale="90000"/>
          </a:bodyPr>
          <a:lstStyle/>
          <a:p>
            <a:r>
              <a:rPr lang="en-AU" sz="7200" dirty="0">
                <a:solidFill>
                  <a:schemeClr val="bg1"/>
                </a:solidFill>
                <a:latin typeface="Avenir Book" panose="02000503020000020003" pitchFamily="2" charset="0"/>
                <a:ea typeface="Source Serif Pro" panose="02040603050405020204" pitchFamily="18" charset="0"/>
              </a:rPr>
              <a:t>MEETINGS</a:t>
            </a:r>
            <a:br>
              <a:rPr lang="en-AU" sz="7200" dirty="0">
                <a:solidFill>
                  <a:schemeClr val="bg1"/>
                </a:solidFill>
                <a:latin typeface="Avenir Book" panose="02000503020000020003" pitchFamily="2" charset="0"/>
                <a:ea typeface="Source Serif Pro" panose="02040603050405020204" pitchFamily="18" charset="0"/>
              </a:rPr>
            </a:br>
            <a:r>
              <a:rPr lang="en-AU" sz="7200" dirty="0">
                <a:solidFill>
                  <a:schemeClr val="bg1"/>
                </a:solidFill>
                <a:latin typeface="Avenir Book" panose="02000503020000020003" pitchFamily="2" charset="0"/>
                <a:ea typeface="Source Serif Pro" panose="02040603050405020204" pitchFamily="18" charset="0"/>
              </a:rPr>
              <a:t>AGENDAS</a:t>
            </a:r>
            <a:br>
              <a:rPr lang="en-AU" sz="7200" dirty="0">
                <a:solidFill>
                  <a:schemeClr val="bg1"/>
                </a:solidFill>
                <a:latin typeface="Avenir Book" panose="02000503020000020003" pitchFamily="2" charset="0"/>
                <a:ea typeface="Source Serif Pro" panose="02040603050405020204" pitchFamily="18" charset="0"/>
              </a:rPr>
            </a:br>
            <a:r>
              <a:rPr lang="en-AU" sz="7200" dirty="0">
                <a:solidFill>
                  <a:schemeClr val="bg1"/>
                </a:solidFill>
                <a:latin typeface="Avenir Book" panose="02000503020000020003" pitchFamily="2" charset="0"/>
                <a:ea typeface="Source Serif Pro" panose="02040603050405020204" pitchFamily="18" charset="0"/>
              </a:rPr>
              <a:t>MINUTES</a:t>
            </a:r>
            <a:br>
              <a:rPr lang="en-AU" sz="7200" dirty="0">
                <a:solidFill>
                  <a:schemeClr val="bg1"/>
                </a:solidFill>
                <a:latin typeface="Avenir Book" panose="02000503020000020003" pitchFamily="2" charset="0"/>
                <a:ea typeface="Source Serif Pro" panose="02040603050405020204" pitchFamily="18" charset="0"/>
              </a:rPr>
            </a:br>
            <a:endParaRPr lang="en-AU" sz="7200" dirty="0">
              <a:solidFill>
                <a:schemeClr val="bg1"/>
              </a:solidFill>
              <a:latin typeface="Avenir Book" panose="02000503020000020003" pitchFamily="2" charset="0"/>
              <a:ea typeface="Source Serif Pro" panose="02040603050405020204" pitchFamily="18" charset="0"/>
            </a:endParaRPr>
          </a:p>
        </p:txBody>
      </p:sp>
      <p:pic>
        <p:nvPicPr>
          <p:cNvPr id="5" name="Picture 4" descr="Graphical user interface&#10;&#10;Description automatically generated">
            <a:extLst>
              <a:ext uri="{FF2B5EF4-FFF2-40B4-BE49-F238E27FC236}">
                <a16:creationId xmlns:a16="http://schemas.microsoft.com/office/drawing/2014/main" id="{21B6C843-7E8F-7739-3E49-6E0AB6612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935" y="5271706"/>
            <a:ext cx="1809749" cy="650989"/>
          </a:xfrm>
          <a:prstGeom prst="rect">
            <a:avLst/>
          </a:prstGeom>
        </p:spPr>
      </p:pic>
    </p:spTree>
    <p:extLst>
      <p:ext uri="{BB962C8B-B14F-4D97-AF65-F5344CB8AC3E}">
        <p14:creationId xmlns:p14="http://schemas.microsoft.com/office/powerpoint/2010/main" val="10568093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750DB81-1435-4A1D-886A-1CC0D47EC3C6}"/>
              </a:ext>
            </a:extLst>
          </p:cNvPr>
          <p:cNvSpPr>
            <a:spLocks noGrp="1"/>
          </p:cNvSpPr>
          <p:nvPr>
            <p:ph type="title"/>
          </p:nvPr>
        </p:nvSpPr>
        <p:spPr>
          <a:xfrm>
            <a:off x="2488686" y="98733"/>
            <a:ext cx="8645882" cy="1364480"/>
          </a:xfrm>
        </p:spPr>
        <p:txBody>
          <a:bodyPr>
            <a:normAutofit/>
          </a:bodyPr>
          <a:lstStyle/>
          <a:p>
            <a:r>
              <a:rPr lang="en-AU" dirty="0">
                <a:solidFill>
                  <a:srgbClr val="002E5E"/>
                </a:solidFill>
                <a:latin typeface="Avenir Book" panose="02000503020000020003" pitchFamily="2" charset="0"/>
                <a:ea typeface="Source Serif Pro" panose="02040603050405020204" pitchFamily="18" charset="0"/>
              </a:rPr>
              <a:t>MEETINGS </a:t>
            </a:r>
          </a:p>
        </p:txBody>
      </p:sp>
      <p:sp>
        <p:nvSpPr>
          <p:cNvPr id="7" name="Content Placeholder 5">
            <a:extLst>
              <a:ext uri="{FF2B5EF4-FFF2-40B4-BE49-F238E27FC236}">
                <a16:creationId xmlns:a16="http://schemas.microsoft.com/office/drawing/2014/main" id="{C0CBA85C-FF1B-4A17-A1A6-2622B30A657C}"/>
              </a:ext>
            </a:extLst>
          </p:cNvPr>
          <p:cNvSpPr txBox="1">
            <a:spLocks/>
          </p:cNvSpPr>
          <p:nvPr/>
        </p:nvSpPr>
        <p:spPr>
          <a:xfrm>
            <a:off x="3546119" y="3497510"/>
            <a:ext cx="9729013" cy="40890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solidFill>
                <a:srgbClr val="002E5E"/>
              </a:solidFill>
            </a:endParaRPr>
          </a:p>
          <a:p>
            <a:pPr marL="0" indent="0">
              <a:buFont typeface="Arial" panose="020B0604020202020204" pitchFamily="34" charset="0"/>
              <a:buNone/>
            </a:pPr>
            <a:endParaRPr lang="en-AU" dirty="0">
              <a:solidFill>
                <a:srgbClr val="002E5E"/>
              </a:solidFill>
            </a:endParaRPr>
          </a:p>
        </p:txBody>
      </p:sp>
      <p:pic>
        <p:nvPicPr>
          <p:cNvPr id="3" name="Picture 2" descr="A picture containing text, sign, vector graphics&#10;&#10;Description automatically generated">
            <a:extLst>
              <a:ext uri="{FF2B5EF4-FFF2-40B4-BE49-F238E27FC236}">
                <a16:creationId xmlns:a16="http://schemas.microsoft.com/office/drawing/2014/main" id="{4A2A020F-205F-BA4B-BF55-968C808C5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1125" y="6093631"/>
            <a:ext cx="1596971" cy="574450"/>
          </a:xfrm>
          <a:prstGeom prst="rect">
            <a:avLst/>
          </a:prstGeom>
        </p:spPr>
      </p:pic>
      <p:pic>
        <p:nvPicPr>
          <p:cNvPr id="9" name="Content Placeholder 4">
            <a:extLst>
              <a:ext uri="{FF2B5EF4-FFF2-40B4-BE49-F238E27FC236}">
                <a16:creationId xmlns:a16="http://schemas.microsoft.com/office/drawing/2014/main" id="{7CF55017-9F84-413B-B263-68B599915C0F}"/>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51849"/>
          <a:stretch/>
        </p:blipFill>
        <p:spPr>
          <a:xfrm>
            <a:off x="0" y="0"/>
            <a:ext cx="2201490" cy="6858000"/>
          </a:xfrm>
        </p:spPr>
      </p:pic>
      <p:sp>
        <p:nvSpPr>
          <p:cNvPr id="2" name="Rectangle 1">
            <a:extLst>
              <a:ext uri="{FF2B5EF4-FFF2-40B4-BE49-F238E27FC236}">
                <a16:creationId xmlns:a16="http://schemas.microsoft.com/office/drawing/2014/main" id="{CF26A937-A852-4589-B205-746C36AAD21D}"/>
              </a:ext>
            </a:extLst>
          </p:cNvPr>
          <p:cNvSpPr/>
          <p:nvPr/>
        </p:nvSpPr>
        <p:spPr>
          <a:xfrm>
            <a:off x="2931254" y="1631753"/>
            <a:ext cx="473206" cy="584775"/>
          </a:xfrm>
          <a:prstGeom prst="rect">
            <a:avLst/>
          </a:prstGeom>
        </p:spPr>
        <p:txBody>
          <a:bodyPr wrap="none">
            <a:spAutoFit/>
          </a:bodyPr>
          <a:lstStyle/>
          <a:p>
            <a:pPr marL="285750" lvl="0" indent="-285750">
              <a:buFont typeface="Arial" panose="020B0604020202020204" pitchFamily="34" charset="0"/>
              <a:buChar char="•"/>
              <a:defRPr/>
            </a:pPr>
            <a:endParaRPr lang="en-AU" sz="3200" dirty="0"/>
          </a:p>
        </p:txBody>
      </p:sp>
      <p:graphicFrame>
        <p:nvGraphicFramePr>
          <p:cNvPr id="8" name="Diagram 7">
            <a:extLst>
              <a:ext uri="{FF2B5EF4-FFF2-40B4-BE49-F238E27FC236}">
                <a16:creationId xmlns:a16="http://schemas.microsoft.com/office/drawing/2014/main" id="{29CD6DE3-75DF-46A0-17CC-4FD28B824D60}"/>
              </a:ext>
            </a:extLst>
          </p:cNvPr>
          <p:cNvGraphicFramePr/>
          <p:nvPr>
            <p:extLst>
              <p:ext uri="{D42A27DB-BD31-4B8C-83A1-F6EECF244321}">
                <p14:modId xmlns:p14="http://schemas.microsoft.com/office/powerpoint/2010/main" val="1557682787"/>
              </p:ext>
            </p:extLst>
          </p:nvPr>
        </p:nvGraphicFramePr>
        <p:xfrm>
          <a:off x="2747627" y="962189"/>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79624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ign&#10;&#10;Description automatically generated">
            <a:extLst>
              <a:ext uri="{FF2B5EF4-FFF2-40B4-BE49-F238E27FC236}">
                <a16:creationId xmlns:a16="http://schemas.microsoft.com/office/drawing/2014/main" id="{C17A6C58-FDB4-026D-7CC5-0BD1473EA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2200" y="3187415"/>
            <a:ext cx="1322358" cy="483169"/>
          </a:xfrm>
          <a:prstGeom prst="rect">
            <a:avLst/>
          </a:prstGeom>
        </p:spPr>
      </p:pic>
      <p:pic>
        <p:nvPicPr>
          <p:cNvPr id="4" name="Picture 3">
            <a:extLst>
              <a:ext uri="{FF2B5EF4-FFF2-40B4-BE49-F238E27FC236}">
                <a16:creationId xmlns:a16="http://schemas.microsoft.com/office/drawing/2014/main" id="{39A2449F-674F-4320-1E09-E54A0D97C416}"/>
              </a:ext>
            </a:extLst>
          </p:cNvPr>
          <p:cNvPicPr>
            <a:picLocks noChangeAspect="1"/>
          </p:cNvPicPr>
          <p:nvPr/>
        </p:nvPicPr>
        <p:blipFill>
          <a:blip r:embed="rId3"/>
          <a:stretch>
            <a:fillRect/>
          </a:stretch>
        </p:blipFill>
        <p:spPr>
          <a:xfrm>
            <a:off x="0" y="-1"/>
            <a:ext cx="10162572" cy="6862355"/>
          </a:xfrm>
          <a:prstGeom prst="rect">
            <a:avLst/>
          </a:prstGeom>
        </p:spPr>
      </p:pic>
    </p:spTree>
    <p:extLst>
      <p:ext uri="{BB962C8B-B14F-4D97-AF65-F5344CB8AC3E}">
        <p14:creationId xmlns:p14="http://schemas.microsoft.com/office/powerpoint/2010/main" val="33906270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750DB81-1435-4A1D-886A-1CC0D47EC3C6}"/>
              </a:ext>
            </a:extLst>
          </p:cNvPr>
          <p:cNvSpPr>
            <a:spLocks noGrp="1"/>
          </p:cNvSpPr>
          <p:nvPr>
            <p:ph type="title"/>
          </p:nvPr>
        </p:nvSpPr>
        <p:spPr>
          <a:xfrm>
            <a:off x="2488686" y="169853"/>
            <a:ext cx="8460051" cy="614581"/>
          </a:xfrm>
        </p:spPr>
        <p:txBody>
          <a:bodyPr>
            <a:normAutofit fontScale="90000"/>
          </a:bodyPr>
          <a:lstStyle/>
          <a:p>
            <a:r>
              <a:rPr lang="en-AU" dirty="0">
                <a:solidFill>
                  <a:srgbClr val="002E5E"/>
                </a:solidFill>
                <a:latin typeface="Avenir Book" panose="02000503020000020003" pitchFamily="2" charset="0"/>
                <a:ea typeface="Source Serif Pro" panose="02040603050405020204" pitchFamily="18" charset="0"/>
              </a:rPr>
              <a:t>AGENDAS &amp; REPORTS</a:t>
            </a:r>
          </a:p>
        </p:txBody>
      </p:sp>
      <p:sp>
        <p:nvSpPr>
          <p:cNvPr id="7" name="Content Placeholder 5">
            <a:extLst>
              <a:ext uri="{FF2B5EF4-FFF2-40B4-BE49-F238E27FC236}">
                <a16:creationId xmlns:a16="http://schemas.microsoft.com/office/drawing/2014/main" id="{C0CBA85C-FF1B-4A17-A1A6-2622B30A657C}"/>
              </a:ext>
            </a:extLst>
          </p:cNvPr>
          <p:cNvSpPr txBox="1">
            <a:spLocks/>
          </p:cNvSpPr>
          <p:nvPr/>
        </p:nvSpPr>
        <p:spPr>
          <a:xfrm>
            <a:off x="3546119" y="3497510"/>
            <a:ext cx="9729013" cy="40890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solidFill>
                <a:srgbClr val="002E5E"/>
              </a:solidFill>
            </a:endParaRPr>
          </a:p>
          <a:p>
            <a:pPr marL="0" indent="0">
              <a:buFont typeface="Arial" panose="020B0604020202020204" pitchFamily="34" charset="0"/>
              <a:buNone/>
            </a:pPr>
            <a:endParaRPr lang="en-AU" dirty="0">
              <a:solidFill>
                <a:srgbClr val="002E5E"/>
              </a:solidFill>
            </a:endParaRPr>
          </a:p>
        </p:txBody>
      </p:sp>
      <p:pic>
        <p:nvPicPr>
          <p:cNvPr id="3" name="Picture 2" descr="A picture containing text, sign, vector graphics&#10;&#10;Description automatically generated">
            <a:extLst>
              <a:ext uri="{FF2B5EF4-FFF2-40B4-BE49-F238E27FC236}">
                <a16:creationId xmlns:a16="http://schemas.microsoft.com/office/drawing/2014/main" id="{4A2A020F-205F-BA4B-BF55-968C808C5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1125" y="6093631"/>
            <a:ext cx="1596971" cy="574450"/>
          </a:xfrm>
          <a:prstGeom prst="rect">
            <a:avLst/>
          </a:prstGeom>
        </p:spPr>
      </p:pic>
      <p:pic>
        <p:nvPicPr>
          <p:cNvPr id="9" name="Content Placeholder 4">
            <a:extLst>
              <a:ext uri="{FF2B5EF4-FFF2-40B4-BE49-F238E27FC236}">
                <a16:creationId xmlns:a16="http://schemas.microsoft.com/office/drawing/2014/main" id="{7CF55017-9F84-413B-B263-68B599915C0F}"/>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51849"/>
          <a:stretch/>
        </p:blipFill>
        <p:spPr>
          <a:xfrm>
            <a:off x="0" y="0"/>
            <a:ext cx="2201490" cy="6858000"/>
          </a:xfrm>
        </p:spPr>
      </p:pic>
      <p:sp>
        <p:nvSpPr>
          <p:cNvPr id="2" name="Rectangle 1">
            <a:extLst>
              <a:ext uri="{FF2B5EF4-FFF2-40B4-BE49-F238E27FC236}">
                <a16:creationId xmlns:a16="http://schemas.microsoft.com/office/drawing/2014/main" id="{CF26A937-A852-4589-B205-746C36AAD21D}"/>
              </a:ext>
            </a:extLst>
          </p:cNvPr>
          <p:cNvSpPr/>
          <p:nvPr/>
        </p:nvSpPr>
        <p:spPr>
          <a:xfrm>
            <a:off x="2931254" y="1631753"/>
            <a:ext cx="473206" cy="584775"/>
          </a:xfrm>
          <a:prstGeom prst="rect">
            <a:avLst/>
          </a:prstGeom>
        </p:spPr>
        <p:txBody>
          <a:bodyPr wrap="none">
            <a:spAutoFit/>
          </a:bodyPr>
          <a:lstStyle/>
          <a:p>
            <a:pPr marL="285750" lvl="0" indent="-285750">
              <a:buFont typeface="Arial" panose="020B0604020202020204" pitchFamily="34" charset="0"/>
              <a:buChar char="•"/>
              <a:defRPr/>
            </a:pPr>
            <a:endParaRPr lang="en-AU" sz="3200" dirty="0"/>
          </a:p>
        </p:txBody>
      </p:sp>
      <p:graphicFrame>
        <p:nvGraphicFramePr>
          <p:cNvPr id="4" name="Diagram 3">
            <a:extLst>
              <a:ext uri="{FF2B5EF4-FFF2-40B4-BE49-F238E27FC236}">
                <a16:creationId xmlns:a16="http://schemas.microsoft.com/office/drawing/2014/main" id="{869CE2F1-C3E6-9EF2-4343-FA0782B791A3}"/>
              </a:ext>
            </a:extLst>
          </p:cNvPr>
          <p:cNvGraphicFramePr/>
          <p:nvPr>
            <p:extLst>
              <p:ext uri="{D42A27DB-BD31-4B8C-83A1-F6EECF244321}">
                <p14:modId xmlns:p14="http://schemas.microsoft.com/office/powerpoint/2010/main" val="3624157399"/>
              </p:ext>
            </p:extLst>
          </p:nvPr>
        </p:nvGraphicFramePr>
        <p:xfrm>
          <a:off x="2654711" y="1075289"/>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085358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750DB81-1435-4A1D-886A-1CC0D47EC3C6}"/>
              </a:ext>
            </a:extLst>
          </p:cNvPr>
          <p:cNvSpPr>
            <a:spLocks noGrp="1"/>
          </p:cNvSpPr>
          <p:nvPr>
            <p:ph type="title"/>
          </p:nvPr>
        </p:nvSpPr>
        <p:spPr>
          <a:xfrm>
            <a:off x="2340955" y="74086"/>
            <a:ext cx="8645882" cy="1364480"/>
          </a:xfrm>
        </p:spPr>
        <p:txBody>
          <a:bodyPr>
            <a:normAutofit/>
          </a:bodyPr>
          <a:lstStyle/>
          <a:p>
            <a:r>
              <a:rPr lang="en-AU" sz="6000" dirty="0">
                <a:solidFill>
                  <a:srgbClr val="002E5E"/>
                </a:solidFill>
                <a:latin typeface="Avenir Book" panose="02000503020000020003" pitchFamily="2" charset="0"/>
                <a:ea typeface="Source Serif Pro" panose="02040603050405020204" pitchFamily="18" charset="0"/>
              </a:rPr>
              <a:t>MINUTES </a:t>
            </a:r>
          </a:p>
        </p:txBody>
      </p:sp>
      <p:sp>
        <p:nvSpPr>
          <p:cNvPr id="7" name="Content Placeholder 5">
            <a:extLst>
              <a:ext uri="{FF2B5EF4-FFF2-40B4-BE49-F238E27FC236}">
                <a16:creationId xmlns:a16="http://schemas.microsoft.com/office/drawing/2014/main" id="{C0CBA85C-FF1B-4A17-A1A6-2622B30A657C}"/>
              </a:ext>
            </a:extLst>
          </p:cNvPr>
          <p:cNvSpPr txBox="1">
            <a:spLocks/>
          </p:cNvSpPr>
          <p:nvPr/>
        </p:nvSpPr>
        <p:spPr>
          <a:xfrm>
            <a:off x="3546119" y="3497510"/>
            <a:ext cx="9729013" cy="40890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solidFill>
                <a:srgbClr val="002E5E"/>
              </a:solidFill>
            </a:endParaRPr>
          </a:p>
          <a:p>
            <a:pPr marL="0" indent="0">
              <a:buFont typeface="Arial" panose="020B0604020202020204" pitchFamily="34" charset="0"/>
              <a:buNone/>
            </a:pPr>
            <a:endParaRPr lang="en-AU" dirty="0">
              <a:solidFill>
                <a:srgbClr val="002E5E"/>
              </a:solidFill>
            </a:endParaRPr>
          </a:p>
        </p:txBody>
      </p:sp>
      <p:pic>
        <p:nvPicPr>
          <p:cNvPr id="3" name="Picture 2" descr="A picture containing text, sign, vector graphics&#10;&#10;Description automatically generated">
            <a:extLst>
              <a:ext uri="{FF2B5EF4-FFF2-40B4-BE49-F238E27FC236}">
                <a16:creationId xmlns:a16="http://schemas.microsoft.com/office/drawing/2014/main" id="{4A2A020F-205F-BA4B-BF55-968C808C5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1125" y="6093631"/>
            <a:ext cx="1596971" cy="574450"/>
          </a:xfrm>
          <a:prstGeom prst="rect">
            <a:avLst/>
          </a:prstGeom>
        </p:spPr>
      </p:pic>
      <p:pic>
        <p:nvPicPr>
          <p:cNvPr id="9" name="Content Placeholder 4">
            <a:extLst>
              <a:ext uri="{FF2B5EF4-FFF2-40B4-BE49-F238E27FC236}">
                <a16:creationId xmlns:a16="http://schemas.microsoft.com/office/drawing/2014/main" id="{7CF55017-9F84-413B-B263-68B599915C0F}"/>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51849"/>
          <a:stretch/>
        </p:blipFill>
        <p:spPr>
          <a:xfrm>
            <a:off x="0" y="0"/>
            <a:ext cx="2201490" cy="6858000"/>
          </a:xfrm>
        </p:spPr>
      </p:pic>
      <p:sp>
        <p:nvSpPr>
          <p:cNvPr id="2" name="Rectangle 1">
            <a:extLst>
              <a:ext uri="{FF2B5EF4-FFF2-40B4-BE49-F238E27FC236}">
                <a16:creationId xmlns:a16="http://schemas.microsoft.com/office/drawing/2014/main" id="{CF26A937-A852-4589-B205-746C36AAD21D}"/>
              </a:ext>
            </a:extLst>
          </p:cNvPr>
          <p:cNvSpPr/>
          <p:nvPr/>
        </p:nvSpPr>
        <p:spPr>
          <a:xfrm>
            <a:off x="2931254" y="1631753"/>
            <a:ext cx="473206" cy="584775"/>
          </a:xfrm>
          <a:prstGeom prst="rect">
            <a:avLst/>
          </a:prstGeom>
        </p:spPr>
        <p:txBody>
          <a:bodyPr wrap="none">
            <a:spAutoFit/>
          </a:bodyPr>
          <a:lstStyle/>
          <a:p>
            <a:pPr marL="285750" lvl="0" indent="-285750">
              <a:buFont typeface="Arial" panose="020B0604020202020204" pitchFamily="34" charset="0"/>
              <a:buChar char="•"/>
              <a:defRPr/>
            </a:pPr>
            <a:endParaRPr lang="en-AU" sz="3200" dirty="0"/>
          </a:p>
        </p:txBody>
      </p:sp>
      <p:graphicFrame>
        <p:nvGraphicFramePr>
          <p:cNvPr id="5" name="Diagram 4">
            <a:extLst>
              <a:ext uri="{FF2B5EF4-FFF2-40B4-BE49-F238E27FC236}">
                <a16:creationId xmlns:a16="http://schemas.microsoft.com/office/drawing/2014/main" id="{50EC7DCE-D789-CB6C-8A0F-3DA3B69FA22E}"/>
              </a:ext>
            </a:extLst>
          </p:cNvPr>
          <p:cNvGraphicFramePr/>
          <p:nvPr>
            <p:extLst>
              <p:ext uri="{D42A27DB-BD31-4B8C-83A1-F6EECF244321}">
                <p14:modId xmlns:p14="http://schemas.microsoft.com/office/powerpoint/2010/main" val="3648033419"/>
              </p:ext>
            </p:extLst>
          </p:nvPr>
        </p:nvGraphicFramePr>
        <p:xfrm>
          <a:off x="2340955" y="1248160"/>
          <a:ext cx="9729013" cy="59035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Graphic 7" descr="Scribble with solid fill">
            <a:extLst>
              <a:ext uri="{FF2B5EF4-FFF2-40B4-BE49-F238E27FC236}">
                <a16:creationId xmlns:a16="http://schemas.microsoft.com/office/drawing/2014/main" id="{CF25D867-E125-E642-E759-63A37104D04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24384" y="2789766"/>
            <a:ext cx="1286945" cy="1286945"/>
          </a:xfrm>
          <a:prstGeom prst="rect">
            <a:avLst/>
          </a:prstGeom>
        </p:spPr>
      </p:pic>
      <p:pic>
        <p:nvPicPr>
          <p:cNvPr id="11" name="Graphic 10" descr="Meeting outline">
            <a:extLst>
              <a:ext uri="{FF2B5EF4-FFF2-40B4-BE49-F238E27FC236}">
                <a16:creationId xmlns:a16="http://schemas.microsoft.com/office/drawing/2014/main" id="{B8EE013C-8EB6-99C2-15F6-C4619192719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49235" y="2213739"/>
            <a:ext cx="1364480" cy="1364480"/>
          </a:xfrm>
          <a:prstGeom prst="rect">
            <a:avLst/>
          </a:prstGeom>
        </p:spPr>
      </p:pic>
      <p:pic>
        <p:nvPicPr>
          <p:cNvPr id="13" name="Graphic 12" descr="Cheers outline">
            <a:extLst>
              <a:ext uri="{FF2B5EF4-FFF2-40B4-BE49-F238E27FC236}">
                <a16:creationId xmlns:a16="http://schemas.microsoft.com/office/drawing/2014/main" id="{DE5A7BF1-FDE4-2D59-BA8A-011F6310E16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380628" y="1785798"/>
            <a:ext cx="1364480" cy="1364480"/>
          </a:xfrm>
          <a:prstGeom prst="rect">
            <a:avLst/>
          </a:prstGeom>
        </p:spPr>
      </p:pic>
      <p:pic>
        <p:nvPicPr>
          <p:cNvPr id="15" name="Graphic 14" descr="Teacher with solid fill">
            <a:extLst>
              <a:ext uri="{FF2B5EF4-FFF2-40B4-BE49-F238E27FC236}">
                <a16:creationId xmlns:a16="http://schemas.microsoft.com/office/drawing/2014/main" id="{CB7A1BBF-EB65-48CB-9940-2CFB7D39948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344081" y="1430334"/>
            <a:ext cx="1317840" cy="1317840"/>
          </a:xfrm>
          <a:prstGeom prst="rect">
            <a:avLst/>
          </a:prstGeom>
        </p:spPr>
      </p:pic>
      <p:pic>
        <p:nvPicPr>
          <p:cNvPr id="17" name="Graphic 16" descr="Checklist with solid fill">
            <a:extLst>
              <a:ext uri="{FF2B5EF4-FFF2-40B4-BE49-F238E27FC236}">
                <a16:creationId xmlns:a16="http://schemas.microsoft.com/office/drawing/2014/main" id="{4A4EFE0C-ED2B-C758-A3CD-850B305A410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491125" y="924010"/>
            <a:ext cx="1222300" cy="1222300"/>
          </a:xfrm>
          <a:prstGeom prst="rect">
            <a:avLst/>
          </a:prstGeom>
        </p:spPr>
      </p:pic>
    </p:spTree>
    <p:extLst>
      <p:ext uri="{BB962C8B-B14F-4D97-AF65-F5344CB8AC3E}">
        <p14:creationId xmlns:p14="http://schemas.microsoft.com/office/powerpoint/2010/main" val="13392680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750DB81-1435-4A1D-886A-1CC0D47EC3C6}"/>
              </a:ext>
            </a:extLst>
          </p:cNvPr>
          <p:cNvSpPr>
            <a:spLocks noGrp="1"/>
          </p:cNvSpPr>
          <p:nvPr>
            <p:ph type="title"/>
          </p:nvPr>
        </p:nvSpPr>
        <p:spPr>
          <a:xfrm>
            <a:off x="2488686" y="-66829"/>
            <a:ext cx="8645882" cy="1364480"/>
          </a:xfrm>
        </p:spPr>
        <p:txBody>
          <a:bodyPr>
            <a:normAutofit/>
          </a:bodyPr>
          <a:lstStyle/>
          <a:p>
            <a:r>
              <a:rPr lang="en-AU" dirty="0">
                <a:solidFill>
                  <a:srgbClr val="002E5E"/>
                </a:solidFill>
                <a:latin typeface="Avenir Book" panose="02000503020000020003" pitchFamily="2" charset="0"/>
                <a:ea typeface="Source Serif Pro" panose="02040603050405020204" pitchFamily="18" charset="0"/>
              </a:rPr>
              <a:t>MOTIONS</a:t>
            </a:r>
          </a:p>
        </p:txBody>
      </p:sp>
      <p:sp>
        <p:nvSpPr>
          <p:cNvPr id="7" name="Content Placeholder 5">
            <a:extLst>
              <a:ext uri="{FF2B5EF4-FFF2-40B4-BE49-F238E27FC236}">
                <a16:creationId xmlns:a16="http://schemas.microsoft.com/office/drawing/2014/main" id="{C0CBA85C-FF1B-4A17-A1A6-2622B30A657C}"/>
              </a:ext>
            </a:extLst>
          </p:cNvPr>
          <p:cNvSpPr txBox="1">
            <a:spLocks/>
          </p:cNvSpPr>
          <p:nvPr/>
        </p:nvSpPr>
        <p:spPr>
          <a:xfrm>
            <a:off x="3546119" y="3497510"/>
            <a:ext cx="9729013" cy="40890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solidFill>
                <a:srgbClr val="002E5E"/>
              </a:solidFill>
            </a:endParaRPr>
          </a:p>
          <a:p>
            <a:pPr marL="0" indent="0">
              <a:buFont typeface="Arial" panose="020B0604020202020204" pitchFamily="34" charset="0"/>
              <a:buNone/>
            </a:pPr>
            <a:endParaRPr lang="en-AU" dirty="0">
              <a:solidFill>
                <a:srgbClr val="002E5E"/>
              </a:solidFill>
            </a:endParaRPr>
          </a:p>
        </p:txBody>
      </p:sp>
      <p:pic>
        <p:nvPicPr>
          <p:cNvPr id="3" name="Picture 2" descr="A picture containing text, sign, vector graphics&#10;&#10;Description automatically generated">
            <a:extLst>
              <a:ext uri="{FF2B5EF4-FFF2-40B4-BE49-F238E27FC236}">
                <a16:creationId xmlns:a16="http://schemas.microsoft.com/office/drawing/2014/main" id="{4A2A020F-205F-BA4B-BF55-968C808C5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1361" y="328186"/>
            <a:ext cx="1596971" cy="574450"/>
          </a:xfrm>
          <a:prstGeom prst="rect">
            <a:avLst/>
          </a:prstGeom>
        </p:spPr>
      </p:pic>
      <p:pic>
        <p:nvPicPr>
          <p:cNvPr id="9" name="Content Placeholder 4">
            <a:extLst>
              <a:ext uri="{FF2B5EF4-FFF2-40B4-BE49-F238E27FC236}">
                <a16:creationId xmlns:a16="http://schemas.microsoft.com/office/drawing/2014/main" id="{7CF55017-9F84-413B-B263-68B599915C0F}"/>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51849"/>
          <a:stretch/>
        </p:blipFill>
        <p:spPr>
          <a:xfrm>
            <a:off x="0" y="0"/>
            <a:ext cx="2201490" cy="6858000"/>
          </a:xfrm>
        </p:spPr>
      </p:pic>
      <p:sp>
        <p:nvSpPr>
          <p:cNvPr id="2" name="Rectangle 1">
            <a:extLst>
              <a:ext uri="{FF2B5EF4-FFF2-40B4-BE49-F238E27FC236}">
                <a16:creationId xmlns:a16="http://schemas.microsoft.com/office/drawing/2014/main" id="{CF26A937-A852-4589-B205-746C36AAD21D}"/>
              </a:ext>
            </a:extLst>
          </p:cNvPr>
          <p:cNvSpPr/>
          <p:nvPr/>
        </p:nvSpPr>
        <p:spPr>
          <a:xfrm>
            <a:off x="2931254" y="1631753"/>
            <a:ext cx="473206" cy="584775"/>
          </a:xfrm>
          <a:prstGeom prst="rect">
            <a:avLst/>
          </a:prstGeom>
        </p:spPr>
        <p:txBody>
          <a:bodyPr wrap="none">
            <a:spAutoFit/>
          </a:bodyPr>
          <a:lstStyle/>
          <a:p>
            <a:pPr marL="285750" lvl="0" indent="-285750">
              <a:buFont typeface="Arial" panose="020B0604020202020204" pitchFamily="34" charset="0"/>
              <a:buChar char="•"/>
              <a:defRPr/>
            </a:pPr>
            <a:endParaRPr lang="en-AU" sz="3200" dirty="0"/>
          </a:p>
        </p:txBody>
      </p:sp>
      <p:sp>
        <p:nvSpPr>
          <p:cNvPr id="8" name="TextBox 7">
            <a:extLst>
              <a:ext uri="{FF2B5EF4-FFF2-40B4-BE49-F238E27FC236}">
                <a16:creationId xmlns:a16="http://schemas.microsoft.com/office/drawing/2014/main" id="{6519FF17-9EC1-F202-41F2-1890D2FB33EC}"/>
              </a:ext>
            </a:extLst>
          </p:cNvPr>
          <p:cNvSpPr txBox="1"/>
          <p:nvPr/>
        </p:nvSpPr>
        <p:spPr>
          <a:xfrm>
            <a:off x="2488686" y="1158881"/>
            <a:ext cx="8851016" cy="5509200"/>
          </a:xfrm>
          <a:prstGeom prst="rect">
            <a:avLst/>
          </a:prstGeom>
          <a:noFill/>
        </p:spPr>
        <p:txBody>
          <a:bodyPr wrap="square">
            <a:spAutoFit/>
          </a:bodyPr>
          <a:lstStyle/>
          <a:p>
            <a:pPr marL="285750" indent="-285750">
              <a:buFont typeface="Arial" panose="020B0604020202020204" pitchFamily="34" charset="0"/>
              <a:buChar char="•"/>
            </a:pPr>
            <a:r>
              <a:rPr lang="en-AU" sz="3200" dirty="0"/>
              <a:t>Understand the committee's rules and procedures</a:t>
            </a:r>
          </a:p>
          <a:p>
            <a:endParaRPr lang="en-AU" sz="3200" dirty="0"/>
          </a:p>
          <a:p>
            <a:pPr marL="285750" indent="-285750">
              <a:buFont typeface="Arial" panose="020B0604020202020204" pitchFamily="34" charset="0"/>
              <a:buChar char="•"/>
            </a:pPr>
            <a:r>
              <a:rPr lang="en-AU" sz="3200" dirty="0"/>
              <a:t>Clearly state the purpose and intent of the motion</a:t>
            </a:r>
          </a:p>
          <a:p>
            <a:endParaRPr lang="en-AU" sz="3200" dirty="0"/>
          </a:p>
          <a:p>
            <a:pPr marL="285750" indent="-285750">
              <a:buFont typeface="Arial" panose="020B0604020202020204" pitchFamily="34" charset="0"/>
              <a:buChar char="•"/>
            </a:pPr>
            <a:r>
              <a:rPr lang="en-AU" sz="3200" dirty="0"/>
              <a:t>Provide supporting evidence or data</a:t>
            </a:r>
          </a:p>
          <a:p>
            <a:endParaRPr lang="en-AU" sz="3200" dirty="0"/>
          </a:p>
          <a:p>
            <a:pPr marL="285750" indent="-285750">
              <a:buFont typeface="Arial" panose="020B0604020202020204" pitchFamily="34" charset="0"/>
              <a:buChar char="•"/>
            </a:pPr>
            <a:r>
              <a:rPr lang="en-AU" sz="3200" dirty="0"/>
              <a:t>Address potential objections</a:t>
            </a:r>
          </a:p>
          <a:p>
            <a:endParaRPr lang="en-AU" sz="3200" dirty="0"/>
          </a:p>
          <a:p>
            <a:pPr marL="285750" indent="-285750">
              <a:buFont typeface="Arial" panose="020B0604020202020204" pitchFamily="34" charset="0"/>
              <a:buChar char="•"/>
            </a:pPr>
            <a:r>
              <a:rPr lang="en-AU" sz="3200" dirty="0"/>
              <a:t>Build consensus</a:t>
            </a:r>
          </a:p>
          <a:p>
            <a:endParaRPr lang="en-AU" sz="3200" dirty="0"/>
          </a:p>
          <a:p>
            <a:pPr marL="285750" indent="-285750">
              <a:buFont typeface="Arial" panose="020B0604020202020204" pitchFamily="34" charset="0"/>
              <a:buChar char="•"/>
            </a:pPr>
            <a:r>
              <a:rPr lang="en-AU" sz="3200" dirty="0"/>
              <a:t>Present the motion in a clear and concise manner</a:t>
            </a:r>
          </a:p>
        </p:txBody>
      </p:sp>
    </p:spTree>
    <p:extLst>
      <p:ext uri="{BB962C8B-B14F-4D97-AF65-F5344CB8AC3E}">
        <p14:creationId xmlns:p14="http://schemas.microsoft.com/office/powerpoint/2010/main" val="7881804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2E5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1269B2-63E5-4C0E-9494-2C6F7993E5F6}"/>
              </a:ext>
            </a:extLst>
          </p:cNvPr>
          <p:cNvPicPr>
            <a:picLocks noChangeAspect="1"/>
          </p:cNvPicPr>
          <p:nvPr/>
        </p:nvPicPr>
        <p:blipFill rotWithShape="1">
          <a:blip r:embed="rId3"/>
          <a:srcRect l="71394"/>
          <a:stretch/>
        </p:blipFill>
        <p:spPr>
          <a:xfrm>
            <a:off x="8704385" y="0"/>
            <a:ext cx="3487614" cy="6857999"/>
          </a:xfrm>
          <a:prstGeom prst="rect">
            <a:avLst/>
          </a:prstGeom>
        </p:spPr>
      </p:pic>
      <p:sp>
        <p:nvSpPr>
          <p:cNvPr id="7" name="Rectangle 6">
            <a:extLst>
              <a:ext uri="{FF2B5EF4-FFF2-40B4-BE49-F238E27FC236}">
                <a16:creationId xmlns:a16="http://schemas.microsoft.com/office/drawing/2014/main" id="{B9645E80-A98E-4CDB-AC42-C58CB39DBF06}"/>
              </a:ext>
            </a:extLst>
          </p:cNvPr>
          <p:cNvSpPr/>
          <p:nvPr/>
        </p:nvSpPr>
        <p:spPr>
          <a:xfrm>
            <a:off x="8634046" y="0"/>
            <a:ext cx="70339" cy="6857999"/>
          </a:xfrm>
          <a:prstGeom prst="rect">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1">
            <a:extLst>
              <a:ext uri="{FF2B5EF4-FFF2-40B4-BE49-F238E27FC236}">
                <a16:creationId xmlns:a16="http://schemas.microsoft.com/office/drawing/2014/main" id="{99BFABFF-BC19-4E89-9C33-0252C332CD04}"/>
              </a:ext>
            </a:extLst>
          </p:cNvPr>
          <p:cNvSpPr>
            <a:spLocks noGrp="1"/>
          </p:cNvSpPr>
          <p:nvPr>
            <p:ph type="title"/>
          </p:nvPr>
        </p:nvSpPr>
        <p:spPr>
          <a:xfrm>
            <a:off x="132380" y="1586294"/>
            <a:ext cx="8149971" cy="2942978"/>
          </a:xfrm>
        </p:spPr>
        <p:txBody>
          <a:bodyPr>
            <a:normAutofit/>
          </a:bodyPr>
          <a:lstStyle/>
          <a:p>
            <a:r>
              <a:rPr lang="en-AU" sz="7200" dirty="0">
                <a:solidFill>
                  <a:schemeClr val="bg1"/>
                </a:solidFill>
                <a:latin typeface="Avenir Book" panose="02000503020000020003" pitchFamily="2" charset="0"/>
                <a:ea typeface="Source Serif Pro" panose="02040603050405020204" pitchFamily="18" charset="0"/>
              </a:rPr>
              <a:t>COMPLAINTS </a:t>
            </a:r>
          </a:p>
        </p:txBody>
      </p:sp>
      <p:pic>
        <p:nvPicPr>
          <p:cNvPr id="5" name="Picture 4" descr="Graphical user interface&#10;&#10;Description automatically generated">
            <a:extLst>
              <a:ext uri="{FF2B5EF4-FFF2-40B4-BE49-F238E27FC236}">
                <a16:creationId xmlns:a16="http://schemas.microsoft.com/office/drawing/2014/main" id="{21B6C843-7E8F-7739-3E49-6E0AB6612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935" y="5271706"/>
            <a:ext cx="1809749" cy="650989"/>
          </a:xfrm>
          <a:prstGeom prst="rect">
            <a:avLst/>
          </a:prstGeom>
        </p:spPr>
      </p:pic>
    </p:spTree>
    <p:extLst>
      <p:ext uri="{BB962C8B-B14F-4D97-AF65-F5344CB8AC3E}">
        <p14:creationId xmlns:p14="http://schemas.microsoft.com/office/powerpoint/2010/main" val="33589349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60375A-3D14-4A34-8605-2FD4AB40A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BC46585-245A-49DD-AC64-639427894B73}"/>
              </a:ext>
            </a:extLst>
          </p:cNvPr>
          <p:cNvSpPr txBox="1"/>
          <p:nvPr/>
        </p:nvSpPr>
        <p:spPr>
          <a:xfrm>
            <a:off x="242047" y="242045"/>
            <a:ext cx="8248809" cy="707886"/>
          </a:xfrm>
          <a:prstGeom prst="rect">
            <a:avLst/>
          </a:prstGeom>
          <a:noFill/>
        </p:spPr>
        <p:txBody>
          <a:bodyPr wrap="square" rtlCol="0">
            <a:spAutoFit/>
          </a:bodyPr>
          <a:lstStyle/>
          <a:p>
            <a:r>
              <a:rPr lang="en-AU" sz="4000" b="1" dirty="0">
                <a:solidFill>
                  <a:srgbClr val="1E497D"/>
                </a:solidFill>
                <a:latin typeface="Slate Std Black" panose="02000903070000020004" pitchFamily="50" charset="0"/>
              </a:rPr>
              <a:t>EVOLUTION &amp; STANDARDISATION </a:t>
            </a:r>
            <a:endParaRPr lang="en-AU" sz="4000" b="1" dirty="0">
              <a:solidFill>
                <a:srgbClr val="012E57"/>
              </a:solidFill>
              <a:latin typeface="Slate Std Black" panose="02000903070000020004" pitchFamily="50" charset="0"/>
            </a:endParaRPr>
          </a:p>
        </p:txBody>
      </p:sp>
      <p:pic>
        <p:nvPicPr>
          <p:cNvPr id="8" name="Picture 7">
            <a:extLst>
              <a:ext uri="{FF2B5EF4-FFF2-40B4-BE49-F238E27FC236}">
                <a16:creationId xmlns:a16="http://schemas.microsoft.com/office/drawing/2014/main" id="{909B6CE4-C88A-4A68-8A21-6CC6E62389F2}"/>
              </a:ext>
            </a:extLst>
          </p:cNvPr>
          <p:cNvPicPr>
            <a:picLocks noChangeAspect="1"/>
          </p:cNvPicPr>
          <p:nvPr/>
        </p:nvPicPr>
        <p:blipFill rotWithShape="1">
          <a:blip r:embed="rId4">
            <a:extLst>
              <a:ext uri="{28A0092B-C50C-407E-A947-70E740481C1C}">
                <a14:useLocalDpi xmlns:a14="http://schemas.microsoft.com/office/drawing/2010/main" val="0"/>
              </a:ext>
            </a:extLst>
          </a:blip>
          <a:srcRect l="1087" t="-97" r="21761" b="97"/>
          <a:stretch/>
        </p:blipFill>
        <p:spPr>
          <a:xfrm>
            <a:off x="8816789" y="-1"/>
            <a:ext cx="3375212" cy="6562161"/>
          </a:xfrm>
          <a:prstGeom prst="rect">
            <a:avLst/>
          </a:prstGeom>
        </p:spPr>
      </p:pic>
      <p:sp>
        <p:nvSpPr>
          <p:cNvPr id="11" name="TextBox 10">
            <a:extLst>
              <a:ext uri="{FF2B5EF4-FFF2-40B4-BE49-F238E27FC236}">
                <a16:creationId xmlns:a16="http://schemas.microsoft.com/office/drawing/2014/main" id="{078D5D31-74AF-4518-A3D3-F0A66888F0A5}"/>
              </a:ext>
            </a:extLst>
          </p:cNvPr>
          <p:cNvSpPr txBox="1"/>
          <p:nvPr/>
        </p:nvSpPr>
        <p:spPr>
          <a:xfrm>
            <a:off x="242048" y="985462"/>
            <a:ext cx="8574740" cy="4262705"/>
          </a:xfrm>
          <a:prstGeom prst="rect">
            <a:avLst/>
          </a:prstGeom>
          <a:noFill/>
        </p:spPr>
        <p:txBody>
          <a:bodyPr wrap="square" rtlCol="0">
            <a:spAutoFit/>
          </a:bodyPr>
          <a:lstStyle/>
          <a:p>
            <a:pPr marL="457200" indent="-457200" algn="l" rtl="0" fontAlgn="base">
              <a:buFont typeface="Arial" panose="020B0604020202020204" pitchFamily="34" charset="0"/>
              <a:buChar char="•"/>
            </a:pPr>
            <a:r>
              <a:rPr lang="en-AU" sz="3200" b="0" i="0" u="none" strike="noStrike" dirty="0">
                <a:solidFill>
                  <a:srgbClr val="002E5E"/>
                </a:solidFill>
                <a:effectLst/>
                <a:latin typeface="Calibri" panose="020F0502020204030204" pitchFamily="34" charset="0"/>
              </a:rPr>
              <a:t>Alignment with SLSA Policy 6.06 – Complaints Resolution</a:t>
            </a:r>
            <a:r>
              <a:rPr lang="en-US" sz="3200" b="0" i="0" dirty="0">
                <a:solidFill>
                  <a:srgbClr val="000000"/>
                </a:solidFill>
                <a:effectLst/>
                <a:latin typeface="Calibri" panose="020F0502020204030204" pitchFamily="34" charset="0"/>
              </a:rPr>
              <a:t>​</a:t>
            </a:r>
            <a:endParaRPr lang="en-US" sz="3200" b="0" i="0" dirty="0">
              <a:solidFill>
                <a:srgbClr val="000000"/>
              </a:solidFill>
              <a:effectLst/>
              <a:latin typeface="Arial" panose="020B0604020202020204" pitchFamily="34" charset="0"/>
            </a:endParaRPr>
          </a:p>
          <a:p>
            <a:pPr marL="457200" indent="-457200" algn="l" rtl="0" fontAlgn="base">
              <a:buFont typeface="Arial" panose="020B0604020202020204" pitchFamily="34" charset="0"/>
              <a:buChar char="•"/>
            </a:pPr>
            <a:r>
              <a:rPr lang="en-AU" sz="3200" b="0" i="0" u="none" strike="noStrike" dirty="0">
                <a:solidFill>
                  <a:srgbClr val="002E5E"/>
                </a:solidFill>
                <a:effectLst/>
                <a:latin typeface="Calibri" panose="020F0502020204030204" pitchFamily="34" charset="0"/>
              </a:rPr>
              <a:t>Fragmented Approach</a:t>
            </a:r>
            <a:r>
              <a:rPr lang="en-US" sz="3200" b="0" i="0" dirty="0">
                <a:solidFill>
                  <a:srgbClr val="000000"/>
                </a:solidFill>
                <a:effectLst/>
                <a:latin typeface="Calibri" panose="020F0502020204030204" pitchFamily="34" charset="0"/>
              </a:rPr>
              <a:t>​</a:t>
            </a:r>
            <a:endParaRPr lang="en-US" sz="3200" b="0" i="0" dirty="0">
              <a:solidFill>
                <a:srgbClr val="000000"/>
              </a:solidFill>
              <a:effectLst/>
              <a:latin typeface="Arial" panose="020B0604020202020204" pitchFamily="34" charset="0"/>
            </a:endParaRPr>
          </a:p>
          <a:p>
            <a:pPr marL="914400" lvl="1" indent="-457200" fontAlgn="base">
              <a:buFont typeface="Arial" panose="020B0604020202020204" pitchFamily="34" charset="0"/>
              <a:buChar char="•"/>
            </a:pPr>
            <a:r>
              <a:rPr lang="en-AU" sz="3200" b="0" i="0" u="none" strike="noStrike" dirty="0">
                <a:solidFill>
                  <a:srgbClr val="002E5E"/>
                </a:solidFill>
                <a:effectLst/>
                <a:latin typeface="Calibri" panose="020F0502020204030204" pitchFamily="34" charset="0"/>
              </a:rPr>
              <a:t>Investigations</a:t>
            </a:r>
            <a:r>
              <a:rPr lang="en-US" sz="3200" b="0" i="0" dirty="0">
                <a:solidFill>
                  <a:srgbClr val="000000"/>
                </a:solidFill>
                <a:effectLst/>
                <a:latin typeface="Calibri" panose="020F0502020204030204" pitchFamily="34" charset="0"/>
              </a:rPr>
              <a:t>​</a:t>
            </a:r>
            <a:endParaRPr lang="en-US" sz="3200" b="0" i="0" dirty="0">
              <a:solidFill>
                <a:srgbClr val="000000"/>
              </a:solidFill>
              <a:effectLst/>
              <a:latin typeface="Arial" panose="020B0604020202020204" pitchFamily="34" charset="0"/>
            </a:endParaRPr>
          </a:p>
          <a:p>
            <a:pPr marL="914400" lvl="1" indent="-457200" fontAlgn="base">
              <a:buFont typeface="Arial" panose="020B0604020202020204" pitchFamily="34" charset="0"/>
              <a:buChar char="•"/>
            </a:pPr>
            <a:r>
              <a:rPr lang="en-AU" sz="3200" b="0" i="0" u="none" strike="noStrike" dirty="0">
                <a:solidFill>
                  <a:srgbClr val="002E5E"/>
                </a:solidFill>
                <a:effectLst/>
                <a:latin typeface="Calibri" panose="020F0502020204030204" pitchFamily="34" charset="0"/>
              </a:rPr>
              <a:t>Complaint Management Practices</a:t>
            </a:r>
            <a:r>
              <a:rPr lang="en-US" sz="3200" b="0" i="0" dirty="0">
                <a:solidFill>
                  <a:srgbClr val="000000"/>
                </a:solidFill>
                <a:effectLst/>
                <a:latin typeface="Calibri" panose="020F0502020204030204" pitchFamily="34" charset="0"/>
              </a:rPr>
              <a:t>​</a:t>
            </a:r>
            <a:endParaRPr lang="en-US" sz="3200" b="0" i="0" dirty="0">
              <a:solidFill>
                <a:srgbClr val="000000"/>
              </a:solidFill>
              <a:effectLst/>
              <a:latin typeface="Arial" panose="020B0604020202020204" pitchFamily="34" charset="0"/>
            </a:endParaRPr>
          </a:p>
          <a:p>
            <a:pPr marL="914400" lvl="1" indent="-457200" fontAlgn="base">
              <a:buFont typeface="Arial" panose="020B0604020202020204" pitchFamily="34" charset="0"/>
              <a:buChar char="•"/>
            </a:pPr>
            <a:r>
              <a:rPr lang="en-AU" sz="3200" b="0" i="0" u="none" strike="noStrike" dirty="0">
                <a:solidFill>
                  <a:srgbClr val="002E5E"/>
                </a:solidFill>
                <a:effectLst/>
                <a:latin typeface="Calibri" panose="020F0502020204030204" pitchFamily="34" charset="0"/>
              </a:rPr>
              <a:t>Processes</a:t>
            </a:r>
            <a:r>
              <a:rPr lang="en-US" sz="3200" b="0" i="0" dirty="0">
                <a:solidFill>
                  <a:srgbClr val="000000"/>
                </a:solidFill>
                <a:effectLst/>
                <a:latin typeface="Calibri" panose="020F0502020204030204" pitchFamily="34" charset="0"/>
              </a:rPr>
              <a:t>​</a:t>
            </a:r>
            <a:endParaRPr lang="en-US" sz="3200" b="0" i="0" dirty="0">
              <a:solidFill>
                <a:srgbClr val="000000"/>
              </a:solidFill>
              <a:effectLst/>
              <a:latin typeface="Arial" panose="020B0604020202020204" pitchFamily="34" charset="0"/>
            </a:endParaRPr>
          </a:p>
          <a:p>
            <a:pPr marL="457200" indent="-457200" algn="l" rtl="0" fontAlgn="base">
              <a:buFont typeface="Arial" panose="020B0604020202020204" pitchFamily="34" charset="0"/>
              <a:buChar char="•"/>
            </a:pPr>
            <a:r>
              <a:rPr lang="en-AU" sz="3200" b="0" i="0" u="none" strike="noStrike" dirty="0">
                <a:solidFill>
                  <a:srgbClr val="002E5E"/>
                </a:solidFill>
                <a:effectLst/>
                <a:latin typeface="Calibri" panose="020F0502020204030204" pitchFamily="34" charset="0"/>
              </a:rPr>
              <a:t>Obligations</a:t>
            </a:r>
            <a:r>
              <a:rPr lang="en-US" sz="3200" b="0" i="0" dirty="0">
                <a:solidFill>
                  <a:srgbClr val="000000"/>
                </a:solidFill>
                <a:effectLst/>
                <a:latin typeface="Calibri" panose="020F0502020204030204" pitchFamily="34" charset="0"/>
              </a:rPr>
              <a:t>​</a:t>
            </a:r>
            <a:endParaRPr lang="en-US" sz="3200" b="0" i="0" dirty="0">
              <a:solidFill>
                <a:srgbClr val="000000"/>
              </a:solidFill>
              <a:effectLst/>
              <a:latin typeface="Arial" panose="020B0604020202020204" pitchFamily="34" charset="0"/>
            </a:endParaRPr>
          </a:p>
          <a:p>
            <a:pPr marL="457200" indent="-457200" algn="l" rtl="0" fontAlgn="base">
              <a:buFont typeface="Arial" panose="020B0604020202020204" pitchFamily="34" charset="0"/>
              <a:buChar char="•"/>
            </a:pPr>
            <a:r>
              <a:rPr lang="en-AU" sz="3200" b="0" i="0" u="none" strike="noStrike" dirty="0">
                <a:solidFill>
                  <a:srgbClr val="002E5E"/>
                </a:solidFill>
                <a:effectLst/>
                <a:latin typeface="Calibri" panose="020F0502020204030204" pitchFamily="34" charset="0"/>
              </a:rPr>
              <a:t>Education</a:t>
            </a:r>
            <a:endParaRPr lang="en-US" sz="3200" b="0" i="0" dirty="0">
              <a:solidFill>
                <a:srgbClr val="000000"/>
              </a:solidFill>
              <a:effectLst/>
              <a:latin typeface="Arial" panose="020B0604020202020204" pitchFamily="34" charset="0"/>
            </a:endParaRPr>
          </a:p>
          <a:p>
            <a:pPr lvl="1"/>
            <a:r>
              <a:rPr lang="en-AU" sz="1500" dirty="0">
                <a:latin typeface="Slate Std Light" panose="02000506040000020004" pitchFamily="50" charset="0"/>
              </a:rPr>
              <a:t> </a:t>
            </a:r>
          </a:p>
        </p:txBody>
      </p:sp>
      <p:pic>
        <p:nvPicPr>
          <p:cNvPr id="7" name="Picture 6">
            <a:extLst>
              <a:ext uri="{FF2B5EF4-FFF2-40B4-BE49-F238E27FC236}">
                <a16:creationId xmlns:a16="http://schemas.microsoft.com/office/drawing/2014/main" id="{7BAEA75A-2D8A-4F1F-84FE-72C2701BE7DA}"/>
              </a:ext>
            </a:extLst>
          </p:cNvPr>
          <p:cNvPicPr>
            <a:picLocks noChangeAspect="1"/>
          </p:cNvPicPr>
          <p:nvPr/>
        </p:nvPicPr>
        <p:blipFill rotWithShape="1">
          <a:blip r:embed="rId5">
            <a:extLst>
              <a:ext uri="{28A0092B-C50C-407E-A947-70E740481C1C}">
                <a14:useLocalDpi xmlns:a14="http://schemas.microsoft.com/office/drawing/2010/main" val="0"/>
              </a:ext>
            </a:extLst>
          </a:blip>
          <a:srcRect l="29669" r="42648" b="12427"/>
          <a:stretch/>
        </p:blipFill>
        <p:spPr>
          <a:xfrm>
            <a:off x="8816788" y="-1"/>
            <a:ext cx="3375212" cy="6562162"/>
          </a:xfrm>
          <a:prstGeom prst="rect">
            <a:avLst/>
          </a:prstGeom>
        </p:spPr>
      </p:pic>
    </p:spTree>
    <p:extLst>
      <p:ext uri="{BB962C8B-B14F-4D97-AF65-F5344CB8AC3E}">
        <p14:creationId xmlns:p14="http://schemas.microsoft.com/office/powerpoint/2010/main" val="30890236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60375A-3D14-4A34-8605-2FD4AB40A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078D5D31-74AF-4518-A3D3-F0A66888F0A5}"/>
              </a:ext>
            </a:extLst>
          </p:cNvPr>
          <p:cNvSpPr txBox="1"/>
          <p:nvPr/>
        </p:nvSpPr>
        <p:spPr>
          <a:xfrm>
            <a:off x="242048" y="985462"/>
            <a:ext cx="8574740" cy="323165"/>
          </a:xfrm>
          <a:prstGeom prst="rect">
            <a:avLst/>
          </a:prstGeom>
          <a:noFill/>
        </p:spPr>
        <p:txBody>
          <a:bodyPr wrap="square" rtlCol="0">
            <a:spAutoFit/>
          </a:bodyPr>
          <a:lstStyle/>
          <a:p>
            <a:pPr lvl="1"/>
            <a:r>
              <a:rPr lang="en-AU" sz="1500" dirty="0">
                <a:latin typeface="Slate Std Light" panose="02000506040000020004" pitchFamily="50" charset="0"/>
              </a:rPr>
              <a:t> </a:t>
            </a:r>
          </a:p>
        </p:txBody>
      </p:sp>
      <p:sp>
        <p:nvSpPr>
          <p:cNvPr id="2" name="TextBox 1">
            <a:extLst>
              <a:ext uri="{FF2B5EF4-FFF2-40B4-BE49-F238E27FC236}">
                <a16:creationId xmlns:a16="http://schemas.microsoft.com/office/drawing/2014/main" id="{EAEECFA7-E44E-776D-1F38-A4819200D398}"/>
              </a:ext>
            </a:extLst>
          </p:cNvPr>
          <p:cNvSpPr txBox="1"/>
          <p:nvPr/>
        </p:nvSpPr>
        <p:spPr>
          <a:xfrm>
            <a:off x="242047" y="242045"/>
            <a:ext cx="8248809" cy="707886"/>
          </a:xfrm>
          <a:prstGeom prst="rect">
            <a:avLst/>
          </a:prstGeom>
          <a:noFill/>
        </p:spPr>
        <p:txBody>
          <a:bodyPr wrap="square" rtlCol="0">
            <a:spAutoFit/>
          </a:bodyPr>
          <a:lstStyle/>
          <a:p>
            <a:r>
              <a:rPr lang="en-AU" sz="4000" b="1" dirty="0">
                <a:solidFill>
                  <a:srgbClr val="1E497D"/>
                </a:solidFill>
                <a:latin typeface="Slate Std Black" panose="02000903070000020004" pitchFamily="50" charset="0"/>
              </a:rPr>
              <a:t>PROCESS</a:t>
            </a:r>
            <a:endParaRPr lang="en-AU" sz="4000" b="1" dirty="0">
              <a:solidFill>
                <a:srgbClr val="012E57"/>
              </a:solidFill>
              <a:latin typeface="Slate Std Black" panose="02000903070000020004" pitchFamily="50" charset="0"/>
            </a:endParaRPr>
          </a:p>
        </p:txBody>
      </p:sp>
      <p:graphicFrame>
        <p:nvGraphicFramePr>
          <p:cNvPr id="7" name="Diagram 6">
            <a:extLst>
              <a:ext uri="{FF2B5EF4-FFF2-40B4-BE49-F238E27FC236}">
                <a16:creationId xmlns:a16="http://schemas.microsoft.com/office/drawing/2014/main" id="{A639621B-351B-44F5-C6C3-1700403E5926}"/>
              </a:ext>
            </a:extLst>
          </p:cNvPr>
          <p:cNvGraphicFramePr/>
          <p:nvPr/>
        </p:nvGraphicFramePr>
        <p:xfrm>
          <a:off x="242047" y="973397"/>
          <a:ext cx="8472393" cy="44653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Picture 8">
            <a:extLst>
              <a:ext uri="{FF2B5EF4-FFF2-40B4-BE49-F238E27FC236}">
                <a16:creationId xmlns:a16="http://schemas.microsoft.com/office/drawing/2014/main" id="{EC22D335-B35F-402D-B1AE-7E080B86DF9F}"/>
              </a:ext>
            </a:extLst>
          </p:cNvPr>
          <p:cNvPicPr>
            <a:picLocks noChangeAspect="1"/>
          </p:cNvPicPr>
          <p:nvPr/>
        </p:nvPicPr>
        <p:blipFill rotWithShape="1">
          <a:blip r:embed="rId10">
            <a:extLst>
              <a:ext uri="{28A0092B-C50C-407E-A947-70E740481C1C}">
                <a14:useLocalDpi xmlns:a14="http://schemas.microsoft.com/office/drawing/2010/main" val="0"/>
              </a:ext>
            </a:extLst>
          </a:blip>
          <a:srcRect l="29669" r="42648" b="12427"/>
          <a:stretch/>
        </p:blipFill>
        <p:spPr>
          <a:xfrm>
            <a:off x="8816788" y="-1"/>
            <a:ext cx="3375212" cy="6562162"/>
          </a:xfrm>
          <a:prstGeom prst="rect">
            <a:avLst/>
          </a:prstGeom>
        </p:spPr>
      </p:pic>
    </p:spTree>
    <p:extLst>
      <p:ext uri="{BB962C8B-B14F-4D97-AF65-F5344CB8AC3E}">
        <p14:creationId xmlns:p14="http://schemas.microsoft.com/office/powerpoint/2010/main" val="3568190174"/>
      </p:ext>
    </p:extLst>
  </p:cSld>
  <p:clrMapOvr>
    <a:masterClrMapping/>
  </p:clrMapOvr>
  <p:extLst>
    <p:ext uri="{6950BFC3-D8DA-4A85-94F7-54DA5524770B}">
      <p188:commentRel xmlns:p188="http://schemas.microsoft.com/office/powerpoint/2018/8/main" r:id="rId3"/>
    </p:ext>
  </p:extLs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E72B98-DA11-44CE-A79D-5A7CECF077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0AC046A-973A-4B50-BCEE-9683F6220816}"/>
              </a:ext>
            </a:extLst>
          </p:cNvPr>
          <p:cNvSpPr txBox="1"/>
          <p:nvPr/>
        </p:nvSpPr>
        <p:spPr>
          <a:xfrm>
            <a:off x="315906" y="276565"/>
            <a:ext cx="10605247" cy="707886"/>
          </a:xfrm>
          <a:prstGeom prst="rect">
            <a:avLst/>
          </a:prstGeom>
          <a:noFill/>
        </p:spPr>
        <p:txBody>
          <a:bodyPr wrap="square" rtlCol="0">
            <a:spAutoFit/>
          </a:bodyPr>
          <a:lstStyle/>
          <a:p>
            <a:pPr algn="ctr"/>
            <a:r>
              <a:rPr lang="en-AU" sz="4000" dirty="0">
                <a:solidFill>
                  <a:srgbClr val="1E497D"/>
                </a:solidFill>
                <a:latin typeface="Slate Std Light" panose="02000506040000020004" pitchFamily="50" charset="0"/>
              </a:rPr>
              <a:t>CHALLENGES &amp; BENEFITS</a:t>
            </a:r>
            <a:endParaRPr lang="en-AU" sz="4000" b="1" dirty="0">
              <a:solidFill>
                <a:srgbClr val="1E497D"/>
              </a:solidFill>
              <a:latin typeface="Slate Std Medium" panose="02000603040000020004" pitchFamily="50" charset="0"/>
            </a:endParaRPr>
          </a:p>
        </p:txBody>
      </p:sp>
      <p:sp>
        <p:nvSpPr>
          <p:cNvPr id="7" name="TextBox 6">
            <a:extLst>
              <a:ext uri="{FF2B5EF4-FFF2-40B4-BE49-F238E27FC236}">
                <a16:creationId xmlns:a16="http://schemas.microsoft.com/office/drawing/2014/main" id="{820AB306-83FC-4C71-965A-E4282AD383CE}"/>
              </a:ext>
            </a:extLst>
          </p:cNvPr>
          <p:cNvSpPr txBox="1"/>
          <p:nvPr/>
        </p:nvSpPr>
        <p:spPr>
          <a:xfrm>
            <a:off x="2765610" y="6260959"/>
            <a:ext cx="6723529" cy="369332"/>
          </a:xfrm>
          <a:prstGeom prst="rect">
            <a:avLst/>
          </a:prstGeom>
          <a:noFill/>
        </p:spPr>
        <p:txBody>
          <a:bodyPr wrap="square" rtlCol="0">
            <a:spAutoFit/>
          </a:bodyPr>
          <a:lstStyle/>
          <a:p>
            <a:pPr algn="ctr"/>
            <a:r>
              <a:rPr lang="en-AU" dirty="0">
                <a:solidFill>
                  <a:schemeClr val="bg1"/>
                </a:solidFill>
                <a:latin typeface="Slate Std Light" panose="02000506040000020004" pitchFamily="50" charset="0"/>
              </a:rPr>
              <a:t>PRESENTATION</a:t>
            </a:r>
            <a:r>
              <a:rPr lang="en-AU" dirty="0">
                <a:solidFill>
                  <a:schemeClr val="bg1"/>
                </a:solidFill>
                <a:latin typeface="Slate Std Black" panose="02000903070000020004" pitchFamily="50" charset="0"/>
              </a:rPr>
              <a:t> </a:t>
            </a:r>
            <a:r>
              <a:rPr lang="en-AU" b="1" dirty="0">
                <a:solidFill>
                  <a:schemeClr val="bg1"/>
                </a:solidFill>
                <a:latin typeface="Slate Std Medium" panose="02000603040000020004" pitchFamily="50" charset="0"/>
              </a:rPr>
              <a:t>NAME</a:t>
            </a:r>
          </a:p>
        </p:txBody>
      </p:sp>
      <p:sp>
        <p:nvSpPr>
          <p:cNvPr id="9" name="TextBox 8">
            <a:extLst>
              <a:ext uri="{FF2B5EF4-FFF2-40B4-BE49-F238E27FC236}">
                <a16:creationId xmlns:a16="http://schemas.microsoft.com/office/drawing/2014/main" id="{A4934D5B-B241-4C0E-80D2-4627609D91CA}"/>
              </a:ext>
            </a:extLst>
          </p:cNvPr>
          <p:cNvSpPr txBox="1"/>
          <p:nvPr/>
        </p:nvSpPr>
        <p:spPr>
          <a:xfrm>
            <a:off x="125506" y="6260959"/>
            <a:ext cx="3316942" cy="369332"/>
          </a:xfrm>
          <a:prstGeom prst="rect">
            <a:avLst/>
          </a:prstGeom>
          <a:noFill/>
        </p:spPr>
        <p:txBody>
          <a:bodyPr wrap="square" rtlCol="0">
            <a:spAutoFit/>
          </a:bodyPr>
          <a:lstStyle/>
          <a:p>
            <a:r>
              <a:rPr lang="en-AU" dirty="0">
                <a:solidFill>
                  <a:schemeClr val="bg1"/>
                </a:solidFill>
                <a:latin typeface="Slate Std Light" panose="02000506040000020004" pitchFamily="50" charset="0"/>
              </a:rPr>
              <a:t>1</a:t>
            </a:r>
            <a:endParaRPr lang="en-AU" b="1" dirty="0">
              <a:solidFill>
                <a:schemeClr val="bg1"/>
              </a:solidFill>
              <a:latin typeface="Slate Std Medium" panose="02000603040000020004" pitchFamily="50" charset="0"/>
            </a:endParaRPr>
          </a:p>
        </p:txBody>
      </p:sp>
      <p:sp>
        <p:nvSpPr>
          <p:cNvPr id="2" name="Rectangle 1">
            <a:extLst>
              <a:ext uri="{FF2B5EF4-FFF2-40B4-BE49-F238E27FC236}">
                <a16:creationId xmlns:a16="http://schemas.microsoft.com/office/drawing/2014/main" id="{E37DF261-C3FB-4FDF-833F-CA1BB510A506}"/>
              </a:ext>
            </a:extLst>
          </p:cNvPr>
          <p:cNvSpPr/>
          <p:nvPr/>
        </p:nvSpPr>
        <p:spPr>
          <a:xfrm>
            <a:off x="6121314" y="2019783"/>
            <a:ext cx="5524322" cy="3809758"/>
          </a:xfrm>
          <a:prstGeom prst="rect">
            <a:avLst/>
          </a:prstGeom>
          <a:solidFill>
            <a:srgbClr val="012E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8AF38EF6-CB47-4E42-BA45-F3A6E39AF160}"/>
              </a:ext>
            </a:extLst>
          </p:cNvPr>
          <p:cNvSpPr txBox="1"/>
          <p:nvPr/>
        </p:nvSpPr>
        <p:spPr>
          <a:xfrm>
            <a:off x="6465961" y="2659442"/>
            <a:ext cx="5100916" cy="2554545"/>
          </a:xfrm>
          <a:prstGeom prst="rect">
            <a:avLst/>
          </a:prstGeom>
          <a:noFill/>
        </p:spPr>
        <p:txBody>
          <a:bodyPr wrap="square" rtlCol="0">
            <a:spAutoFit/>
          </a:bodyPr>
          <a:lstStyle/>
          <a:p>
            <a:pPr marL="342900" indent="-342900" algn="l" rtl="0" fontAlgn="base">
              <a:buFont typeface="Wingdings" panose="05000000000000000000" pitchFamily="2" charset="2"/>
              <a:buChar char="§"/>
            </a:pPr>
            <a:r>
              <a:rPr lang="en-AU" sz="2000" b="0" i="0" u="none" strike="noStrike" dirty="0">
                <a:solidFill>
                  <a:schemeClr val="bg1"/>
                </a:solidFill>
                <a:effectLst/>
                <a:latin typeface="Calibri" panose="020F0502020204030204" pitchFamily="34" charset="0"/>
              </a:rPr>
              <a:t>Streamlined process</a:t>
            </a:r>
            <a:r>
              <a:rPr lang="en-US" sz="2000" b="0" i="0" dirty="0">
                <a:solidFill>
                  <a:schemeClr val="bg1"/>
                </a:solidFill>
                <a:effectLst/>
                <a:latin typeface="Calibri" panose="020F0502020204030204" pitchFamily="34" charset="0"/>
              </a:rPr>
              <a:t>​</a:t>
            </a:r>
            <a:endParaRPr lang="en-US" sz="2000" b="0" i="0" dirty="0">
              <a:solidFill>
                <a:schemeClr val="bg1"/>
              </a:solidFill>
              <a:effectLst/>
              <a:latin typeface="Arial" panose="020B0604020202020204" pitchFamily="34" charset="0"/>
            </a:endParaRPr>
          </a:p>
          <a:p>
            <a:pPr marL="342900" indent="-342900" algn="l" rtl="0" fontAlgn="base">
              <a:buFont typeface="Wingdings" panose="05000000000000000000" pitchFamily="2" charset="2"/>
              <a:buChar char="§"/>
            </a:pPr>
            <a:r>
              <a:rPr lang="en-AU" sz="2000" b="0" i="0" u="none" strike="noStrike" dirty="0">
                <a:solidFill>
                  <a:schemeClr val="bg1"/>
                </a:solidFill>
                <a:effectLst/>
                <a:latin typeface="Calibri" panose="020F0502020204030204" pitchFamily="34" charset="0"/>
              </a:rPr>
              <a:t>Structured framework</a:t>
            </a:r>
            <a:r>
              <a:rPr lang="en-US" sz="2000" b="0" i="0" dirty="0">
                <a:solidFill>
                  <a:schemeClr val="bg1"/>
                </a:solidFill>
                <a:effectLst/>
                <a:latin typeface="Calibri" panose="020F0502020204030204" pitchFamily="34" charset="0"/>
              </a:rPr>
              <a:t>​</a:t>
            </a:r>
            <a:endParaRPr lang="en-US" sz="2000" b="0" i="0" dirty="0">
              <a:solidFill>
                <a:schemeClr val="bg1"/>
              </a:solidFill>
              <a:effectLst/>
              <a:latin typeface="Arial" panose="020B0604020202020204" pitchFamily="34" charset="0"/>
            </a:endParaRPr>
          </a:p>
          <a:p>
            <a:pPr marL="342900" indent="-342900" algn="l" rtl="0" fontAlgn="base">
              <a:buFont typeface="Wingdings" panose="05000000000000000000" pitchFamily="2" charset="2"/>
              <a:buChar char="§"/>
            </a:pPr>
            <a:r>
              <a:rPr lang="en-AU" sz="2000" b="0" i="0" u="none" strike="noStrike" dirty="0">
                <a:solidFill>
                  <a:schemeClr val="bg1"/>
                </a:solidFill>
                <a:effectLst/>
                <a:latin typeface="Calibri" panose="020F0502020204030204" pitchFamily="34" charset="0"/>
              </a:rPr>
              <a:t>Standardised investigative practices</a:t>
            </a:r>
            <a:r>
              <a:rPr lang="en-US" sz="2000" b="0" i="0" dirty="0">
                <a:solidFill>
                  <a:schemeClr val="bg1"/>
                </a:solidFill>
                <a:effectLst/>
                <a:latin typeface="Calibri" panose="020F0502020204030204" pitchFamily="34" charset="0"/>
              </a:rPr>
              <a:t>​</a:t>
            </a:r>
            <a:endParaRPr lang="en-US" sz="2000" b="0" i="0" dirty="0">
              <a:solidFill>
                <a:schemeClr val="bg1"/>
              </a:solidFill>
              <a:effectLst/>
              <a:latin typeface="Arial" panose="020B0604020202020204" pitchFamily="34" charset="0"/>
            </a:endParaRPr>
          </a:p>
          <a:p>
            <a:pPr marL="342900" indent="-342900" algn="l" rtl="0" fontAlgn="base">
              <a:buFont typeface="Wingdings" panose="05000000000000000000" pitchFamily="2" charset="2"/>
              <a:buChar char="§"/>
            </a:pPr>
            <a:r>
              <a:rPr lang="en-AU" sz="2000" b="0" i="0" u="none" strike="noStrike" dirty="0">
                <a:solidFill>
                  <a:schemeClr val="bg1"/>
                </a:solidFill>
                <a:effectLst/>
                <a:latin typeface="Calibri" panose="020F0502020204030204" pitchFamily="34" charset="0"/>
              </a:rPr>
              <a:t>Precedent in penalty/sentences (equity)</a:t>
            </a:r>
            <a:r>
              <a:rPr lang="en-US" sz="2000" b="0" i="0" dirty="0">
                <a:solidFill>
                  <a:schemeClr val="bg1"/>
                </a:solidFill>
                <a:effectLst/>
                <a:latin typeface="Calibri" panose="020F0502020204030204" pitchFamily="34" charset="0"/>
              </a:rPr>
              <a:t>​</a:t>
            </a:r>
            <a:endParaRPr lang="en-US" sz="2000" b="0" i="0" dirty="0">
              <a:solidFill>
                <a:schemeClr val="bg1"/>
              </a:solidFill>
              <a:effectLst/>
              <a:latin typeface="Arial" panose="020B0604020202020204" pitchFamily="34" charset="0"/>
            </a:endParaRPr>
          </a:p>
          <a:p>
            <a:pPr marL="342900" indent="-342900" algn="l" rtl="0" fontAlgn="base">
              <a:buFont typeface="Wingdings" panose="05000000000000000000" pitchFamily="2" charset="2"/>
              <a:buChar char="§"/>
            </a:pPr>
            <a:r>
              <a:rPr lang="en-AU" sz="2000" b="0" i="0" u="none" strike="noStrike" dirty="0">
                <a:solidFill>
                  <a:schemeClr val="bg1"/>
                </a:solidFill>
                <a:effectLst/>
                <a:latin typeface="Calibri" panose="020F0502020204030204" pitchFamily="34" charset="0"/>
              </a:rPr>
              <a:t>Enhanced professional standards</a:t>
            </a:r>
            <a:r>
              <a:rPr lang="en-US" sz="2000" b="0" i="0" dirty="0">
                <a:solidFill>
                  <a:schemeClr val="bg1"/>
                </a:solidFill>
                <a:effectLst/>
                <a:latin typeface="Calibri" panose="020F0502020204030204" pitchFamily="34" charset="0"/>
              </a:rPr>
              <a:t>​</a:t>
            </a:r>
            <a:endParaRPr lang="en-US" sz="2000" b="0" i="0" dirty="0">
              <a:solidFill>
                <a:schemeClr val="bg1"/>
              </a:solidFill>
              <a:effectLst/>
              <a:latin typeface="Arial" panose="020B0604020202020204" pitchFamily="34" charset="0"/>
            </a:endParaRPr>
          </a:p>
          <a:p>
            <a:pPr marL="342900" indent="-342900" algn="l" rtl="0" fontAlgn="base">
              <a:buFont typeface="Wingdings" panose="05000000000000000000" pitchFamily="2" charset="2"/>
              <a:buChar char="§"/>
            </a:pPr>
            <a:r>
              <a:rPr lang="en-AU" sz="2000" b="0" i="0" u="none" strike="noStrike" dirty="0">
                <a:solidFill>
                  <a:schemeClr val="bg1"/>
                </a:solidFill>
                <a:effectLst/>
                <a:latin typeface="Calibri" panose="020F0502020204030204" pitchFamily="34" charset="0"/>
              </a:rPr>
              <a:t>Members confidentiality/confidence that matters are being handled</a:t>
            </a:r>
          </a:p>
          <a:p>
            <a:pPr marL="342900" indent="-342900" algn="l" rtl="0" fontAlgn="base">
              <a:buFont typeface="Wingdings" panose="05000000000000000000" pitchFamily="2" charset="2"/>
              <a:buChar char="§"/>
            </a:pPr>
            <a:endParaRPr lang="en-US" sz="2000" b="0" i="0" dirty="0">
              <a:solidFill>
                <a:schemeClr val="bg1"/>
              </a:solidFill>
              <a:effectLst/>
              <a:latin typeface="Arial" panose="020B0604020202020204" pitchFamily="34" charset="0"/>
            </a:endParaRPr>
          </a:p>
        </p:txBody>
      </p:sp>
      <p:sp>
        <p:nvSpPr>
          <p:cNvPr id="13" name="Rectangle 12">
            <a:extLst>
              <a:ext uri="{FF2B5EF4-FFF2-40B4-BE49-F238E27FC236}">
                <a16:creationId xmlns:a16="http://schemas.microsoft.com/office/drawing/2014/main" id="{77261DC8-986C-45FE-B5E1-E36FE5AD5F8E}"/>
              </a:ext>
            </a:extLst>
          </p:cNvPr>
          <p:cNvSpPr/>
          <p:nvPr/>
        </p:nvSpPr>
        <p:spPr>
          <a:xfrm>
            <a:off x="315906" y="1080656"/>
            <a:ext cx="5524322" cy="364559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18B6C0D8-13E7-4174-A8AC-6B912FF101B8}"/>
              </a:ext>
            </a:extLst>
          </p:cNvPr>
          <p:cNvSpPr txBox="1"/>
          <p:nvPr/>
        </p:nvSpPr>
        <p:spPr>
          <a:xfrm>
            <a:off x="382587" y="1636530"/>
            <a:ext cx="5346548" cy="3252172"/>
          </a:xfrm>
          <a:prstGeom prst="rect">
            <a:avLst/>
          </a:prstGeom>
          <a:noFill/>
        </p:spPr>
        <p:txBody>
          <a:bodyPr wrap="square" rtlCol="0">
            <a:spAutoFit/>
          </a:bodyPr>
          <a:lstStyle/>
          <a:p>
            <a:pPr marL="285750" indent="-285750" algn="l" rtl="0" fontAlgn="base">
              <a:buFont typeface="Wingdings" panose="05000000000000000000" pitchFamily="2" charset="2"/>
              <a:buChar char="§"/>
            </a:pPr>
            <a:r>
              <a:rPr lang="en-AU" sz="1600" b="0" i="0" u="none" strike="noStrike" dirty="0">
                <a:solidFill>
                  <a:srgbClr val="002E5E"/>
                </a:solidFill>
                <a:effectLst/>
                <a:latin typeface="Calibri" panose="020F0502020204030204" pitchFamily="34" charset="0"/>
                <a:cs typeface="Calibri" panose="020F0502020204030204" pitchFamily="34" charset="0"/>
              </a:rPr>
              <a:t>Introduction of new state policy</a:t>
            </a:r>
            <a:r>
              <a:rPr lang="en-US" sz="1600" b="0" i="0" dirty="0">
                <a:solidFill>
                  <a:srgbClr val="000000"/>
                </a:solidFill>
                <a:effectLst/>
                <a:latin typeface="Calibri" panose="020F0502020204030204" pitchFamily="34" charset="0"/>
                <a:cs typeface="Calibri" panose="020F0502020204030204" pitchFamily="34" charset="0"/>
              </a:rPr>
              <a:t>​</a:t>
            </a:r>
          </a:p>
          <a:p>
            <a:pPr marL="285750" indent="-285750" algn="l" rtl="0" fontAlgn="base">
              <a:buFont typeface="Wingdings" panose="05000000000000000000" pitchFamily="2" charset="2"/>
              <a:buChar char="§"/>
            </a:pPr>
            <a:r>
              <a:rPr lang="en-AU" sz="1600" b="0" i="0" u="none" strike="noStrike" dirty="0">
                <a:solidFill>
                  <a:srgbClr val="002E5E"/>
                </a:solidFill>
                <a:effectLst/>
                <a:latin typeface="Calibri" panose="020F0502020204030204" pitchFamily="34" charset="0"/>
                <a:cs typeface="Calibri" panose="020F0502020204030204" pitchFamily="34" charset="0"/>
              </a:rPr>
              <a:t>Education of all members on new framework including availability of confidential electronic reporting</a:t>
            </a:r>
            <a:r>
              <a:rPr lang="en-US" sz="1600" b="0" i="0" dirty="0">
                <a:solidFill>
                  <a:srgbClr val="000000"/>
                </a:solidFill>
                <a:effectLst/>
                <a:latin typeface="Calibri" panose="020F0502020204030204" pitchFamily="34" charset="0"/>
                <a:cs typeface="Calibri" panose="020F0502020204030204" pitchFamily="34" charset="0"/>
              </a:rPr>
              <a:t>​</a:t>
            </a:r>
          </a:p>
          <a:p>
            <a:pPr marL="285750" indent="-285750" algn="l" rtl="0" fontAlgn="base">
              <a:buFont typeface="Wingdings" panose="05000000000000000000" pitchFamily="2" charset="2"/>
              <a:buChar char="§"/>
            </a:pPr>
            <a:r>
              <a:rPr lang="en-AU" sz="1600" b="0" i="0" u="none" strike="noStrike" dirty="0">
                <a:solidFill>
                  <a:srgbClr val="002E5E"/>
                </a:solidFill>
                <a:effectLst/>
                <a:latin typeface="Calibri" panose="020F0502020204030204" pitchFamily="34" charset="0"/>
                <a:cs typeface="Calibri" panose="020F0502020204030204" pitchFamily="34" charset="0"/>
              </a:rPr>
              <a:t>Preparation of complaint management manuals/guidelines</a:t>
            </a:r>
            <a:r>
              <a:rPr lang="en-US" sz="1600" b="0" i="0" dirty="0">
                <a:solidFill>
                  <a:srgbClr val="000000"/>
                </a:solidFill>
                <a:effectLst/>
                <a:latin typeface="Calibri" panose="020F0502020204030204" pitchFamily="34" charset="0"/>
                <a:cs typeface="Calibri" panose="020F0502020204030204" pitchFamily="34" charset="0"/>
              </a:rPr>
              <a:t>​</a:t>
            </a:r>
          </a:p>
          <a:p>
            <a:pPr marL="285750" indent="-285750" algn="l" rtl="0" fontAlgn="base">
              <a:buFont typeface="Wingdings" panose="05000000000000000000" pitchFamily="2" charset="2"/>
              <a:buChar char="§"/>
            </a:pPr>
            <a:r>
              <a:rPr lang="en-AU" sz="1600" b="0" i="0" u="none" strike="noStrike" dirty="0">
                <a:solidFill>
                  <a:srgbClr val="002E5E"/>
                </a:solidFill>
                <a:effectLst/>
                <a:latin typeface="Calibri" panose="020F0502020204030204" pitchFamily="34" charset="0"/>
                <a:cs typeface="Calibri" panose="020F0502020204030204" pitchFamily="34" charset="0"/>
              </a:rPr>
              <a:t>Possible changes to constitutions to replace Grievance Officer with Complaint Managers</a:t>
            </a:r>
            <a:endParaRPr lang="en-US" sz="1600" b="0" i="0" dirty="0">
              <a:solidFill>
                <a:srgbClr val="000000"/>
              </a:solidFill>
              <a:effectLst/>
              <a:latin typeface="Calibri" panose="020F0502020204030204" pitchFamily="34" charset="0"/>
              <a:cs typeface="Calibri" panose="020F0502020204030204" pitchFamily="34" charset="0"/>
            </a:endParaRPr>
          </a:p>
          <a:p>
            <a:pPr marL="285750" indent="-285750" algn="l" rtl="0" fontAlgn="base">
              <a:buFont typeface="Wingdings" panose="05000000000000000000" pitchFamily="2" charset="2"/>
              <a:buChar char="§"/>
            </a:pPr>
            <a:r>
              <a:rPr lang="en-AU" sz="1600" b="0" i="0" u="none" strike="noStrike" dirty="0">
                <a:solidFill>
                  <a:srgbClr val="002E5E"/>
                </a:solidFill>
                <a:effectLst/>
                <a:latin typeface="Calibri" panose="020F0502020204030204" pitchFamily="34" charset="0"/>
              </a:rPr>
              <a:t>Training and Development as it relates to complaint managers and officers of the entity’s</a:t>
            </a:r>
            <a:r>
              <a:rPr lang="en-US" sz="1600" b="0" i="0" dirty="0">
                <a:solidFill>
                  <a:srgbClr val="000000"/>
                </a:solidFill>
                <a:effectLst/>
                <a:latin typeface="Calibri" panose="020F0502020204030204" pitchFamily="34" charset="0"/>
              </a:rPr>
              <a:t>​</a:t>
            </a:r>
            <a:endParaRPr lang="en-US" sz="1600" b="0" i="0" dirty="0">
              <a:solidFill>
                <a:srgbClr val="000000"/>
              </a:solidFill>
              <a:effectLst/>
              <a:latin typeface="Arial" panose="020B0604020202020204" pitchFamily="34" charset="0"/>
            </a:endParaRPr>
          </a:p>
          <a:p>
            <a:pPr marL="285750" indent="-285750" algn="l" rtl="0" fontAlgn="base">
              <a:buFont typeface="Wingdings" panose="05000000000000000000" pitchFamily="2" charset="2"/>
              <a:buChar char="§"/>
            </a:pPr>
            <a:r>
              <a:rPr lang="en-AU" sz="1600" b="0" i="0" u="none" strike="noStrike" dirty="0">
                <a:solidFill>
                  <a:srgbClr val="002E5E"/>
                </a:solidFill>
                <a:effectLst/>
                <a:latin typeface="Calibri" panose="020F0502020204030204" pitchFamily="34" charset="0"/>
              </a:rPr>
              <a:t>Introduction of electronic complaint form</a:t>
            </a:r>
            <a:r>
              <a:rPr lang="en-US" sz="1600" b="0" i="0" dirty="0">
                <a:solidFill>
                  <a:srgbClr val="000000"/>
                </a:solidFill>
                <a:effectLst/>
                <a:latin typeface="Calibri" panose="020F0502020204030204" pitchFamily="34" charset="0"/>
              </a:rPr>
              <a:t>​</a:t>
            </a:r>
            <a:endParaRPr lang="en-US" sz="1600" b="0" i="0" dirty="0">
              <a:solidFill>
                <a:srgbClr val="000000"/>
              </a:solidFill>
              <a:effectLst/>
              <a:latin typeface="Arial" panose="020B0604020202020204" pitchFamily="34" charset="0"/>
            </a:endParaRPr>
          </a:p>
          <a:p>
            <a:pPr marL="285750" indent="-285750" algn="l" rtl="0" fontAlgn="base">
              <a:buFont typeface="Wingdings" panose="05000000000000000000" pitchFamily="2" charset="2"/>
              <a:buChar char="§"/>
            </a:pPr>
            <a:r>
              <a:rPr lang="en-AU" sz="1600" b="0" i="0" u="none" strike="noStrike" dirty="0">
                <a:solidFill>
                  <a:srgbClr val="002E5E"/>
                </a:solidFill>
                <a:effectLst/>
                <a:latin typeface="Calibri" panose="020F0502020204030204" pitchFamily="34" charset="0"/>
              </a:rPr>
              <a:t>Continual education to members on new format</a:t>
            </a:r>
            <a:r>
              <a:rPr lang="en-US" sz="1600" b="0" i="0" dirty="0">
                <a:solidFill>
                  <a:srgbClr val="000000"/>
                </a:solidFill>
                <a:effectLst/>
                <a:latin typeface="Calibri" panose="020F0502020204030204" pitchFamily="34" charset="0"/>
              </a:rPr>
              <a:t>​</a:t>
            </a:r>
            <a:endParaRPr lang="en-US" sz="1600" b="0" i="0" dirty="0">
              <a:solidFill>
                <a:srgbClr val="000000"/>
              </a:solidFill>
              <a:effectLst/>
              <a:latin typeface="Arial" panose="020B0604020202020204" pitchFamily="34" charset="0"/>
            </a:endParaRPr>
          </a:p>
          <a:p>
            <a:pPr marL="285750" indent="-285750" algn="l" rtl="0" fontAlgn="base">
              <a:buFont typeface="Wingdings" panose="05000000000000000000" pitchFamily="2" charset="2"/>
              <a:buChar char="§"/>
            </a:pPr>
            <a:r>
              <a:rPr lang="en-AU" sz="1600" b="0" i="0" u="none" strike="noStrike" dirty="0">
                <a:solidFill>
                  <a:srgbClr val="002E5E"/>
                </a:solidFill>
                <a:effectLst/>
                <a:latin typeface="Calibri" panose="020F0502020204030204" pitchFamily="34" charset="0"/>
              </a:rPr>
              <a:t>Formulation of CAU</a:t>
            </a:r>
            <a:r>
              <a:rPr lang="en-US" sz="1600" b="0" i="0" dirty="0">
                <a:solidFill>
                  <a:srgbClr val="000000"/>
                </a:solidFill>
                <a:effectLst/>
                <a:latin typeface="Calibri" panose="020F0502020204030204" pitchFamily="34" charset="0"/>
              </a:rPr>
              <a:t>​</a:t>
            </a:r>
            <a:endParaRPr lang="en-US" sz="1600" b="0" i="0" dirty="0">
              <a:solidFill>
                <a:srgbClr val="000000"/>
              </a:solidFill>
              <a:effectLst/>
              <a:latin typeface="Arial" panose="020B0604020202020204" pitchFamily="34" charset="0"/>
            </a:endParaRPr>
          </a:p>
          <a:p>
            <a:pPr marL="285750" indent="-285750" algn="l" rtl="0" fontAlgn="base">
              <a:buFont typeface="Wingdings" panose="05000000000000000000" pitchFamily="2" charset="2"/>
              <a:buChar char="§"/>
            </a:pPr>
            <a:r>
              <a:rPr lang="en-AU" sz="1600" b="0" i="0" u="none" strike="noStrike" dirty="0">
                <a:solidFill>
                  <a:srgbClr val="002E5E"/>
                </a:solidFill>
                <a:effectLst/>
                <a:latin typeface="Calibri" panose="020F0502020204030204" pitchFamily="34" charset="0"/>
              </a:rPr>
              <a:t>Funding /resourcing</a:t>
            </a:r>
            <a:endParaRPr lang="en-US" sz="1600" b="0" i="0" dirty="0">
              <a:solidFill>
                <a:srgbClr val="000000"/>
              </a:solidFill>
              <a:effectLst/>
              <a:latin typeface="Arial" panose="020B0604020202020204" pitchFamily="34" charset="0"/>
            </a:endParaRPr>
          </a:p>
          <a:p>
            <a:endParaRPr lang="en-GB" sz="2000" baseline="30000" dirty="0">
              <a:solidFill>
                <a:schemeClr val="tx1">
                  <a:lumMod val="85000"/>
                  <a:lumOff val="15000"/>
                </a:schemeClr>
              </a:solidFill>
            </a:endParaRPr>
          </a:p>
        </p:txBody>
      </p:sp>
      <p:sp>
        <p:nvSpPr>
          <p:cNvPr id="16" name="TextBox 15">
            <a:extLst>
              <a:ext uri="{FF2B5EF4-FFF2-40B4-BE49-F238E27FC236}">
                <a16:creationId xmlns:a16="http://schemas.microsoft.com/office/drawing/2014/main" id="{77160B6E-D779-4D30-B2E4-CFEABD0AEC4F}"/>
              </a:ext>
            </a:extLst>
          </p:cNvPr>
          <p:cNvSpPr txBox="1"/>
          <p:nvPr/>
        </p:nvSpPr>
        <p:spPr>
          <a:xfrm>
            <a:off x="6465961" y="2285379"/>
            <a:ext cx="5100917" cy="461665"/>
          </a:xfrm>
          <a:prstGeom prst="rect">
            <a:avLst/>
          </a:prstGeom>
          <a:noFill/>
        </p:spPr>
        <p:txBody>
          <a:bodyPr wrap="square" rtlCol="0">
            <a:spAutoFit/>
          </a:bodyPr>
          <a:lstStyle/>
          <a:p>
            <a:r>
              <a:rPr lang="en-GB" sz="3600" b="1" baseline="30000" dirty="0">
                <a:solidFill>
                  <a:schemeClr val="bg1"/>
                </a:solidFill>
                <a:latin typeface="Slate Std Medium" panose="02000603040000020004" pitchFamily="50" charset="0"/>
              </a:rPr>
              <a:t>BENEFITS</a:t>
            </a:r>
            <a:endParaRPr lang="en-GB" sz="3600" baseline="30000" dirty="0">
              <a:solidFill>
                <a:schemeClr val="bg1"/>
              </a:solidFill>
              <a:latin typeface="Slate Std Medium" panose="02000603040000020004" pitchFamily="50" charset="0"/>
            </a:endParaRPr>
          </a:p>
        </p:txBody>
      </p:sp>
      <p:sp>
        <p:nvSpPr>
          <p:cNvPr id="18" name="TextBox 17">
            <a:extLst>
              <a:ext uri="{FF2B5EF4-FFF2-40B4-BE49-F238E27FC236}">
                <a16:creationId xmlns:a16="http://schemas.microsoft.com/office/drawing/2014/main" id="{33C5FF6F-7350-4F39-87BC-D04FF70FA0BD}"/>
              </a:ext>
            </a:extLst>
          </p:cNvPr>
          <p:cNvSpPr txBox="1"/>
          <p:nvPr/>
        </p:nvSpPr>
        <p:spPr>
          <a:xfrm>
            <a:off x="382587" y="1261016"/>
            <a:ext cx="5100917" cy="461665"/>
          </a:xfrm>
          <a:prstGeom prst="rect">
            <a:avLst/>
          </a:prstGeom>
          <a:noFill/>
        </p:spPr>
        <p:txBody>
          <a:bodyPr wrap="square" rtlCol="0">
            <a:spAutoFit/>
          </a:bodyPr>
          <a:lstStyle/>
          <a:p>
            <a:r>
              <a:rPr lang="en-GB" sz="3600" b="1" baseline="30000" dirty="0">
                <a:solidFill>
                  <a:srgbClr val="012E57"/>
                </a:solidFill>
                <a:latin typeface="Slate Std Medium" panose="02000603040000020004" pitchFamily="50" charset="0"/>
              </a:rPr>
              <a:t>CHALLENGES</a:t>
            </a:r>
            <a:endParaRPr lang="en-GB" sz="3600" baseline="30000" dirty="0">
              <a:solidFill>
                <a:srgbClr val="012E57"/>
              </a:solidFill>
              <a:latin typeface="Slate Std Medium" panose="02000603040000020004" pitchFamily="50" charset="0"/>
            </a:endParaRPr>
          </a:p>
        </p:txBody>
      </p:sp>
    </p:spTree>
    <p:extLst>
      <p:ext uri="{BB962C8B-B14F-4D97-AF65-F5344CB8AC3E}">
        <p14:creationId xmlns:p14="http://schemas.microsoft.com/office/powerpoint/2010/main" val="1744867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447042-9992-4347-A4C5-84C7D2D3CDA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4465" r="80243"/>
          <a:stretch/>
        </p:blipFill>
        <p:spPr>
          <a:xfrm>
            <a:off x="10307773" y="0"/>
            <a:ext cx="1966288" cy="6859016"/>
          </a:xfrm>
          <a:prstGeom prst="rect">
            <a:avLst/>
          </a:prstGeom>
        </p:spPr>
      </p:pic>
      <p:sp>
        <p:nvSpPr>
          <p:cNvPr id="7" name="Rectangle 6">
            <a:extLst>
              <a:ext uri="{FF2B5EF4-FFF2-40B4-BE49-F238E27FC236}">
                <a16:creationId xmlns:a16="http://schemas.microsoft.com/office/drawing/2014/main" id="{6982E42A-7C5F-41E7-80AC-6968FB4894C6}"/>
              </a:ext>
            </a:extLst>
          </p:cNvPr>
          <p:cNvSpPr/>
          <p:nvPr/>
        </p:nvSpPr>
        <p:spPr>
          <a:xfrm>
            <a:off x="10272789" y="0"/>
            <a:ext cx="70339" cy="6857999"/>
          </a:xfrm>
          <a:prstGeom prst="rect">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descr="A picture containing text, sign&#10;&#10;Description automatically generated">
            <a:extLst>
              <a:ext uri="{FF2B5EF4-FFF2-40B4-BE49-F238E27FC236}">
                <a16:creationId xmlns:a16="http://schemas.microsoft.com/office/drawing/2014/main" id="{C26B955C-E573-7E85-106A-D47D6E3A37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526" y="6165657"/>
            <a:ext cx="1569346" cy="573415"/>
          </a:xfrm>
          <a:prstGeom prst="rect">
            <a:avLst/>
          </a:prstGeom>
        </p:spPr>
      </p:pic>
      <p:sp>
        <p:nvSpPr>
          <p:cNvPr id="6" name="Title 1">
            <a:extLst>
              <a:ext uri="{FF2B5EF4-FFF2-40B4-BE49-F238E27FC236}">
                <a16:creationId xmlns:a16="http://schemas.microsoft.com/office/drawing/2014/main" id="{9FFDFDD8-BF33-4171-B504-431FEE33DEF6}"/>
              </a:ext>
            </a:extLst>
          </p:cNvPr>
          <p:cNvSpPr>
            <a:spLocks noGrp="1"/>
          </p:cNvSpPr>
          <p:nvPr>
            <p:ph type="title"/>
          </p:nvPr>
        </p:nvSpPr>
        <p:spPr>
          <a:xfrm>
            <a:off x="279526" y="118928"/>
            <a:ext cx="9375211" cy="1325563"/>
          </a:xfrm>
        </p:spPr>
        <p:txBody>
          <a:bodyPr>
            <a:normAutofit fontScale="90000"/>
          </a:bodyPr>
          <a:lstStyle/>
          <a:p>
            <a:r>
              <a:rPr lang="en-AU" sz="5400" b="1" dirty="0">
                <a:solidFill>
                  <a:srgbClr val="002E5E"/>
                </a:solidFill>
                <a:latin typeface="Slate" panose="020B0604020203020204" pitchFamily="34" charset="0"/>
              </a:rPr>
              <a:t>CLUB CULTURE – IS IT DYNAMIC ?</a:t>
            </a:r>
            <a:endParaRPr lang="en-AU" sz="5400" dirty="0">
              <a:solidFill>
                <a:srgbClr val="002E5E"/>
              </a:solidFill>
              <a:latin typeface="Slate" panose="020B0604020203020204" pitchFamily="34" charset="0"/>
              <a:ea typeface="Source Serif Pro" panose="02040603050405020204" pitchFamily="18" charset="0"/>
            </a:endParaRPr>
          </a:p>
        </p:txBody>
      </p:sp>
      <p:sp>
        <p:nvSpPr>
          <p:cNvPr id="9" name="Content Placeholder 5">
            <a:extLst>
              <a:ext uri="{FF2B5EF4-FFF2-40B4-BE49-F238E27FC236}">
                <a16:creationId xmlns:a16="http://schemas.microsoft.com/office/drawing/2014/main" id="{443787CE-42BD-4883-B93D-6AA71115B8F0}"/>
              </a:ext>
            </a:extLst>
          </p:cNvPr>
          <p:cNvSpPr txBox="1">
            <a:spLocks/>
          </p:cNvSpPr>
          <p:nvPr/>
        </p:nvSpPr>
        <p:spPr>
          <a:xfrm>
            <a:off x="370704" y="1444491"/>
            <a:ext cx="6771502" cy="482737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AU" b="1" dirty="0">
                <a:solidFill>
                  <a:srgbClr val="002E5E"/>
                </a:solidFill>
                <a:latin typeface="Slate" panose="020B0604020203020204" pitchFamily="34" charset="0"/>
                <a:ea typeface="Calibri" panose="020F0502020204030204" pitchFamily="34" charset="0"/>
              </a:rPr>
              <a:t>Culture</a:t>
            </a:r>
            <a:r>
              <a:rPr lang="en-AU" dirty="0">
                <a:solidFill>
                  <a:srgbClr val="002E5E"/>
                </a:solidFill>
                <a:latin typeface="Slate" panose="020B0604020203020204" pitchFamily="34" charset="0"/>
                <a:ea typeface="Calibri" panose="020F0502020204030204" pitchFamily="34" charset="0"/>
              </a:rPr>
              <a:t> is your organisation’s DNA. It’s deeply embedded in your people’s values, assumptions, behaviours and attitudes. </a:t>
            </a:r>
            <a:r>
              <a:rPr lang="en-AU" u="sng" dirty="0">
                <a:solidFill>
                  <a:srgbClr val="002E5E"/>
                </a:solidFill>
                <a:latin typeface="Slate" panose="020B0604020203020204" pitchFamily="34" charset="0"/>
                <a:ea typeface="Calibri" panose="020F0502020204030204" pitchFamily="34" charset="0"/>
              </a:rPr>
              <a:t>It’s the glue that makes your company unique</a:t>
            </a:r>
          </a:p>
          <a:p>
            <a:pPr marL="0" lvl="0" indent="0">
              <a:lnSpc>
                <a:spcPct val="100000"/>
              </a:lnSpc>
              <a:spcBef>
                <a:spcPts val="0"/>
              </a:spcBef>
              <a:buNone/>
              <a:defRPr/>
            </a:pPr>
            <a:endParaRPr lang="en-AU" dirty="0">
              <a:solidFill>
                <a:srgbClr val="002E5E"/>
              </a:solidFill>
              <a:latin typeface="Slate" panose="020B0604020203020204" pitchFamily="34" charset="0"/>
              <a:ea typeface="Calibri" panose="020F0502020204030204" pitchFamily="34" charset="0"/>
            </a:endParaRPr>
          </a:p>
          <a:p>
            <a:pPr marL="0" lvl="0" indent="0">
              <a:lnSpc>
                <a:spcPct val="100000"/>
              </a:lnSpc>
              <a:spcBef>
                <a:spcPts val="0"/>
              </a:spcBef>
              <a:buNone/>
              <a:defRPr/>
            </a:pPr>
            <a:r>
              <a:rPr lang="en-AU" dirty="0">
                <a:solidFill>
                  <a:srgbClr val="002E5E"/>
                </a:solidFill>
                <a:latin typeface="Slate" panose="020B0604020203020204" pitchFamily="34" charset="0"/>
                <a:ea typeface="Calibri" panose="020F0502020204030204" pitchFamily="34" charset="0"/>
              </a:rPr>
              <a:t>When your culture aligns with your company’s purpose, strategies and business goals, it accelerates your growth, improves   engagement, reduces risk and builds your brand. But when it doesn’t, your employees won’t feel as connected   They won’t be as productive.  . And transformation may become difficult, if not impossible.</a:t>
            </a:r>
            <a:endParaRPr lang="en-AU" sz="2400" dirty="0">
              <a:solidFill>
                <a:srgbClr val="002E5E"/>
              </a:solidFill>
              <a:latin typeface="Slate" panose="020B0604020203020204" pitchFamily="34" charset="0"/>
              <a:ea typeface="Calibri" panose="020F0502020204030204" pitchFamily="34" charset="0"/>
            </a:endParaRPr>
          </a:p>
        </p:txBody>
      </p:sp>
      <p:pic>
        <p:nvPicPr>
          <p:cNvPr id="10" name="Picture 9">
            <a:extLst>
              <a:ext uri="{FF2B5EF4-FFF2-40B4-BE49-F238E27FC236}">
                <a16:creationId xmlns:a16="http://schemas.microsoft.com/office/drawing/2014/main" id="{F9D528A4-8955-4DCA-A73D-924C94448A00}"/>
              </a:ext>
            </a:extLst>
          </p:cNvPr>
          <p:cNvPicPr>
            <a:picLocks noChangeAspect="1"/>
          </p:cNvPicPr>
          <p:nvPr/>
        </p:nvPicPr>
        <p:blipFill rotWithShape="1">
          <a:blip r:embed="rId6">
            <a:extLst>
              <a:ext uri="{28A0092B-C50C-407E-A947-70E740481C1C}">
                <a14:useLocalDpi xmlns:a14="http://schemas.microsoft.com/office/drawing/2010/main" val="0"/>
              </a:ext>
            </a:extLst>
          </a:blip>
          <a:srcRect l="29669" r="55177" b="12427"/>
          <a:stretch/>
        </p:blipFill>
        <p:spPr>
          <a:xfrm>
            <a:off x="10343128" y="-1"/>
            <a:ext cx="1930933" cy="6857999"/>
          </a:xfrm>
          <a:prstGeom prst="rect">
            <a:avLst/>
          </a:prstGeom>
        </p:spPr>
      </p:pic>
      <p:pic>
        <p:nvPicPr>
          <p:cNvPr id="8" name="Picture 7">
            <a:extLst>
              <a:ext uri="{FF2B5EF4-FFF2-40B4-BE49-F238E27FC236}">
                <a16:creationId xmlns:a16="http://schemas.microsoft.com/office/drawing/2014/main" id="{DC62EEDB-60F0-4FDF-999F-88F17FD964D1}"/>
              </a:ext>
            </a:extLst>
          </p:cNvPr>
          <p:cNvPicPr>
            <a:picLocks noChangeAspect="1"/>
          </p:cNvPicPr>
          <p:nvPr/>
        </p:nvPicPr>
        <p:blipFill rotWithShape="1">
          <a:blip r:embed="rId7"/>
          <a:srcRect l="5955" t="4583" r="6222" b="19250"/>
          <a:stretch/>
        </p:blipFill>
        <p:spPr>
          <a:xfrm>
            <a:off x="7810098" y="1925164"/>
            <a:ext cx="3689277" cy="3412955"/>
          </a:xfrm>
          <a:prstGeom prst="rect">
            <a:avLst/>
          </a:prstGeom>
        </p:spPr>
      </p:pic>
    </p:spTree>
    <p:extLst>
      <p:ext uri="{BB962C8B-B14F-4D97-AF65-F5344CB8AC3E}">
        <p14:creationId xmlns:p14="http://schemas.microsoft.com/office/powerpoint/2010/main" val="11955677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447042-9992-4347-A4C5-84C7D2D3CDA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4465" r="80243"/>
          <a:stretch/>
        </p:blipFill>
        <p:spPr>
          <a:xfrm>
            <a:off x="10307773" y="0"/>
            <a:ext cx="1966288" cy="6859016"/>
          </a:xfrm>
          <a:prstGeom prst="rect">
            <a:avLst/>
          </a:prstGeom>
        </p:spPr>
      </p:pic>
      <p:sp>
        <p:nvSpPr>
          <p:cNvPr id="7" name="Rectangle 6">
            <a:extLst>
              <a:ext uri="{FF2B5EF4-FFF2-40B4-BE49-F238E27FC236}">
                <a16:creationId xmlns:a16="http://schemas.microsoft.com/office/drawing/2014/main" id="{6982E42A-7C5F-41E7-80AC-6968FB4894C6}"/>
              </a:ext>
            </a:extLst>
          </p:cNvPr>
          <p:cNvSpPr/>
          <p:nvPr/>
        </p:nvSpPr>
        <p:spPr>
          <a:xfrm>
            <a:off x="10272789" y="0"/>
            <a:ext cx="70339" cy="6857999"/>
          </a:xfrm>
          <a:prstGeom prst="rect">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descr="A picture containing text, sign&#10;&#10;Description automatically generated">
            <a:extLst>
              <a:ext uri="{FF2B5EF4-FFF2-40B4-BE49-F238E27FC236}">
                <a16:creationId xmlns:a16="http://schemas.microsoft.com/office/drawing/2014/main" id="{C26B955C-E573-7E85-106A-D47D6E3A37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526" y="6165657"/>
            <a:ext cx="1569346" cy="573415"/>
          </a:xfrm>
          <a:prstGeom prst="rect">
            <a:avLst/>
          </a:prstGeom>
        </p:spPr>
      </p:pic>
      <p:sp>
        <p:nvSpPr>
          <p:cNvPr id="6" name="Title 1">
            <a:extLst>
              <a:ext uri="{FF2B5EF4-FFF2-40B4-BE49-F238E27FC236}">
                <a16:creationId xmlns:a16="http://schemas.microsoft.com/office/drawing/2014/main" id="{9FFDFDD8-BF33-4171-B504-431FEE33DEF6}"/>
              </a:ext>
            </a:extLst>
          </p:cNvPr>
          <p:cNvSpPr>
            <a:spLocks noGrp="1"/>
          </p:cNvSpPr>
          <p:nvPr>
            <p:ph type="title"/>
          </p:nvPr>
        </p:nvSpPr>
        <p:spPr>
          <a:xfrm>
            <a:off x="279526" y="118928"/>
            <a:ext cx="9375211" cy="1325563"/>
          </a:xfrm>
        </p:spPr>
        <p:txBody>
          <a:bodyPr>
            <a:normAutofit fontScale="90000"/>
          </a:bodyPr>
          <a:lstStyle/>
          <a:p>
            <a:pPr lvl="0">
              <a:lnSpc>
                <a:spcPct val="100000"/>
              </a:lnSpc>
              <a:spcBef>
                <a:spcPts val="0"/>
              </a:spcBef>
              <a:defRPr/>
            </a:pPr>
            <a:r>
              <a:rPr lang="en-AU" sz="5400" b="1" dirty="0">
                <a:solidFill>
                  <a:srgbClr val="002E5E"/>
                </a:solidFill>
                <a:latin typeface="Slate Std Medium" panose="02000603040000020004" pitchFamily="50" charset="0"/>
              </a:rPr>
              <a:t>MEMBER BEHAVIOUR &amp; CONFLICT RESOLUTION</a:t>
            </a:r>
          </a:p>
        </p:txBody>
      </p:sp>
      <p:sp>
        <p:nvSpPr>
          <p:cNvPr id="9" name="Content Placeholder 5">
            <a:extLst>
              <a:ext uri="{FF2B5EF4-FFF2-40B4-BE49-F238E27FC236}">
                <a16:creationId xmlns:a16="http://schemas.microsoft.com/office/drawing/2014/main" id="{443787CE-42BD-4883-B93D-6AA71115B8F0}"/>
              </a:ext>
            </a:extLst>
          </p:cNvPr>
          <p:cNvSpPr txBox="1">
            <a:spLocks/>
          </p:cNvSpPr>
          <p:nvPr/>
        </p:nvSpPr>
        <p:spPr>
          <a:xfrm>
            <a:off x="370703" y="1444491"/>
            <a:ext cx="7055707" cy="482737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b="1" dirty="0">
                <a:solidFill>
                  <a:srgbClr val="002E5E"/>
                </a:solidFill>
                <a:latin typeface="Segoe UI Light" panose="020B0502040204020203" pitchFamily="34" charset="0"/>
                <a:cs typeface="Segoe UI Light" panose="020B0502040204020203" pitchFamily="34" charset="0"/>
              </a:rPr>
              <a:t>Avoidance</a:t>
            </a:r>
          </a:p>
          <a:p>
            <a:pPr lvl="1"/>
            <a:r>
              <a:rPr lang="en-AU" dirty="0">
                <a:solidFill>
                  <a:srgbClr val="002E5E"/>
                </a:solidFill>
                <a:latin typeface="Segoe UI Light" panose="020B0502040204020203" pitchFamily="34" charset="0"/>
                <a:cs typeface="Segoe UI Light" panose="020B0502040204020203" pitchFamily="34" charset="0"/>
              </a:rPr>
              <a:t>Avoiding the occurrence</a:t>
            </a:r>
          </a:p>
          <a:p>
            <a:pPr lvl="1"/>
            <a:r>
              <a:rPr lang="en-AU" dirty="0">
                <a:solidFill>
                  <a:srgbClr val="002E5E"/>
                </a:solidFill>
                <a:latin typeface="Segoe UI Light" panose="020B0502040204020203" pitchFamily="34" charset="0"/>
                <a:cs typeface="Segoe UI Light" panose="020B0502040204020203" pitchFamily="34" charset="0"/>
              </a:rPr>
              <a:t>Enacting Proper Management practices</a:t>
            </a:r>
          </a:p>
          <a:p>
            <a:pPr lvl="1"/>
            <a:r>
              <a:rPr lang="en-AU" dirty="0">
                <a:solidFill>
                  <a:srgbClr val="002E5E"/>
                </a:solidFill>
                <a:latin typeface="Segoe UI Light" panose="020B0502040204020203" pitchFamily="34" charset="0"/>
                <a:cs typeface="Segoe UI Light" panose="020B0502040204020203" pitchFamily="34" charset="0"/>
              </a:rPr>
              <a:t>Adherence to rules </a:t>
            </a:r>
          </a:p>
          <a:p>
            <a:r>
              <a:rPr lang="en-AU" sz="2400" b="1" dirty="0">
                <a:solidFill>
                  <a:srgbClr val="002E5E"/>
                </a:solidFill>
                <a:latin typeface="Segoe UI Light" panose="020B0502040204020203" pitchFamily="34" charset="0"/>
                <a:cs typeface="Segoe UI Light" panose="020B0502040204020203" pitchFamily="34" charset="0"/>
              </a:rPr>
              <a:t>Awareness</a:t>
            </a:r>
          </a:p>
          <a:p>
            <a:pPr lvl="1"/>
            <a:r>
              <a:rPr lang="en-AU" dirty="0">
                <a:solidFill>
                  <a:srgbClr val="002E5E"/>
                </a:solidFill>
                <a:latin typeface="Segoe UI Light" panose="020B0502040204020203" pitchFamily="34" charset="0"/>
                <a:cs typeface="Segoe UI Light" panose="020B0502040204020203" pitchFamily="34" charset="0"/>
              </a:rPr>
              <a:t>Aware of what’s happening around the club</a:t>
            </a:r>
          </a:p>
          <a:p>
            <a:pPr lvl="1"/>
            <a:r>
              <a:rPr lang="en-AU" dirty="0">
                <a:solidFill>
                  <a:srgbClr val="002E5E"/>
                </a:solidFill>
                <a:latin typeface="Segoe UI Light" panose="020B0502040204020203" pitchFamily="34" charset="0"/>
                <a:cs typeface="Segoe UI Light" panose="020B0502040204020203" pitchFamily="34" charset="0"/>
              </a:rPr>
              <a:t>Informal network</a:t>
            </a:r>
          </a:p>
          <a:p>
            <a:pPr lvl="1"/>
            <a:r>
              <a:rPr lang="en-AU" dirty="0">
                <a:solidFill>
                  <a:srgbClr val="002E5E"/>
                </a:solidFill>
                <a:latin typeface="Segoe UI Light" panose="020B0502040204020203" pitchFamily="34" charset="0"/>
                <a:cs typeface="Segoe UI Light" panose="020B0502040204020203" pitchFamily="34" charset="0"/>
              </a:rPr>
              <a:t>Are there any at risk areas within your Branch or Club</a:t>
            </a:r>
          </a:p>
          <a:p>
            <a:r>
              <a:rPr lang="en-AU" sz="2400" b="1" dirty="0">
                <a:solidFill>
                  <a:srgbClr val="002E5E"/>
                </a:solidFill>
                <a:latin typeface="Segoe UI Light" panose="020B0502040204020203" pitchFamily="34" charset="0"/>
                <a:cs typeface="Segoe UI Light" panose="020B0502040204020203" pitchFamily="34" charset="0"/>
              </a:rPr>
              <a:t>Assessment</a:t>
            </a:r>
          </a:p>
          <a:p>
            <a:pPr lvl="1"/>
            <a:r>
              <a:rPr lang="en-AU" dirty="0">
                <a:solidFill>
                  <a:srgbClr val="002E5E"/>
                </a:solidFill>
                <a:latin typeface="Segoe UI Light" panose="020B0502040204020203" pitchFamily="34" charset="0"/>
                <a:cs typeface="Segoe UI Light" panose="020B0502040204020203" pitchFamily="34" charset="0"/>
              </a:rPr>
              <a:t>An event has occurred or is in the making</a:t>
            </a:r>
          </a:p>
          <a:p>
            <a:pPr lvl="1"/>
            <a:r>
              <a:rPr lang="en-AU" dirty="0">
                <a:solidFill>
                  <a:srgbClr val="002E5E"/>
                </a:solidFill>
                <a:latin typeface="Segoe UI Light" panose="020B0502040204020203" pitchFamily="34" charset="0"/>
                <a:cs typeface="Segoe UI Light" panose="020B0502040204020203" pitchFamily="34" charset="0"/>
              </a:rPr>
              <a:t>Assess the situation – is it a legitimate complaint or a personality clash</a:t>
            </a:r>
          </a:p>
          <a:p>
            <a:r>
              <a:rPr lang="en-AU" sz="2400" b="1" dirty="0">
                <a:solidFill>
                  <a:srgbClr val="002E5E"/>
                </a:solidFill>
                <a:latin typeface="Segoe UI Light" panose="020B0502040204020203" pitchFamily="34" charset="0"/>
                <a:cs typeface="Segoe UI Light" panose="020B0502040204020203" pitchFamily="34" charset="0"/>
              </a:rPr>
              <a:t>Action</a:t>
            </a:r>
          </a:p>
          <a:p>
            <a:pPr lvl="1"/>
            <a:r>
              <a:rPr lang="en-AU" dirty="0">
                <a:solidFill>
                  <a:srgbClr val="002E5E"/>
                </a:solidFill>
                <a:latin typeface="Segoe UI Light" panose="020B0502040204020203" pitchFamily="34" charset="0"/>
                <a:cs typeface="Segoe UI Light" panose="020B0502040204020203" pitchFamily="34" charset="0"/>
              </a:rPr>
              <a:t>What are you going to do about it?</a:t>
            </a:r>
          </a:p>
          <a:p>
            <a:pPr lvl="1"/>
            <a:r>
              <a:rPr lang="en-AU" dirty="0">
                <a:solidFill>
                  <a:srgbClr val="002E5E"/>
                </a:solidFill>
                <a:latin typeface="Segoe UI Light" panose="020B0502040204020203" pitchFamily="34" charset="0"/>
                <a:cs typeface="Segoe UI Light" panose="020B0502040204020203" pitchFamily="34" charset="0"/>
              </a:rPr>
              <a:t>Committee should be aware of the requirements in relation to dealing with complaints</a:t>
            </a:r>
          </a:p>
          <a:p>
            <a:pPr lvl="1"/>
            <a:r>
              <a:rPr lang="en-AU" dirty="0">
                <a:solidFill>
                  <a:srgbClr val="002E5E"/>
                </a:solidFill>
                <a:latin typeface="Segoe UI Light" panose="020B0502040204020203" pitchFamily="34" charset="0"/>
                <a:cs typeface="Segoe UI Light" panose="020B0502040204020203" pitchFamily="34" charset="0"/>
              </a:rPr>
              <a:t>Members within the Club should be trained in complaint handling</a:t>
            </a:r>
          </a:p>
        </p:txBody>
      </p:sp>
      <p:pic>
        <p:nvPicPr>
          <p:cNvPr id="12" name="Picture 11">
            <a:extLst>
              <a:ext uri="{FF2B5EF4-FFF2-40B4-BE49-F238E27FC236}">
                <a16:creationId xmlns:a16="http://schemas.microsoft.com/office/drawing/2014/main" id="{025CF3B2-95AD-42B6-AE65-D12D1DD68A00}"/>
              </a:ext>
            </a:extLst>
          </p:cNvPr>
          <p:cNvPicPr>
            <a:picLocks noChangeAspect="1"/>
          </p:cNvPicPr>
          <p:nvPr/>
        </p:nvPicPr>
        <p:blipFill rotWithShape="1">
          <a:blip r:embed="rId6">
            <a:extLst>
              <a:ext uri="{28A0092B-C50C-407E-A947-70E740481C1C}">
                <a14:useLocalDpi xmlns:a14="http://schemas.microsoft.com/office/drawing/2010/main" val="0"/>
              </a:ext>
            </a:extLst>
          </a:blip>
          <a:srcRect l="29669" r="55177" b="12427"/>
          <a:stretch/>
        </p:blipFill>
        <p:spPr>
          <a:xfrm>
            <a:off x="10343128" y="-1"/>
            <a:ext cx="1930933" cy="6857999"/>
          </a:xfrm>
          <a:prstGeom prst="rect">
            <a:avLst/>
          </a:prstGeom>
        </p:spPr>
      </p:pic>
      <p:graphicFrame>
        <p:nvGraphicFramePr>
          <p:cNvPr id="10" name="Content Placeholder 2">
            <a:extLst>
              <a:ext uri="{FF2B5EF4-FFF2-40B4-BE49-F238E27FC236}">
                <a16:creationId xmlns:a16="http://schemas.microsoft.com/office/drawing/2014/main" id="{446123AE-72A6-44F5-BD37-0CEBAEE08FC9}"/>
              </a:ext>
            </a:extLst>
          </p:cNvPr>
          <p:cNvGraphicFramePr>
            <a:graphicFrameLocks/>
          </p:cNvGraphicFramePr>
          <p:nvPr>
            <p:extLst>
              <p:ext uri="{D42A27DB-BD31-4B8C-83A1-F6EECF244321}">
                <p14:modId xmlns:p14="http://schemas.microsoft.com/office/powerpoint/2010/main" val="2742368575"/>
              </p:ext>
            </p:extLst>
          </p:nvPr>
        </p:nvGraphicFramePr>
        <p:xfrm>
          <a:off x="7479467" y="1370933"/>
          <a:ext cx="4586190" cy="38155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Rectangle 10">
            <a:extLst>
              <a:ext uri="{FF2B5EF4-FFF2-40B4-BE49-F238E27FC236}">
                <a16:creationId xmlns:a16="http://schemas.microsoft.com/office/drawing/2014/main" id="{0AD34F8D-D067-4C90-8BB1-2B061C30DDD5}"/>
              </a:ext>
            </a:extLst>
          </p:cNvPr>
          <p:cNvSpPr/>
          <p:nvPr/>
        </p:nvSpPr>
        <p:spPr>
          <a:xfrm>
            <a:off x="376921" y="6219204"/>
            <a:ext cx="11535553" cy="438582"/>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Rounded MT Bold" panose="020F0704030504030204" pitchFamily="34" charset="0"/>
                <a:ea typeface="+mn-ea"/>
                <a:cs typeface="+mn-cs"/>
              </a:rPr>
              <a:t>The </a:t>
            </a:r>
            <a:r>
              <a:rPr kumimoji="0" lang="en-US" sz="2400" b="0"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Rounded MT Bold" panose="020F0704030504030204" pitchFamily="34" charset="0"/>
                <a:ea typeface="+mn-ea"/>
                <a:cs typeface="+mn-cs"/>
              </a:rPr>
              <a:t>behaviour</a:t>
            </a:r>
            <a:r>
              <a:rPr kumimoji="0" lang="en-US" sz="24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Rounded MT Bold" panose="020F0704030504030204" pitchFamily="34" charset="0"/>
                <a:ea typeface="+mn-ea"/>
                <a:cs typeface="+mn-cs"/>
              </a:rPr>
              <a:t> you walk by is the </a:t>
            </a:r>
            <a:r>
              <a:rPr kumimoji="0" lang="en-US" sz="2400" b="0"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Rounded MT Bold" panose="020F0704030504030204" pitchFamily="34" charset="0"/>
                <a:ea typeface="+mn-ea"/>
                <a:cs typeface="+mn-cs"/>
              </a:rPr>
              <a:t>behaviour</a:t>
            </a:r>
            <a:r>
              <a:rPr kumimoji="0" lang="en-US" sz="2400" b="0"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Rounded MT Bold" panose="020F0704030504030204" pitchFamily="34" charset="0"/>
                <a:ea typeface="+mn-ea"/>
                <a:cs typeface="+mn-cs"/>
              </a:rPr>
              <a:t> you accept</a:t>
            </a:r>
          </a:p>
        </p:txBody>
      </p:sp>
    </p:spTree>
    <p:extLst>
      <p:ext uri="{BB962C8B-B14F-4D97-AF65-F5344CB8AC3E}">
        <p14:creationId xmlns:p14="http://schemas.microsoft.com/office/powerpoint/2010/main" val="20577937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2E5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1269B2-63E5-4C0E-9494-2C6F7993E5F6}"/>
              </a:ext>
            </a:extLst>
          </p:cNvPr>
          <p:cNvPicPr>
            <a:picLocks noChangeAspect="1"/>
          </p:cNvPicPr>
          <p:nvPr/>
        </p:nvPicPr>
        <p:blipFill rotWithShape="1">
          <a:blip r:embed="rId3"/>
          <a:srcRect l="71394"/>
          <a:stretch/>
        </p:blipFill>
        <p:spPr>
          <a:xfrm>
            <a:off x="8704385" y="0"/>
            <a:ext cx="3487614" cy="6857999"/>
          </a:xfrm>
          <a:prstGeom prst="rect">
            <a:avLst/>
          </a:prstGeom>
        </p:spPr>
      </p:pic>
      <p:sp>
        <p:nvSpPr>
          <p:cNvPr id="7" name="Rectangle 6">
            <a:extLst>
              <a:ext uri="{FF2B5EF4-FFF2-40B4-BE49-F238E27FC236}">
                <a16:creationId xmlns:a16="http://schemas.microsoft.com/office/drawing/2014/main" id="{B9645E80-A98E-4CDB-AC42-C58CB39DBF06}"/>
              </a:ext>
            </a:extLst>
          </p:cNvPr>
          <p:cNvSpPr/>
          <p:nvPr/>
        </p:nvSpPr>
        <p:spPr>
          <a:xfrm>
            <a:off x="8634046" y="0"/>
            <a:ext cx="70339" cy="6857999"/>
          </a:xfrm>
          <a:prstGeom prst="rect">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1">
            <a:extLst>
              <a:ext uri="{FF2B5EF4-FFF2-40B4-BE49-F238E27FC236}">
                <a16:creationId xmlns:a16="http://schemas.microsoft.com/office/drawing/2014/main" id="{99BFABFF-BC19-4E89-9C33-0252C332CD04}"/>
              </a:ext>
            </a:extLst>
          </p:cNvPr>
          <p:cNvSpPr>
            <a:spLocks noGrp="1"/>
          </p:cNvSpPr>
          <p:nvPr>
            <p:ph type="title"/>
          </p:nvPr>
        </p:nvSpPr>
        <p:spPr>
          <a:xfrm>
            <a:off x="132380" y="1586294"/>
            <a:ext cx="8149971" cy="2942978"/>
          </a:xfrm>
        </p:spPr>
        <p:txBody>
          <a:bodyPr>
            <a:normAutofit/>
          </a:bodyPr>
          <a:lstStyle/>
          <a:p>
            <a:r>
              <a:rPr lang="en-AU" sz="7200" dirty="0">
                <a:solidFill>
                  <a:schemeClr val="bg1"/>
                </a:solidFill>
                <a:highlight>
                  <a:srgbClr val="FFFF00"/>
                </a:highlight>
                <a:latin typeface="Avenir Book" panose="02000503020000020003" pitchFamily="2" charset="0"/>
                <a:ea typeface="Source Serif Pro" panose="02040603050405020204" pitchFamily="18" charset="0"/>
              </a:rPr>
              <a:t>INSERT CLUB NAME HERE</a:t>
            </a:r>
          </a:p>
        </p:txBody>
      </p:sp>
      <p:pic>
        <p:nvPicPr>
          <p:cNvPr id="5" name="Picture 4" descr="Graphical user interface&#10;&#10;Description automatically generated">
            <a:extLst>
              <a:ext uri="{FF2B5EF4-FFF2-40B4-BE49-F238E27FC236}">
                <a16:creationId xmlns:a16="http://schemas.microsoft.com/office/drawing/2014/main" id="{21B6C843-7E8F-7739-3E49-6E0AB6612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935" y="5271706"/>
            <a:ext cx="1809749" cy="650989"/>
          </a:xfrm>
          <a:prstGeom prst="rect">
            <a:avLst/>
          </a:prstGeom>
        </p:spPr>
      </p:pic>
    </p:spTree>
    <p:extLst>
      <p:ext uri="{BB962C8B-B14F-4D97-AF65-F5344CB8AC3E}">
        <p14:creationId xmlns:p14="http://schemas.microsoft.com/office/powerpoint/2010/main" val="1060720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185C95AA-D8E6-4284-A8CA-4F239FF00C8E}"/>
              </a:ext>
            </a:extLst>
          </p:cNvPr>
          <p:cNvPicPr>
            <a:picLocks noChangeAspect="1"/>
          </p:cNvPicPr>
          <p:nvPr/>
        </p:nvPicPr>
        <p:blipFill rotWithShape="1">
          <a:blip r:embed="rId3">
            <a:extLst>
              <a:ext uri="{28A0092B-C50C-407E-A947-70E740481C1C}">
                <a14:useLocalDpi xmlns:a14="http://schemas.microsoft.com/office/drawing/2010/main" val="0"/>
              </a:ext>
            </a:extLst>
          </a:blip>
          <a:srcRect t="54765" b="35605"/>
          <a:stretch/>
        </p:blipFill>
        <p:spPr>
          <a:xfrm>
            <a:off x="0" y="6133308"/>
            <a:ext cx="12192000" cy="782385"/>
          </a:xfrm>
          <a:prstGeom prst="rect">
            <a:avLst/>
          </a:prstGeom>
        </p:spPr>
      </p:pic>
      <p:sp>
        <p:nvSpPr>
          <p:cNvPr id="3" name="Rectangle 2">
            <a:extLst>
              <a:ext uri="{FF2B5EF4-FFF2-40B4-BE49-F238E27FC236}">
                <a16:creationId xmlns:a16="http://schemas.microsoft.com/office/drawing/2014/main" id="{828B7AD3-0185-4C49-A302-0EB94F68C8B6}"/>
              </a:ext>
            </a:extLst>
          </p:cNvPr>
          <p:cNvSpPr/>
          <p:nvPr/>
        </p:nvSpPr>
        <p:spPr>
          <a:xfrm>
            <a:off x="2768689" y="244098"/>
            <a:ext cx="9423311" cy="646331"/>
          </a:xfrm>
          <a:prstGeom prst="rect">
            <a:avLst/>
          </a:prstGeom>
        </p:spPr>
        <p:txBody>
          <a:bodyPr wrap="square">
            <a:spAutoFit/>
          </a:bodyPr>
          <a:lstStyle/>
          <a:p>
            <a:r>
              <a:rPr lang="en-AU" sz="3600" b="1" dirty="0">
                <a:solidFill>
                  <a:srgbClr val="002E5E"/>
                </a:solidFill>
                <a:latin typeface="Slate" panose="020B0604020203020204" pitchFamily="34" charset="0"/>
              </a:rPr>
              <a:t>SLSQ GOVERNANCE  STRUCTURES</a:t>
            </a:r>
            <a:endParaRPr lang="en-AU" sz="3600" dirty="0">
              <a:highlight>
                <a:srgbClr val="FFFF00"/>
              </a:highlight>
            </a:endParaRPr>
          </a:p>
        </p:txBody>
      </p:sp>
      <p:pic>
        <p:nvPicPr>
          <p:cNvPr id="2" name="Picture 1">
            <a:extLst>
              <a:ext uri="{FF2B5EF4-FFF2-40B4-BE49-F238E27FC236}">
                <a16:creationId xmlns:a16="http://schemas.microsoft.com/office/drawing/2014/main" id="{3BDB3789-2A3E-4802-AF67-E16453ECE943}"/>
              </a:ext>
            </a:extLst>
          </p:cNvPr>
          <p:cNvPicPr>
            <a:picLocks noChangeAspect="1"/>
          </p:cNvPicPr>
          <p:nvPr/>
        </p:nvPicPr>
        <p:blipFill rotWithShape="1">
          <a:blip r:embed="rId4"/>
          <a:srcRect b="6911"/>
          <a:stretch/>
        </p:blipFill>
        <p:spPr>
          <a:xfrm>
            <a:off x="616743" y="890429"/>
            <a:ext cx="11003757" cy="5050987"/>
          </a:xfrm>
          <a:prstGeom prst="rect">
            <a:avLst/>
          </a:prstGeom>
        </p:spPr>
      </p:pic>
    </p:spTree>
    <p:extLst>
      <p:ext uri="{BB962C8B-B14F-4D97-AF65-F5344CB8AC3E}">
        <p14:creationId xmlns:p14="http://schemas.microsoft.com/office/powerpoint/2010/main" val="5414880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C46585-245A-49DD-AC64-639427894B73}"/>
              </a:ext>
            </a:extLst>
          </p:cNvPr>
          <p:cNvSpPr txBox="1"/>
          <p:nvPr/>
        </p:nvSpPr>
        <p:spPr>
          <a:xfrm>
            <a:off x="2453402" y="455017"/>
            <a:ext cx="8402331" cy="707886"/>
          </a:xfrm>
          <a:prstGeom prst="rect">
            <a:avLst/>
          </a:prstGeom>
          <a:noFill/>
        </p:spPr>
        <p:txBody>
          <a:bodyPr wrap="square" rtlCol="0">
            <a:spAutoFit/>
          </a:bodyPr>
          <a:lstStyle/>
          <a:p>
            <a:r>
              <a:rPr lang="en-AU" sz="4000" b="1" dirty="0">
                <a:solidFill>
                  <a:srgbClr val="012E57"/>
                </a:solidFill>
                <a:latin typeface="Slate" panose="020B0604020203020204" pitchFamily="34" charset="0"/>
              </a:rPr>
              <a:t>YOU CLUB REQUIREMENTS</a:t>
            </a:r>
          </a:p>
        </p:txBody>
      </p:sp>
      <p:sp>
        <p:nvSpPr>
          <p:cNvPr id="11" name="TextBox 10">
            <a:extLst>
              <a:ext uri="{FF2B5EF4-FFF2-40B4-BE49-F238E27FC236}">
                <a16:creationId xmlns:a16="http://schemas.microsoft.com/office/drawing/2014/main" id="{078D5D31-74AF-4518-A3D3-F0A66888F0A5}"/>
              </a:ext>
            </a:extLst>
          </p:cNvPr>
          <p:cNvSpPr txBox="1"/>
          <p:nvPr/>
        </p:nvSpPr>
        <p:spPr>
          <a:xfrm>
            <a:off x="2453402" y="1453985"/>
            <a:ext cx="9338548" cy="830997"/>
          </a:xfrm>
          <a:prstGeom prst="rect">
            <a:avLst/>
          </a:prstGeom>
          <a:noFill/>
        </p:spPr>
        <p:txBody>
          <a:bodyPr wrap="square" rtlCol="0">
            <a:spAutoFit/>
          </a:bodyPr>
          <a:lstStyle/>
          <a:p>
            <a:r>
              <a:rPr lang="en-AU" sz="2400" dirty="0">
                <a:solidFill>
                  <a:srgbClr val="002E5E"/>
                </a:solidFill>
                <a:latin typeface="Slate Std Light" panose="02000506040000020004" pitchFamily="50" charset="0"/>
              </a:rPr>
              <a:t>Clubs are to include information here on the needs from the Officer Bearers when they are in term</a:t>
            </a:r>
          </a:p>
        </p:txBody>
      </p:sp>
      <p:pic>
        <p:nvPicPr>
          <p:cNvPr id="7" name="Content Placeholder 4">
            <a:extLst>
              <a:ext uri="{FF2B5EF4-FFF2-40B4-BE49-F238E27FC236}">
                <a16:creationId xmlns:a16="http://schemas.microsoft.com/office/drawing/2014/main" id="{BE044DA7-CA9B-488D-8FD9-48AE4B0D7FC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1849"/>
          <a:stretch/>
        </p:blipFill>
        <p:spPr>
          <a:xfrm>
            <a:off x="0" y="0"/>
            <a:ext cx="2201490" cy="6858000"/>
          </a:xfrm>
        </p:spPr>
      </p:pic>
      <p:pic>
        <p:nvPicPr>
          <p:cNvPr id="9" name="Picture 8" descr="A picture containing text, sign, vector graphics&#10;&#10;Description automatically generated">
            <a:extLst>
              <a:ext uri="{FF2B5EF4-FFF2-40B4-BE49-F238E27FC236}">
                <a16:creationId xmlns:a16="http://schemas.microsoft.com/office/drawing/2014/main" id="{B6934521-46BE-4773-B703-9FD1C2223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1125" y="6093631"/>
            <a:ext cx="1596971" cy="574450"/>
          </a:xfrm>
          <a:prstGeom prst="rect">
            <a:avLst/>
          </a:prstGeom>
        </p:spPr>
      </p:pic>
    </p:spTree>
    <p:extLst>
      <p:ext uri="{BB962C8B-B14F-4D97-AF65-F5344CB8AC3E}">
        <p14:creationId xmlns:p14="http://schemas.microsoft.com/office/powerpoint/2010/main" val="24923585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C46585-245A-49DD-AC64-639427894B73}"/>
              </a:ext>
            </a:extLst>
          </p:cNvPr>
          <p:cNvSpPr txBox="1"/>
          <p:nvPr/>
        </p:nvSpPr>
        <p:spPr>
          <a:xfrm>
            <a:off x="2378756" y="189919"/>
            <a:ext cx="8402331" cy="2185214"/>
          </a:xfrm>
          <a:prstGeom prst="rect">
            <a:avLst/>
          </a:prstGeom>
          <a:noFill/>
        </p:spPr>
        <p:txBody>
          <a:bodyPr wrap="square" rtlCol="0">
            <a:spAutoFit/>
          </a:bodyPr>
          <a:lstStyle/>
          <a:p>
            <a:r>
              <a:rPr lang="en-AU" sz="4000" b="1" dirty="0">
                <a:solidFill>
                  <a:srgbClr val="012E57"/>
                </a:solidFill>
                <a:latin typeface="Slate" panose="020B0604020203020204" pitchFamily="34" charset="0"/>
              </a:rPr>
              <a:t>BOARD, COMMITTEE MEMBERS</a:t>
            </a:r>
          </a:p>
          <a:p>
            <a:endParaRPr lang="en-AU" sz="4000" b="1" dirty="0">
              <a:solidFill>
                <a:srgbClr val="012E57"/>
              </a:solidFill>
              <a:latin typeface="Slate" panose="020B0604020203020204" pitchFamily="34" charset="0"/>
            </a:endParaRPr>
          </a:p>
          <a:p>
            <a:r>
              <a:rPr lang="en-AU" sz="2800" b="1" dirty="0">
                <a:solidFill>
                  <a:srgbClr val="012E57"/>
                </a:solidFill>
                <a:highlight>
                  <a:srgbClr val="FFFF00"/>
                </a:highlight>
                <a:latin typeface="Slate" panose="020B0604020203020204" pitchFamily="34" charset="0"/>
              </a:rPr>
              <a:t>Insert below the names and roles of the members and note who is non-voting</a:t>
            </a:r>
          </a:p>
        </p:txBody>
      </p:sp>
      <p:pic>
        <p:nvPicPr>
          <p:cNvPr id="7" name="Content Placeholder 4">
            <a:extLst>
              <a:ext uri="{FF2B5EF4-FFF2-40B4-BE49-F238E27FC236}">
                <a16:creationId xmlns:a16="http://schemas.microsoft.com/office/drawing/2014/main" id="{BE044DA7-CA9B-488D-8FD9-48AE4B0D7FC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1849"/>
          <a:stretch/>
        </p:blipFill>
        <p:spPr>
          <a:xfrm>
            <a:off x="0" y="0"/>
            <a:ext cx="2201490" cy="6858000"/>
          </a:xfrm>
        </p:spPr>
      </p:pic>
      <p:pic>
        <p:nvPicPr>
          <p:cNvPr id="9" name="Picture 8" descr="A picture containing text, sign, vector graphics&#10;&#10;Description automatically generated">
            <a:extLst>
              <a:ext uri="{FF2B5EF4-FFF2-40B4-BE49-F238E27FC236}">
                <a16:creationId xmlns:a16="http://schemas.microsoft.com/office/drawing/2014/main" id="{B6934521-46BE-4773-B703-9FD1C2223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1125" y="6093631"/>
            <a:ext cx="1596971" cy="574450"/>
          </a:xfrm>
          <a:prstGeom prst="rect">
            <a:avLst/>
          </a:prstGeom>
        </p:spPr>
      </p:pic>
      <p:graphicFrame>
        <p:nvGraphicFramePr>
          <p:cNvPr id="2" name="Table 1">
            <a:extLst>
              <a:ext uri="{FF2B5EF4-FFF2-40B4-BE49-F238E27FC236}">
                <a16:creationId xmlns:a16="http://schemas.microsoft.com/office/drawing/2014/main" id="{0F543874-7CC3-41C2-8E50-7B6FA75565A4}"/>
              </a:ext>
            </a:extLst>
          </p:cNvPr>
          <p:cNvGraphicFramePr>
            <a:graphicFrameLocks noGrp="1"/>
          </p:cNvGraphicFramePr>
          <p:nvPr>
            <p:extLst>
              <p:ext uri="{D42A27DB-BD31-4B8C-83A1-F6EECF244321}">
                <p14:modId xmlns:p14="http://schemas.microsoft.com/office/powerpoint/2010/main" val="4227429341"/>
              </p:ext>
            </p:extLst>
          </p:nvPr>
        </p:nvGraphicFramePr>
        <p:xfrm>
          <a:off x="2515921" y="2687320"/>
          <a:ext cx="8128000" cy="2595880"/>
        </p:xfrm>
        <a:graphic>
          <a:graphicData uri="http://schemas.openxmlformats.org/drawingml/2006/table">
            <a:tbl>
              <a:tblPr firstRow="1" bandRow="1">
                <a:tableStyleId>{E8034E78-7F5D-4C2E-B375-FC64B27BC917}</a:tableStyleId>
              </a:tblPr>
              <a:tblGrid>
                <a:gridCol w="4064000">
                  <a:extLst>
                    <a:ext uri="{9D8B030D-6E8A-4147-A177-3AD203B41FA5}">
                      <a16:colId xmlns:a16="http://schemas.microsoft.com/office/drawing/2014/main" val="2151118602"/>
                    </a:ext>
                  </a:extLst>
                </a:gridCol>
                <a:gridCol w="4064000">
                  <a:extLst>
                    <a:ext uri="{9D8B030D-6E8A-4147-A177-3AD203B41FA5}">
                      <a16:colId xmlns:a16="http://schemas.microsoft.com/office/drawing/2014/main" val="2802723197"/>
                    </a:ext>
                  </a:extLst>
                </a:gridCol>
              </a:tblGrid>
              <a:tr h="370840">
                <a:tc>
                  <a:txBody>
                    <a:bodyPr/>
                    <a:lstStyle/>
                    <a:p>
                      <a:r>
                        <a:rPr lang="en-AU" dirty="0"/>
                        <a:t>ROLE</a:t>
                      </a:r>
                    </a:p>
                  </a:txBody>
                  <a:tcPr/>
                </a:tc>
                <a:tc>
                  <a:txBody>
                    <a:bodyPr/>
                    <a:lstStyle/>
                    <a:p>
                      <a:r>
                        <a:rPr lang="en-AU" dirty="0"/>
                        <a:t>NAME</a:t>
                      </a:r>
                    </a:p>
                  </a:txBody>
                  <a:tcPr/>
                </a:tc>
                <a:extLst>
                  <a:ext uri="{0D108BD9-81ED-4DB2-BD59-A6C34878D82A}">
                    <a16:rowId xmlns:a16="http://schemas.microsoft.com/office/drawing/2014/main" val="1475035479"/>
                  </a:ext>
                </a:extLst>
              </a:tr>
              <a:tr h="370840">
                <a:tc>
                  <a:txBody>
                    <a:bodyPr/>
                    <a:lstStyle/>
                    <a:p>
                      <a:r>
                        <a:rPr lang="en-AU" dirty="0"/>
                        <a:t>ROLE</a:t>
                      </a:r>
                    </a:p>
                  </a:txBody>
                  <a:tcPr/>
                </a:tc>
                <a:tc>
                  <a:txBody>
                    <a:bodyPr/>
                    <a:lstStyle/>
                    <a:p>
                      <a:r>
                        <a:rPr lang="en-AU" dirty="0"/>
                        <a:t>NAME</a:t>
                      </a:r>
                    </a:p>
                  </a:txBody>
                  <a:tcPr/>
                </a:tc>
                <a:extLst>
                  <a:ext uri="{0D108BD9-81ED-4DB2-BD59-A6C34878D82A}">
                    <a16:rowId xmlns:a16="http://schemas.microsoft.com/office/drawing/2014/main" val="1720026035"/>
                  </a:ext>
                </a:extLst>
              </a:tr>
              <a:tr h="370840">
                <a:tc>
                  <a:txBody>
                    <a:bodyPr/>
                    <a:lstStyle/>
                    <a:p>
                      <a:r>
                        <a:rPr lang="en-AU" dirty="0"/>
                        <a:t>ROLE</a:t>
                      </a:r>
                    </a:p>
                  </a:txBody>
                  <a:tcPr/>
                </a:tc>
                <a:tc>
                  <a:txBody>
                    <a:bodyPr/>
                    <a:lstStyle/>
                    <a:p>
                      <a:r>
                        <a:rPr lang="en-AU" dirty="0"/>
                        <a:t>NAME</a:t>
                      </a:r>
                    </a:p>
                  </a:txBody>
                  <a:tcPr/>
                </a:tc>
                <a:extLst>
                  <a:ext uri="{0D108BD9-81ED-4DB2-BD59-A6C34878D82A}">
                    <a16:rowId xmlns:a16="http://schemas.microsoft.com/office/drawing/2014/main" val="683084775"/>
                  </a:ext>
                </a:extLst>
              </a:tr>
              <a:tr h="370840">
                <a:tc>
                  <a:txBody>
                    <a:bodyPr/>
                    <a:lstStyle/>
                    <a:p>
                      <a:r>
                        <a:rPr lang="en-AU" dirty="0"/>
                        <a:t>ROLE</a:t>
                      </a:r>
                    </a:p>
                  </a:txBody>
                  <a:tcPr/>
                </a:tc>
                <a:tc>
                  <a:txBody>
                    <a:bodyPr/>
                    <a:lstStyle/>
                    <a:p>
                      <a:r>
                        <a:rPr lang="en-AU" dirty="0"/>
                        <a:t>NAME</a:t>
                      </a:r>
                    </a:p>
                  </a:txBody>
                  <a:tcPr/>
                </a:tc>
                <a:extLst>
                  <a:ext uri="{0D108BD9-81ED-4DB2-BD59-A6C34878D82A}">
                    <a16:rowId xmlns:a16="http://schemas.microsoft.com/office/drawing/2014/main" val="2435289337"/>
                  </a:ext>
                </a:extLst>
              </a:tr>
              <a:tr h="370840">
                <a:tc>
                  <a:txBody>
                    <a:bodyPr/>
                    <a:lstStyle/>
                    <a:p>
                      <a:r>
                        <a:rPr lang="en-AU" dirty="0"/>
                        <a:t>ROLE</a:t>
                      </a:r>
                    </a:p>
                  </a:txBody>
                  <a:tcPr/>
                </a:tc>
                <a:tc>
                  <a:txBody>
                    <a:bodyPr/>
                    <a:lstStyle/>
                    <a:p>
                      <a:r>
                        <a:rPr lang="en-AU" dirty="0"/>
                        <a:t>NAME</a:t>
                      </a:r>
                    </a:p>
                  </a:txBody>
                  <a:tcPr/>
                </a:tc>
                <a:extLst>
                  <a:ext uri="{0D108BD9-81ED-4DB2-BD59-A6C34878D82A}">
                    <a16:rowId xmlns:a16="http://schemas.microsoft.com/office/drawing/2014/main" val="2653443600"/>
                  </a:ext>
                </a:extLst>
              </a:tr>
              <a:tr h="370840">
                <a:tc>
                  <a:txBody>
                    <a:bodyPr/>
                    <a:lstStyle/>
                    <a:p>
                      <a:r>
                        <a:rPr lang="en-AU" dirty="0"/>
                        <a:t>ROLE</a:t>
                      </a:r>
                    </a:p>
                  </a:txBody>
                  <a:tcPr/>
                </a:tc>
                <a:tc>
                  <a:txBody>
                    <a:bodyPr/>
                    <a:lstStyle/>
                    <a:p>
                      <a:r>
                        <a:rPr lang="en-AU" dirty="0"/>
                        <a:t>NAME</a:t>
                      </a:r>
                    </a:p>
                  </a:txBody>
                  <a:tcPr/>
                </a:tc>
                <a:extLst>
                  <a:ext uri="{0D108BD9-81ED-4DB2-BD59-A6C34878D82A}">
                    <a16:rowId xmlns:a16="http://schemas.microsoft.com/office/drawing/2014/main" val="4045079665"/>
                  </a:ext>
                </a:extLst>
              </a:tr>
              <a:tr h="370840">
                <a:tc>
                  <a:txBody>
                    <a:bodyPr/>
                    <a:lstStyle/>
                    <a:p>
                      <a:r>
                        <a:rPr lang="en-AU" dirty="0"/>
                        <a:t>ROLE</a:t>
                      </a:r>
                    </a:p>
                  </a:txBody>
                  <a:tcPr/>
                </a:tc>
                <a:tc>
                  <a:txBody>
                    <a:bodyPr/>
                    <a:lstStyle/>
                    <a:p>
                      <a:r>
                        <a:rPr lang="en-AU" dirty="0"/>
                        <a:t>NAME</a:t>
                      </a:r>
                    </a:p>
                  </a:txBody>
                  <a:tcPr/>
                </a:tc>
                <a:extLst>
                  <a:ext uri="{0D108BD9-81ED-4DB2-BD59-A6C34878D82A}">
                    <a16:rowId xmlns:a16="http://schemas.microsoft.com/office/drawing/2014/main" val="982134670"/>
                  </a:ext>
                </a:extLst>
              </a:tr>
            </a:tbl>
          </a:graphicData>
        </a:graphic>
      </p:graphicFrame>
    </p:spTree>
    <p:extLst>
      <p:ext uri="{BB962C8B-B14F-4D97-AF65-F5344CB8AC3E}">
        <p14:creationId xmlns:p14="http://schemas.microsoft.com/office/powerpoint/2010/main" val="19095197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C46585-245A-49DD-AC64-639427894B73}"/>
              </a:ext>
            </a:extLst>
          </p:cNvPr>
          <p:cNvSpPr txBox="1"/>
          <p:nvPr/>
        </p:nvSpPr>
        <p:spPr>
          <a:xfrm>
            <a:off x="2378756" y="3167390"/>
            <a:ext cx="8402331" cy="523220"/>
          </a:xfrm>
          <a:prstGeom prst="rect">
            <a:avLst/>
          </a:prstGeom>
          <a:noFill/>
        </p:spPr>
        <p:txBody>
          <a:bodyPr wrap="square" rtlCol="0">
            <a:spAutoFit/>
          </a:bodyPr>
          <a:lstStyle/>
          <a:p>
            <a:r>
              <a:rPr lang="en-AU" sz="2800" b="1" dirty="0">
                <a:solidFill>
                  <a:srgbClr val="012E57"/>
                </a:solidFill>
                <a:highlight>
                  <a:srgbClr val="FFFF00"/>
                </a:highlight>
                <a:latin typeface="Slate" panose="020B0604020203020204" pitchFamily="34" charset="0"/>
              </a:rPr>
              <a:t>INSERT THE CLUB STRUCTURE HERE</a:t>
            </a:r>
          </a:p>
        </p:txBody>
      </p:sp>
      <p:pic>
        <p:nvPicPr>
          <p:cNvPr id="7" name="Content Placeholder 4">
            <a:extLst>
              <a:ext uri="{FF2B5EF4-FFF2-40B4-BE49-F238E27FC236}">
                <a16:creationId xmlns:a16="http://schemas.microsoft.com/office/drawing/2014/main" id="{BE044DA7-CA9B-488D-8FD9-48AE4B0D7FC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1849"/>
          <a:stretch/>
        </p:blipFill>
        <p:spPr>
          <a:xfrm>
            <a:off x="0" y="0"/>
            <a:ext cx="2201490" cy="6858000"/>
          </a:xfrm>
        </p:spPr>
      </p:pic>
      <p:pic>
        <p:nvPicPr>
          <p:cNvPr id="9" name="Picture 8" descr="A picture containing text, sign, vector graphics&#10;&#10;Description automatically generated">
            <a:extLst>
              <a:ext uri="{FF2B5EF4-FFF2-40B4-BE49-F238E27FC236}">
                <a16:creationId xmlns:a16="http://schemas.microsoft.com/office/drawing/2014/main" id="{B6934521-46BE-4773-B703-9FD1C2223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1125" y="6093631"/>
            <a:ext cx="1596971" cy="574450"/>
          </a:xfrm>
          <a:prstGeom prst="rect">
            <a:avLst/>
          </a:prstGeom>
        </p:spPr>
      </p:pic>
      <p:sp>
        <p:nvSpPr>
          <p:cNvPr id="8" name="TextBox 7">
            <a:extLst>
              <a:ext uri="{FF2B5EF4-FFF2-40B4-BE49-F238E27FC236}">
                <a16:creationId xmlns:a16="http://schemas.microsoft.com/office/drawing/2014/main" id="{31E81056-BCBD-42B6-8559-3664BA1BCCC4}"/>
              </a:ext>
            </a:extLst>
          </p:cNvPr>
          <p:cNvSpPr txBox="1"/>
          <p:nvPr/>
        </p:nvSpPr>
        <p:spPr>
          <a:xfrm>
            <a:off x="2378756" y="1220127"/>
            <a:ext cx="8402331" cy="1323439"/>
          </a:xfrm>
          <a:prstGeom prst="rect">
            <a:avLst/>
          </a:prstGeom>
          <a:noFill/>
        </p:spPr>
        <p:txBody>
          <a:bodyPr wrap="square" rtlCol="0">
            <a:spAutoFit/>
          </a:bodyPr>
          <a:lstStyle/>
          <a:p>
            <a:r>
              <a:rPr lang="en-AU" sz="4000" b="1" dirty="0">
                <a:solidFill>
                  <a:srgbClr val="012E57"/>
                </a:solidFill>
                <a:latin typeface="Slate" panose="020B0604020203020204" pitchFamily="34" charset="0"/>
              </a:rPr>
              <a:t>CLUB BOARD, COMMITTEES, PANEL STRUCTURE</a:t>
            </a:r>
          </a:p>
        </p:txBody>
      </p:sp>
    </p:spTree>
    <p:extLst>
      <p:ext uri="{BB962C8B-B14F-4D97-AF65-F5344CB8AC3E}">
        <p14:creationId xmlns:p14="http://schemas.microsoft.com/office/powerpoint/2010/main" val="3765906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C46585-245A-49DD-AC64-639427894B73}"/>
              </a:ext>
            </a:extLst>
          </p:cNvPr>
          <p:cNvSpPr txBox="1"/>
          <p:nvPr/>
        </p:nvSpPr>
        <p:spPr>
          <a:xfrm>
            <a:off x="2359706" y="1038848"/>
            <a:ext cx="9260794" cy="5664628"/>
          </a:xfrm>
          <a:prstGeom prst="rect">
            <a:avLst/>
          </a:prstGeom>
          <a:noFill/>
        </p:spPr>
        <p:txBody>
          <a:bodyPr wrap="square" rtlCol="0">
            <a:spAutoFit/>
          </a:bodyPr>
          <a:lstStyle/>
          <a:p>
            <a:pPr algn="just">
              <a:lnSpc>
                <a:spcPct val="115000"/>
              </a:lnSpc>
              <a:spcAft>
                <a:spcPts val="1000"/>
              </a:spcAft>
            </a:pPr>
            <a:r>
              <a:rPr lang="en-AU" dirty="0"/>
              <a:t>The overall responsibility of the day to day affairs for your club is down to your board/management committee</a:t>
            </a:r>
          </a:p>
          <a:p>
            <a:pPr algn="just">
              <a:lnSpc>
                <a:spcPct val="115000"/>
              </a:lnSpc>
              <a:spcAft>
                <a:spcPts val="1000"/>
              </a:spcAft>
            </a:pPr>
            <a:r>
              <a:rPr lang="en-AU" dirty="0"/>
              <a:t>The primary functions of the board/management committee are to provide leadership &amp; make recommendations on behalf of the affiliated clubs and auxiliary organisations in accordance with the aims and objects of the Club, Branch, SLSQ and SLSA, the laws and the constitution.</a:t>
            </a:r>
          </a:p>
          <a:p>
            <a:pPr>
              <a:lnSpc>
                <a:spcPct val="115000"/>
              </a:lnSpc>
              <a:spcAft>
                <a:spcPts val="1000"/>
              </a:spcAft>
            </a:pPr>
            <a:r>
              <a:rPr lang="en-AU" dirty="0"/>
              <a:t>The strategic direction should be set through</a:t>
            </a:r>
          </a:p>
          <a:p>
            <a:pPr marL="285750" indent="-285750">
              <a:lnSpc>
                <a:spcPct val="115000"/>
              </a:lnSpc>
              <a:spcAft>
                <a:spcPts val="1000"/>
              </a:spcAft>
              <a:buFont typeface="Arial" panose="020B0604020202020204" pitchFamily="34" charset="0"/>
              <a:buChar char="•"/>
            </a:pPr>
            <a:r>
              <a:rPr lang="en-AU" dirty="0"/>
              <a:t>Endorsement of strategic and business plans;</a:t>
            </a:r>
          </a:p>
          <a:p>
            <a:pPr marL="285750" indent="-285750">
              <a:lnSpc>
                <a:spcPct val="115000"/>
              </a:lnSpc>
              <a:spcAft>
                <a:spcPts val="1000"/>
              </a:spcAft>
              <a:buFont typeface="Arial" panose="020B0604020202020204" pitchFamily="34" charset="0"/>
              <a:buChar char="•"/>
            </a:pPr>
            <a:r>
              <a:rPr lang="en-AU" dirty="0"/>
              <a:t>Adopting an annual budget;</a:t>
            </a:r>
          </a:p>
          <a:p>
            <a:pPr marL="285750" indent="-285750">
              <a:lnSpc>
                <a:spcPct val="115000"/>
              </a:lnSpc>
              <a:spcAft>
                <a:spcPts val="1000"/>
              </a:spcAft>
              <a:buFont typeface="Arial" panose="020B0604020202020204" pitchFamily="34" charset="0"/>
              <a:buChar char="•"/>
            </a:pPr>
            <a:r>
              <a:rPr lang="en-AU" dirty="0"/>
              <a:t>Setting major policies;</a:t>
            </a:r>
          </a:p>
          <a:p>
            <a:pPr marL="285750" indent="-285750">
              <a:lnSpc>
                <a:spcPct val="115000"/>
              </a:lnSpc>
              <a:spcAft>
                <a:spcPts val="1000"/>
              </a:spcAft>
              <a:buFont typeface="Arial" panose="020B0604020202020204" pitchFamily="34" charset="0"/>
              <a:buChar char="•"/>
            </a:pPr>
            <a:r>
              <a:rPr lang="en-AU" dirty="0"/>
              <a:t>Recommend constitutional changes; </a:t>
            </a:r>
          </a:p>
          <a:p>
            <a:pPr marL="285750" indent="-285750">
              <a:lnSpc>
                <a:spcPct val="115000"/>
              </a:lnSpc>
              <a:spcAft>
                <a:spcPts val="1000"/>
              </a:spcAft>
              <a:buFont typeface="Arial" panose="020B0604020202020204" pitchFamily="34" charset="0"/>
              <a:buChar char="•"/>
            </a:pPr>
            <a:r>
              <a:rPr lang="en-AU" dirty="0"/>
              <a:t>Ensure that internal control systems are in place; and, </a:t>
            </a:r>
          </a:p>
          <a:p>
            <a:pPr marL="285750" indent="-285750">
              <a:lnSpc>
                <a:spcPct val="115000"/>
              </a:lnSpc>
              <a:spcAft>
                <a:spcPts val="1000"/>
              </a:spcAft>
              <a:buFont typeface="Arial" panose="020B0604020202020204" pitchFamily="34" charset="0"/>
              <a:buChar char="•"/>
            </a:pPr>
            <a:r>
              <a:rPr lang="en-AU" dirty="0"/>
              <a:t>Monitor the performance of the Boards &amp; committees and the progress and results associated with the functions.</a:t>
            </a:r>
          </a:p>
          <a:p>
            <a:endParaRPr lang="en-AU" dirty="0"/>
          </a:p>
        </p:txBody>
      </p:sp>
      <p:pic>
        <p:nvPicPr>
          <p:cNvPr id="7" name="Content Placeholder 4">
            <a:extLst>
              <a:ext uri="{FF2B5EF4-FFF2-40B4-BE49-F238E27FC236}">
                <a16:creationId xmlns:a16="http://schemas.microsoft.com/office/drawing/2014/main" id="{BE044DA7-CA9B-488D-8FD9-48AE4B0D7FC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1849"/>
          <a:stretch/>
        </p:blipFill>
        <p:spPr>
          <a:xfrm>
            <a:off x="0" y="0"/>
            <a:ext cx="2201490" cy="6858000"/>
          </a:xfrm>
        </p:spPr>
      </p:pic>
      <p:pic>
        <p:nvPicPr>
          <p:cNvPr id="9" name="Picture 8" descr="A picture containing text, sign, vector graphics&#10;&#10;Description automatically generated">
            <a:extLst>
              <a:ext uri="{FF2B5EF4-FFF2-40B4-BE49-F238E27FC236}">
                <a16:creationId xmlns:a16="http://schemas.microsoft.com/office/drawing/2014/main" id="{B6934521-46BE-4773-B703-9FD1C2223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1125" y="6093631"/>
            <a:ext cx="1596971" cy="574450"/>
          </a:xfrm>
          <a:prstGeom prst="rect">
            <a:avLst/>
          </a:prstGeom>
        </p:spPr>
      </p:pic>
      <p:sp>
        <p:nvSpPr>
          <p:cNvPr id="8" name="TextBox 7">
            <a:extLst>
              <a:ext uri="{FF2B5EF4-FFF2-40B4-BE49-F238E27FC236}">
                <a16:creationId xmlns:a16="http://schemas.microsoft.com/office/drawing/2014/main" id="{31E81056-BCBD-42B6-8559-3664BA1BCCC4}"/>
              </a:ext>
            </a:extLst>
          </p:cNvPr>
          <p:cNvSpPr txBox="1"/>
          <p:nvPr/>
        </p:nvSpPr>
        <p:spPr>
          <a:xfrm>
            <a:off x="2359706" y="330962"/>
            <a:ext cx="8402331" cy="707886"/>
          </a:xfrm>
          <a:prstGeom prst="rect">
            <a:avLst/>
          </a:prstGeom>
          <a:noFill/>
        </p:spPr>
        <p:txBody>
          <a:bodyPr wrap="square" rtlCol="0">
            <a:spAutoFit/>
          </a:bodyPr>
          <a:lstStyle/>
          <a:p>
            <a:r>
              <a:rPr lang="en-AU" sz="4000" b="1" dirty="0">
                <a:solidFill>
                  <a:srgbClr val="012E57"/>
                </a:solidFill>
                <a:latin typeface="Slate" panose="020B0604020203020204" pitchFamily="34" charset="0"/>
              </a:rPr>
              <a:t>MANAGEMENT</a:t>
            </a:r>
          </a:p>
        </p:txBody>
      </p:sp>
    </p:spTree>
    <p:extLst>
      <p:ext uri="{BB962C8B-B14F-4D97-AF65-F5344CB8AC3E}">
        <p14:creationId xmlns:p14="http://schemas.microsoft.com/office/powerpoint/2010/main" val="4614272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927FB3-33D7-4561-B9B6-34243D9E3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Tree>
    <p:extLst>
      <p:ext uri="{BB962C8B-B14F-4D97-AF65-F5344CB8AC3E}">
        <p14:creationId xmlns:p14="http://schemas.microsoft.com/office/powerpoint/2010/main" val="22273185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81BAC7-C955-0741-2552-3B081C64E119}"/>
              </a:ext>
            </a:extLst>
          </p:cNvPr>
          <p:cNvSpPr/>
          <p:nvPr/>
        </p:nvSpPr>
        <p:spPr>
          <a:xfrm>
            <a:off x="8583561" y="-17821"/>
            <a:ext cx="3608439" cy="687582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sign&#10;&#10;Description automatically generated">
            <a:extLst>
              <a:ext uri="{FF2B5EF4-FFF2-40B4-BE49-F238E27FC236}">
                <a16:creationId xmlns:a16="http://schemas.microsoft.com/office/drawing/2014/main" id="{0E70BB5C-279E-7917-BFB7-035FF68D36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748" y="281038"/>
            <a:ext cx="5283200" cy="1930400"/>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56CCA8AE-500A-0479-1988-9E81F60857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3897" y="1157398"/>
            <a:ext cx="1765300" cy="635000"/>
          </a:xfrm>
          <a:prstGeom prst="rect">
            <a:avLst/>
          </a:prstGeom>
        </p:spPr>
      </p:pic>
      <p:pic>
        <p:nvPicPr>
          <p:cNvPr id="8" name="Picture 7" descr="Logo&#10;&#10;Description automatically generated">
            <a:extLst>
              <a:ext uri="{FF2B5EF4-FFF2-40B4-BE49-F238E27FC236}">
                <a16:creationId xmlns:a16="http://schemas.microsoft.com/office/drawing/2014/main" id="{DA0FD0FD-D6A4-B39D-8BB1-8D2E705D5B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742" y="3350223"/>
            <a:ext cx="1028700" cy="876300"/>
          </a:xfrm>
          <a:prstGeom prst="rect">
            <a:avLst/>
          </a:prstGeom>
        </p:spPr>
      </p:pic>
      <p:pic>
        <p:nvPicPr>
          <p:cNvPr id="10" name="Picture 9" descr="Logo&#10;&#10;Description automatically generated">
            <a:extLst>
              <a:ext uri="{FF2B5EF4-FFF2-40B4-BE49-F238E27FC236}">
                <a16:creationId xmlns:a16="http://schemas.microsoft.com/office/drawing/2014/main" id="{43857200-DCB5-C382-9A98-4353FD6E74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7073" y="4736592"/>
            <a:ext cx="1753357" cy="1493600"/>
          </a:xfrm>
          <a:prstGeom prst="rect">
            <a:avLst/>
          </a:prstGeom>
        </p:spPr>
      </p:pic>
      <p:pic>
        <p:nvPicPr>
          <p:cNvPr id="12" name="Picture 11" descr="A picture containing text, sign, vector graphics&#10;&#10;Description automatically generated">
            <a:extLst>
              <a:ext uri="{FF2B5EF4-FFF2-40B4-BE49-F238E27FC236}">
                <a16:creationId xmlns:a16="http://schemas.microsoft.com/office/drawing/2014/main" id="{684FD97B-4064-FC36-11EA-11E0DFE1D0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1091" y="1792398"/>
            <a:ext cx="3188841" cy="1147065"/>
          </a:xfrm>
          <a:prstGeom prst="rect">
            <a:avLst/>
          </a:prstGeom>
        </p:spPr>
      </p:pic>
      <p:pic>
        <p:nvPicPr>
          <p:cNvPr id="14" name="Picture 13" descr="Graphical user interface&#10;&#10;Description automatically generated with medium confidence">
            <a:extLst>
              <a:ext uri="{FF2B5EF4-FFF2-40B4-BE49-F238E27FC236}">
                <a16:creationId xmlns:a16="http://schemas.microsoft.com/office/drawing/2014/main" id="{6F384A87-DE64-19BA-9C72-BBF0112681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7035" y="3072440"/>
            <a:ext cx="2721489" cy="978953"/>
          </a:xfrm>
          <a:prstGeom prst="rect">
            <a:avLst/>
          </a:prstGeom>
        </p:spPr>
      </p:pic>
    </p:spTree>
    <p:extLst>
      <p:ext uri="{BB962C8B-B14F-4D97-AF65-F5344CB8AC3E}">
        <p14:creationId xmlns:p14="http://schemas.microsoft.com/office/powerpoint/2010/main" val="2829804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E5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1269B2-63E5-4C0E-9494-2C6F7993E5F6}"/>
              </a:ext>
            </a:extLst>
          </p:cNvPr>
          <p:cNvPicPr>
            <a:picLocks noChangeAspect="1"/>
          </p:cNvPicPr>
          <p:nvPr/>
        </p:nvPicPr>
        <p:blipFill rotWithShape="1">
          <a:blip r:embed="rId3"/>
          <a:srcRect l="71394"/>
          <a:stretch/>
        </p:blipFill>
        <p:spPr>
          <a:xfrm>
            <a:off x="8704385" y="0"/>
            <a:ext cx="3487614" cy="6857999"/>
          </a:xfrm>
          <a:prstGeom prst="rect">
            <a:avLst/>
          </a:prstGeom>
        </p:spPr>
      </p:pic>
      <p:sp>
        <p:nvSpPr>
          <p:cNvPr id="7" name="Rectangle 6">
            <a:extLst>
              <a:ext uri="{FF2B5EF4-FFF2-40B4-BE49-F238E27FC236}">
                <a16:creationId xmlns:a16="http://schemas.microsoft.com/office/drawing/2014/main" id="{B9645E80-A98E-4CDB-AC42-C58CB39DBF06}"/>
              </a:ext>
            </a:extLst>
          </p:cNvPr>
          <p:cNvSpPr/>
          <p:nvPr/>
        </p:nvSpPr>
        <p:spPr>
          <a:xfrm>
            <a:off x="8634046" y="0"/>
            <a:ext cx="70339" cy="6857999"/>
          </a:xfrm>
          <a:prstGeom prst="rect">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1">
            <a:extLst>
              <a:ext uri="{FF2B5EF4-FFF2-40B4-BE49-F238E27FC236}">
                <a16:creationId xmlns:a16="http://schemas.microsoft.com/office/drawing/2014/main" id="{99BFABFF-BC19-4E89-9C33-0252C332CD04}"/>
              </a:ext>
            </a:extLst>
          </p:cNvPr>
          <p:cNvSpPr>
            <a:spLocks noGrp="1"/>
          </p:cNvSpPr>
          <p:nvPr>
            <p:ph type="title"/>
          </p:nvPr>
        </p:nvSpPr>
        <p:spPr>
          <a:xfrm>
            <a:off x="132380" y="1586294"/>
            <a:ext cx="8149971" cy="2942978"/>
          </a:xfrm>
        </p:spPr>
        <p:txBody>
          <a:bodyPr>
            <a:normAutofit/>
          </a:bodyPr>
          <a:lstStyle/>
          <a:p>
            <a:r>
              <a:rPr lang="en-AU" sz="7200" dirty="0">
                <a:solidFill>
                  <a:schemeClr val="bg1"/>
                </a:solidFill>
                <a:latin typeface="Avenir Book" panose="02000503020000020003" pitchFamily="2" charset="0"/>
                <a:ea typeface="Source Serif Pro" panose="02040603050405020204" pitchFamily="18" charset="0"/>
              </a:rPr>
              <a:t>GOVERNANCE</a:t>
            </a:r>
          </a:p>
        </p:txBody>
      </p:sp>
      <p:pic>
        <p:nvPicPr>
          <p:cNvPr id="5" name="Picture 4" descr="Graphical user interface&#10;&#10;Description automatically generated">
            <a:extLst>
              <a:ext uri="{FF2B5EF4-FFF2-40B4-BE49-F238E27FC236}">
                <a16:creationId xmlns:a16="http://schemas.microsoft.com/office/drawing/2014/main" id="{21B6C843-7E8F-7739-3E49-6E0AB6612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935" y="5271706"/>
            <a:ext cx="1809749" cy="650989"/>
          </a:xfrm>
          <a:prstGeom prst="rect">
            <a:avLst/>
          </a:prstGeom>
        </p:spPr>
      </p:pic>
    </p:spTree>
    <p:extLst>
      <p:ext uri="{BB962C8B-B14F-4D97-AF65-F5344CB8AC3E}">
        <p14:creationId xmlns:p14="http://schemas.microsoft.com/office/powerpoint/2010/main" val="919810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5132EBB-80E3-40E5-BC59-AAFBE68A77C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1849"/>
          <a:stretch/>
        </p:blipFill>
        <p:spPr>
          <a:xfrm>
            <a:off x="0" y="0"/>
            <a:ext cx="2201490" cy="6858000"/>
          </a:xfrm>
        </p:spPr>
      </p:pic>
      <p:sp>
        <p:nvSpPr>
          <p:cNvPr id="6" name="Title 1">
            <a:extLst>
              <a:ext uri="{FF2B5EF4-FFF2-40B4-BE49-F238E27FC236}">
                <a16:creationId xmlns:a16="http://schemas.microsoft.com/office/drawing/2014/main" id="{2750DB81-1435-4A1D-886A-1CC0D47EC3C6}"/>
              </a:ext>
            </a:extLst>
          </p:cNvPr>
          <p:cNvSpPr>
            <a:spLocks noGrp="1"/>
          </p:cNvSpPr>
          <p:nvPr>
            <p:ph type="title"/>
          </p:nvPr>
        </p:nvSpPr>
        <p:spPr>
          <a:xfrm>
            <a:off x="2488686" y="267273"/>
            <a:ext cx="8645882" cy="1364480"/>
          </a:xfrm>
        </p:spPr>
        <p:txBody>
          <a:bodyPr>
            <a:normAutofit/>
          </a:bodyPr>
          <a:lstStyle/>
          <a:p>
            <a:r>
              <a:rPr lang="en-AU" dirty="0">
                <a:solidFill>
                  <a:srgbClr val="002E5E"/>
                </a:solidFill>
                <a:latin typeface="Avenir Book" panose="02000503020000020003" pitchFamily="2" charset="0"/>
                <a:ea typeface="Source Serif Pro" panose="02040603050405020204" pitchFamily="18" charset="0"/>
              </a:rPr>
              <a:t>WHAT IS GOVERNANCE?</a:t>
            </a:r>
          </a:p>
        </p:txBody>
      </p:sp>
      <p:sp>
        <p:nvSpPr>
          <p:cNvPr id="7" name="Content Placeholder 5">
            <a:extLst>
              <a:ext uri="{FF2B5EF4-FFF2-40B4-BE49-F238E27FC236}">
                <a16:creationId xmlns:a16="http://schemas.microsoft.com/office/drawing/2014/main" id="{C0CBA85C-FF1B-4A17-A1A6-2622B30A657C}"/>
              </a:ext>
            </a:extLst>
          </p:cNvPr>
          <p:cNvSpPr txBox="1">
            <a:spLocks/>
          </p:cNvSpPr>
          <p:nvPr/>
        </p:nvSpPr>
        <p:spPr>
          <a:xfrm>
            <a:off x="3546119" y="3497510"/>
            <a:ext cx="9729013" cy="40890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solidFill>
                <a:srgbClr val="002E5E"/>
              </a:solidFill>
            </a:endParaRPr>
          </a:p>
          <a:p>
            <a:pPr marL="0" indent="0">
              <a:buFont typeface="Arial" panose="020B0604020202020204" pitchFamily="34" charset="0"/>
              <a:buNone/>
            </a:pPr>
            <a:endParaRPr lang="en-AU" dirty="0">
              <a:solidFill>
                <a:srgbClr val="002E5E"/>
              </a:solidFill>
            </a:endParaRPr>
          </a:p>
        </p:txBody>
      </p:sp>
      <p:sp>
        <p:nvSpPr>
          <p:cNvPr id="11" name="Rectangle 10">
            <a:extLst>
              <a:ext uri="{FF2B5EF4-FFF2-40B4-BE49-F238E27FC236}">
                <a16:creationId xmlns:a16="http://schemas.microsoft.com/office/drawing/2014/main" id="{8372A6CD-9051-4F5C-958B-D14138556A6C}"/>
              </a:ext>
            </a:extLst>
          </p:cNvPr>
          <p:cNvSpPr/>
          <p:nvPr/>
        </p:nvSpPr>
        <p:spPr>
          <a:xfrm>
            <a:off x="2166320" y="0"/>
            <a:ext cx="70339" cy="6857999"/>
          </a:xfrm>
          <a:prstGeom prst="rect">
            <a:avLst/>
          </a:prstGeom>
          <a:solidFill>
            <a:srgbClr val="002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descr="A picture containing text, sign, vector graphics&#10;&#10;Description automatically generated">
            <a:extLst>
              <a:ext uri="{FF2B5EF4-FFF2-40B4-BE49-F238E27FC236}">
                <a16:creationId xmlns:a16="http://schemas.microsoft.com/office/drawing/2014/main" id="{4A2A020F-205F-BA4B-BF55-968C808C5B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1125" y="6093631"/>
            <a:ext cx="1596971" cy="574450"/>
          </a:xfrm>
          <a:prstGeom prst="rect">
            <a:avLst/>
          </a:prstGeom>
        </p:spPr>
      </p:pic>
      <p:sp>
        <p:nvSpPr>
          <p:cNvPr id="4" name="Rectangle 3">
            <a:extLst>
              <a:ext uri="{FF2B5EF4-FFF2-40B4-BE49-F238E27FC236}">
                <a16:creationId xmlns:a16="http://schemas.microsoft.com/office/drawing/2014/main" id="{98919C88-001A-4A2D-907B-BBDC06F57049}"/>
              </a:ext>
            </a:extLst>
          </p:cNvPr>
          <p:cNvSpPr/>
          <p:nvPr/>
        </p:nvSpPr>
        <p:spPr>
          <a:xfrm>
            <a:off x="2488686" y="1848696"/>
            <a:ext cx="9121788" cy="4237057"/>
          </a:xfrm>
          <a:prstGeom prst="rect">
            <a:avLst/>
          </a:prstGeom>
        </p:spPr>
        <p:txBody>
          <a:bodyPr wrap="square">
            <a:spAutoFit/>
          </a:bodyPr>
          <a:lstStyle/>
          <a:p>
            <a:pPr marL="457200" indent="-457200">
              <a:buFont typeface="Arial" panose="020B0604020202020204" pitchFamily="34" charset="0"/>
              <a:buChar char="•"/>
            </a:pPr>
            <a:r>
              <a:rPr lang="en-AU" sz="3600" baseline="30000" dirty="0">
                <a:solidFill>
                  <a:srgbClr val="002E5E"/>
                </a:solidFill>
                <a:latin typeface="Slate" panose="020B0604020203020204" pitchFamily="34" charset="0"/>
              </a:rPr>
              <a:t>Governance is the system by which organisations are directed and managed</a:t>
            </a:r>
          </a:p>
          <a:p>
            <a:pPr marL="457200" indent="-457200">
              <a:buFont typeface="Arial" panose="020B0604020202020204" pitchFamily="34" charset="0"/>
              <a:buChar char="•"/>
            </a:pPr>
            <a:endParaRPr lang="en-AU" sz="3600" baseline="30000" dirty="0">
              <a:solidFill>
                <a:srgbClr val="002E5E"/>
              </a:solidFill>
              <a:latin typeface="Slate" panose="020B0604020203020204" pitchFamily="34" charset="0"/>
            </a:endParaRPr>
          </a:p>
          <a:p>
            <a:pPr marL="457200" indent="-457200">
              <a:buFont typeface="Arial" panose="020B0604020202020204" pitchFamily="34" charset="0"/>
              <a:buChar char="•"/>
            </a:pPr>
            <a:r>
              <a:rPr lang="en-AU" sz="3600" baseline="30000" dirty="0">
                <a:solidFill>
                  <a:srgbClr val="002E5E"/>
                </a:solidFill>
                <a:latin typeface="Slate" panose="020B0604020203020204" pitchFamily="34" charset="0"/>
              </a:rPr>
              <a:t>It influences how the objectives of the organisation are set and achieved </a:t>
            </a:r>
          </a:p>
          <a:p>
            <a:pPr marL="457200" indent="-457200">
              <a:buFont typeface="Arial" panose="020B0604020202020204" pitchFamily="34" charset="0"/>
              <a:buChar char="•"/>
            </a:pPr>
            <a:endParaRPr lang="en-AU" sz="3600" baseline="30000" dirty="0">
              <a:solidFill>
                <a:srgbClr val="002E5E"/>
              </a:solidFill>
              <a:latin typeface="Slate" panose="020B0604020203020204" pitchFamily="34" charset="0"/>
            </a:endParaRPr>
          </a:p>
          <a:p>
            <a:pPr marL="457200" indent="-457200">
              <a:buFont typeface="Arial" panose="020B0604020202020204" pitchFamily="34" charset="0"/>
              <a:buChar char="•"/>
            </a:pPr>
            <a:r>
              <a:rPr lang="en-AU" sz="3600" baseline="30000" dirty="0">
                <a:solidFill>
                  <a:srgbClr val="002E5E"/>
                </a:solidFill>
                <a:latin typeface="Slate" panose="020B0604020203020204" pitchFamily="34" charset="0"/>
              </a:rPr>
              <a:t>Spells out the rules and procedures for making organisational decisions</a:t>
            </a:r>
          </a:p>
          <a:p>
            <a:pPr marL="457200" indent="-457200">
              <a:buFont typeface="Arial" panose="020B0604020202020204" pitchFamily="34" charset="0"/>
              <a:buChar char="•"/>
            </a:pPr>
            <a:endParaRPr lang="en-AU" sz="3600" baseline="30000" dirty="0">
              <a:solidFill>
                <a:srgbClr val="002E5E"/>
              </a:solidFill>
              <a:latin typeface="Slate" panose="020B0604020203020204" pitchFamily="34" charset="0"/>
            </a:endParaRPr>
          </a:p>
          <a:p>
            <a:pPr marL="171450" indent="-171450">
              <a:buFont typeface="Arial" panose="020B0604020202020204" pitchFamily="34" charset="0"/>
              <a:buChar char="•"/>
            </a:pPr>
            <a:endParaRPr lang="en-AU" sz="800" baseline="30000" dirty="0">
              <a:solidFill>
                <a:srgbClr val="002E5E"/>
              </a:solidFill>
              <a:latin typeface="Slate" panose="020B0604020203020204" pitchFamily="34" charset="0"/>
            </a:endParaRPr>
          </a:p>
          <a:p>
            <a:pPr marL="457200" indent="-457200">
              <a:buFont typeface="Arial" panose="020B0604020202020204" pitchFamily="34" charset="0"/>
              <a:buChar char="•"/>
            </a:pPr>
            <a:r>
              <a:rPr lang="en-AU" sz="3600" baseline="30000" dirty="0">
                <a:solidFill>
                  <a:srgbClr val="002E5E"/>
                </a:solidFill>
                <a:latin typeface="Slate" panose="020B0604020203020204" pitchFamily="34" charset="0"/>
              </a:rPr>
              <a:t>Determines the means of optimising and monitoring performance including how risk is monitored and assessed</a:t>
            </a:r>
          </a:p>
        </p:txBody>
      </p:sp>
    </p:spTree>
    <p:extLst>
      <p:ext uri="{BB962C8B-B14F-4D97-AF65-F5344CB8AC3E}">
        <p14:creationId xmlns:p14="http://schemas.microsoft.com/office/powerpoint/2010/main" val="26328354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C09CC80FA833A4990023ED90081DA63" ma:contentTypeVersion="6" ma:contentTypeDescription="Create a new document." ma:contentTypeScope="" ma:versionID="03aeb6c102ea88a0b2517f86c06f4b59">
  <xsd:schema xmlns:xsd="http://www.w3.org/2001/XMLSchema" xmlns:xs="http://www.w3.org/2001/XMLSchema" xmlns:p="http://schemas.microsoft.com/office/2006/metadata/properties" xmlns:ns2="14f66df5-4b0e-4f40-ba42-b80d5d1b3cd9" xmlns:ns3="a94531da-0f88-4b7b-a9d0-bc23f46e115a" targetNamespace="http://schemas.microsoft.com/office/2006/metadata/properties" ma:root="true" ma:fieldsID="118caec59c343dff0411934eab1d9184" ns2:_="" ns3:_="">
    <xsd:import namespace="14f66df5-4b0e-4f40-ba42-b80d5d1b3cd9"/>
    <xsd:import namespace="a94531da-0f88-4b7b-a9d0-bc23f46e115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f66df5-4b0e-4f40-ba42-b80d5d1b3c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94531da-0f88-4b7b-a9d0-bc23f46e115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a94531da-0f88-4b7b-a9d0-bc23f46e115a">
      <UserInfo>
        <DisplayName>Melinda Gerry</DisplayName>
        <AccountId>15</AccountId>
        <AccountType/>
      </UserInfo>
      <UserInfo>
        <DisplayName>Danielle Blake</DisplayName>
        <AccountId>12</AccountId>
        <AccountType/>
      </UserInfo>
      <UserInfo>
        <DisplayName>Kerrie Barnes</DisplayName>
        <AccountId>23</AccountId>
        <AccountType/>
      </UserInfo>
    </SharedWithUsers>
  </documentManagement>
</p:properties>
</file>

<file path=customXml/itemProps1.xml><?xml version="1.0" encoding="utf-8"?>
<ds:datastoreItem xmlns:ds="http://schemas.openxmlformats.org/officeDocument/2006/customXml" ds:itemID="{798AE8D9-14E6-4538-9A68-444B3EA8823D}">
  <ds:schemaRefs>
    <ds:schemaRef ds:uri="http://schemas.microsoft.com/sharepoint/v3/contenttype/forms"/>
  </ds:schemaRefs>
</ds:datastoreItem>
</file>

<file path=customXml/itemProps2.xml><?xml version="1.0" encoding="utf-8"?>
<ds:datastoreItem xmlns:ds="http://schemas.openxmlformats.org/officeDocument/2006/customXml" ds:itemID="{8EC20788-5362-42C8-9718-CA72158197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f66df5-4b0e-4f40-ba42-b80d5d1b3cd9"/>
    <ds:schemaRef ds:uri="a94531da-0f88-4b7b-a9d0-bc23f46e11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51ABEDE-2D2D-4A50-BD24-10283DBFC4B2}">
  <ds:schemaRefs>
    <ds:schemaRef ds:uri="http://purl.org/dc/elements/1.1/"/>
    <ds:schemaRef ds:uri="http://www.w3.org/XML/1998/namespace"/>
    <ds:schemaRef ds:uri="a94531da-0f88-4b7b-a9d0-bc23f46e115a"/>
    <ds:schemaRef ds:uri="http://schemas.microsoft.com/office/2006/documentManagement/types"/>
    <ds:schemaRef ds:uri="14f66df5-4b0e-4f40-ba42-b80d5d1b3cd9"/>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11858</TotalTime>
  <Words>9562</Words>
  <Application>Microsoft Office PowerPoint</Application>
  <PresentationFormat>Widescreen</PresentationFormat>
  <Paragraphs>959</Paragraphs>
  <Slides>75</Slides>
  <Notes>57</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75</vt:i4>
      </vt:variant>
    </vt:vector>
  </HeadingPairs>
  <TitlesOfParts>
    <vt:vector size="91" baseType="lpstr">
      <vt:lpstr>Abadi</vt:lpstr>
      <vt:lpstr>Arial</vt:lpstr>
      <vt:lpstr>Arial Rounded MT Bold</vt:lpstr>
      <vt:lpstr>Avenir Book</vt:lpstr>
      <vt:lpstr>Calibri</vt:lpstr>
      <vt:lpstr>Calibri Light</vt:lpstr>
      <vt:lpstr>Open Sans</vt:lpstr>
      <vt:lpstr>Segoe UI Light</vt:lpstr>
      <vt:lpstr>Slate</vt:lpstr>
      <vt:lpstr>Slate Std Black</vt:lpstr>
      <vt:lpstr>Slate Std Light</vt:lpstr>
      <vt:lpstr>Slate Std Medium</vt:lpstr>
      <vt:lpstr>Söhne</vt:lpstr>
      <vt:lpstr>Symbol</vt:lpstr>
      <vt:lpstr>Wingdings</vt:lpstr>
      <vt:lpstr>Office Theme</vt:lpstr>
      <vt:lpstr>PowerPoint Presentation</vt:lpstr>
      <vt:lpstr>SURF LIFE SAVING QUEENSLAND OVERVIEW</vt:lpstr>
      <vt:lpstr>SURF LIFE SAVING QUEENSLAND OVERVIEW</vt:lpstr>
      <vt:lpstr>OUR VISION  ZERO PREVENTABLE DEATHS IN QUEENSLAND PUBLIC WATERS</vt:lpstr>
      <vt:lpstr>PowerPoint Presentation</vt:lpstr>
      <vt:lpstr>PowerPoint Presentation</vt:lpstr>
      <vt:lpstr>PowerPoint Presentation</vt:lpstr>
      <vt:lpstr>GOVERNANCE</vt:lpstr>
      <vt:lpstr>WHAT IS GOVERNANCE?</vt:lpstr>
      <vt:lpstr>PowerPoint Presentation</vt:lpstr>
      <vt:lpstr>SUCCESSFUL GOVERNANCE INVOLVES</vt:lpstr>
      <vt:lpstr>GOVERNANCE IS RECOGNISED THROUGH</vt:lpstr>
      <vt:lpstr>Good Governance Practices</vt:lpstr>
      <vt:lpstr>Poor Governance Causes</vt:lpstr>
      <vt:lpstr>GOVERNANE REQUIRMENTS</vt:lpstr>
      <vt:lpstr>LEGISLATION AND REGULATORS</vt:lpstr>
      <vt:lpstr>KEY LEGISLATIONS FOR YOUR REVIEW</vt:lpstr>
      <vt:lpstr>PowerPoint Presentation</vt:lpstr>
      <vt:lpstr>PowerPoint Presentation</vt:lpstr>
      <vt:lpstr>PowerPoint Presentation</vt:lpstr>
      <vt:lpstr>PowerPoint Presentation</vt:lpstr>
      <vt:lpstr>PowerPoint Presentation</vt:lpstr>
      <vt:lpstr>PowerPoint Presentation</vt:lpstr>
      <vt:lpstr>OTHER REGULATORY BODIES</vt:lpstr>
      <vt:lpstr>PowerPoint Presentation</vt:lpstr>
      <vt:lpstr>GOVERNANCE REVIEW</vt:lpstr>
      <vt:lpstr>CONSITUTIONS &amp; REGULATIONS / BY-LAWS</vt:lpstr>
      <vt:lpstr>Constitution</vt:lpstr>
      <vt:lpstr>PowerPoint Presentation</vt:lpstr>
      <vt:lpstr>Regulations – What are they</vt:lpstr>
      <vt:lpstr>Constitution and By-Laws: How to change them</vt:lpstr>
      <vt:lpstr>BREACHES OF CONSITUTION AND REGULATIONS</vt:lpstr>
      <vt:lpstr>AFFLIATIONS</vt:lpstr>
      <vt:lpstr>AFFILIATION</vt:lpstr>
      <vt:lpstr>CHARITY COMPLIANCE FACTS</vt:lpstr>
      <vt:lpstr>ACNC REPORTING REQUIREMENTS </vt:lpstr>
      <vt:lpstr>ACNC COMPLIANCE</vt:lpstr>
      <vt:lpstr>ACNC Record keeping checklist.</vt:lpstr>
      <vt:lpstr>YOUR BOARD/ MANAGEMENT COMMITTEE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POLICY, PROCEDURE &amp; POSITION DESCRIPTIONS</vt:lpstr>
      <vt:lpstr>PowerPoint Presentation</vt:lpstr>
      <vt:lpstr>PowerPoint Presentation</vt:lpstr>
      <vt:lpstr>PowerPoint Presentation</vt:lpstr>
      <vt:lpstr>PowerPoint Presentation</vt:lpstr>
      <vt:lpstr>PowerPoint Presentation</vt:lpstr>
      <vt:lpstr>PowerPoint Presentation</vt:lpstr>
      <vt:lpstr>MEETINGS AGENDAS MINUTES </vt:lpstr>
      <vt:lpstr>MEETINGS </vt:lpstr>
      <vt:lpstr>AGENDAS &amp; REPORTS</vt:lpstr>
      <vt:lpstr>MINUTES </vt:lpstr>
      <vt:lpstr>MOTIONS</vt:lpstr>
      <vt:lpstr>COMPLAINTS </vt:lpstr>
      <vt:lpstr>PowerPoint Presentation</vt:lpstr>
      <vt:lpstr>PowerPoint Presentation</vt:lpstr>
      <vt:lpstr>PowerPoint Presentation</vt:lpstr>
      <vt:lpstr>CLUB CULTURE – IS IT DYNAMIC ?</vt:lpstr>
      <vt:lpstr>MEMBER BEHAVIOUR &amp; CONFLICT RESOLUTION</vt:lpstr>
      <vt:lpstr>INSERT CLUB NAME HERE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Bianca Bate</dc:creator>
  <cp:lastModifiedBy>Melinda Gerry</cp:lastModifiedBy>
  <cp:revision>86</cp:revision>
  <dcterms:created xsi:type="dcterms:W3CDTF">2022-05-03T05:37:15Z</dcterms:created>
  <dcterms:modified xsi:type="dcterms:W3CDTF">2024-04-19T03:59:12Z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0x010100AC09CC80FA833A4990023ED90081DA63</vt:lpwstr>
  </property>
  <property fmtid="{D5CDD505-2E9C-101B-9397-08002B2CF9AE}" pid="3" name="MediaServiceImageTags">
    <vt:lpwstr/>
  </property>
</Properties>
</file>