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79" r:id="rId4"/>
    <p:sldId id="280" r:id="rId5"/>
    <p:sldId id="257" r:id="rId6"/>
    <p:sldId id="281" r:id="rId7"/>
    <p:sldId id="283" r:id="rId8"/>
    <p:sldId id="282" r:id="rId9"/>
    <p:sldId id="262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87"/>
    <a:srgbClr val="FAD7C8"/>
    <a:srgbClr val="001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22EBC-2A07-4DAB-B65E-4ECDFB217B40}" type="datetimeFigureOut">
              <a:rPr lang="nb-NO" smtClean="0"/>
              <a:t>24.10.2021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5CF17-D2E5-4877-BB91-2CCC6E2F5C2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49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9053-A42F-494E-BC06-6FA38BBDBF25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788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rgbClr val="001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23B8E9-0DBE-4522-A146-9F15221C2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32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FAD7C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21B6415-3ABF-4567-B8D7-42CA7CB6D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5888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AD7C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25EE7C0-4404-444F-8E7D-A9C436FC0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AD7C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36B0758-389E-455C-9166-2FE28DF60AE9}" type="datetimeFigureOut">
              <a:rPr lang="nb-NO" smtClean="0"/>
              <a:pPr/>
              <a:t>24.10.2021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9CA9CD-C91D-46C4-B902-2EEB7BFF9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AD7C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00DF41-CC32-45A7-AFE3-84E117802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AD7C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43B84275-F73C-4614-B295-60E5932C8B5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334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E27EAB-2D6B-40FF-843D-B30515FA0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57AA8C-50DA-47F7-93E2-E30BB8DCB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28A5B2-27A1-4560-BE03-A0ED9F0F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758-389E-455C-9166-2FE28DF60AE9}" type="datetimeFigureOut">
              <a:rPr lang="nb-NO" smtClean="0"/>
              <a:t>24.10.2021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E3F290-5D8C-4F2E-B585-2A74586DC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B533C0-D696-427A-AF43-60A1298F4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4275-F73C-4614-B295-60E5932C8B5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963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619198-F579-4322-B7DD-8F46F9DB4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B776091-02BA-4203-BD75-9E15AE52C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878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AA87E5F-B55F-454C-8C1E-C9E01BC64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758-389E-455C-9166-2FE28DF60AE9}" type="datetimeFigureOut">
              <a:rPr lang="nb-NO" smtClean="0"/>
              <a:t>24.10.2021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BED82D-7A9D-4319-B271-18B572D5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B1E48F6-1889-4CE8-85B0-25E0A795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4275-F73C-4614-B295-60E5932C8B5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809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C7D061-72D7-4552-AA2F-C9BA19D1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F94A05-215A-4268-A3CE-41300B30D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5C1E505-0D47-4E74-88C1-2E88517F3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4F3E73-C4BA-4111-BA68-2873ED33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758-389E-455C-9166-2FE28DF60AE9}" type="datetimeFigureOut">
              <a:rPr lang="nb-NO" smtClean="0"/>
              <a:t>24.10.2021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EE658A8-C589-4A3A-B90D-40922F4F4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91B787C-4BFA-455A-843C-E049AB1B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4275-F73C-4614-B295-60E5932C8B5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674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B2DBE0-60F7-4A3E-AC06-A6893CCB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770812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66E71A8-5D67-4B18-AB3A-9859C096C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78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61DC65F-4CE7-4E62-AF3D-A2EC2CD1D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71761"/>
            <a:ext cx="5157787" cy="3517901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5FB3020-EEB1-42BA-B69E-6A03AF00F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78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DC3728-C54E-4F0C-BBB7-A5DB2709C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71761"/>
            <a:ext cx="5183188" cy="3517902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C64C193-F668-42D6-B0D6-847139D1A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758-389E-455C-9166-2FE28DF60AE9}" type="datetimeFigureOut">
              <a:rPr lang="nb-NO" smtClean="0"/>
              <a:t>24.10.2021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98B11A3-B942-422D-9253-44B3B706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C6309FA-E502-46EF-B1BA-A5B4E444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4275-F73C-4614-B295-60E5932C8B5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909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7C9E7E-B13D-4727-8B8C-F9DB6F22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8787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51985-340D-47B8-A5A7-21054C030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7507"/>
            <a:ext cx="6172200" cy="45535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9E6F0A3-CA8A-4440-A38A-214BC3A13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1726"/>
            <a:ext cx="3932237" cy="35872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21B5F5D-10E9-427F-A9D4-636B36A8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758-389E-455C-9166-2FE28DF60AE9}" type="datetimeFigureOut">
              <a:rPr lang="nb-NO" smtClean="0"/>
              <a:t>24.10.2021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CEA1580-8D56-4ABC-81B9-72554CCE2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1824DE1-C127-406E-BA24-313709041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4275-F73C-4614-B295-60E5932C8B5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712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49EA62-3384-4050-8727-AF6A0E09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594" y="1239141"/>
            <a:ext cx="5541154" cy="1185729"/>
          </a:xfrm>
        </p:spPr>
        <p:txBody>
          <a:bodyPr anchor="b"/>
          <a:lstStyle>
            <a:lvl1pPr>
              <a:defRPr sz="3200">
                <a:solidFill>
                  <a:srgbClr val="008787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D0C2116-DDA2-4EC3-85FC-73FEC2008B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572568"/>
            <a:ext cx="4502921" cy="5296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AE8CC7E-1E47-4C6B-B06A-0F93641ED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2594" y="2632105"/>
            <a:ext cx="5541153" cy="32368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3CFFF6-2A81-487F-8879-BCABF555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0758-389E-455C-9166-2FE28DF60AE9}" type="datetimeFigureOut">
              <a:rPr lang="nb-NO" smtClean="0"/>
              <a:t>24.10.2021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8516692-4F6D-472F-84CB-75287F008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1F9CBC4-3653-402E-BF76-F3492AB18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4275-F73C-4614-B295-60E5932C8B5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73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261AE4F-0A6A-4EE9-9AAB-23D025668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3222352-A6B4-4D7C-957F-5CDDB9599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8CB002-DF9F-4B2A-BED9-A97DBD418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rgbClr val="00145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fld id="{236B0758-389E-455C-9166-2FE28DF60AE9}" type="datetimeFigureOut">
              <a:rPr lang="nb-NO" smtClean="0"/>
              <a:pPr/>
              <a:t>24.10.2021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8201C9-E39F-435F-9E31-715F82105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00145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EACC3F-C494-4B27-B78B-C3E173B27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001450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fld id="{43B84275-F73C-4614-B295-60E5932C8B5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15F95A1-4F73-4964-BEE7-2540C7FEC26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851" y="346523"/>
            <a:ext cx="1752945" cy="44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1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1450"/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ledger.net/" TargetMode="External"/><Relationship Id="rId2" Type="http://schemas.openxmlformats.org/officeDocument/2006/relationships/hyperlink" Target="https://touch.xledger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56D624-6A28-4203-8745-A116D9B3E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4238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rgbClr val="FAD7C8"/>
                </a:solidFill>
                <a:latin typeface="Roboto Mono bold" pitchFamily="2" charset="0"/>
                <a:ea typeface="Roboto Mono bold" pitchFamily="2" charset="0"/>
              </a:rPr>
              <a:t>  </a:t>
            </a:r>
            <a:r>
              <a:rPr lang="nb-NO" dirty="0">
                <a:solidFill>
                  <a:srgbClr val="FAD7C8"/>
                </a:solidFill>
                <a:latin typeface="Roboto Mono" pitchFamily="2" charset="0"/>
                <a:ea typeface="Roboto Mono" pitchFamily="2" charset="0"/>
              </a:rPr>
              <a:t>UTLEGG</a:t>
            </a:r>
            <a:br>
              <a:rPr lang="nb-NO" dirty="0">
                <a:solidFill>
                  <a:srgbClr val="FAD7C8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b-NO" b="1" dirty="0">
                <a:solidFill>
                  <a:srgbClr val="FAD7C8"/>
                </a:solidFill>
                <a:latin typeface="Roboto Mono bold" pitchFamily="2" charset="0"/>
                <a:ea typeface="Roboto Mono bold" pitchFamily="2" charset="0"/>
              </a:rPr>
              <a:t>+</a:t>
            </a:r>
            <a:r>
              <a:rPr lang="nb-NO" dirty="0">
                <a:solidFill>
                  <a:srgbClr val="FAD7C8"/>
                </a:solidFill>
                <a:latin typeface="Roboto Mono bold" pitchFamily="2" charset="0"/>
                <a:ea typeface="Roboto Mono bold" pitchFamily="2" charset="0"/>
              </a:rPr>
              <a:t> </a:t>
            </a:r>
            <a:r>
              <a:rPr lang="nb-NO" dirty="0">
                <a:latin typeface="Roboto Mono" pitchFamily="2" charset="0"/>
                <a:ea typeface="Roboto Mono" pitchFamily="2" charset="0"/>
              </a:rPr>
              <a:t>XLEDGER</a:t>
            </a:r>
            <a:br>
              <a:rPr lang="nb-NO" dirty="0">
                <a:solidFill>
                  <a:srgbClr val="FAD7C8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b-NO" b="1" dirty="0">
                <a:solidFill>
                  <a:srgbClr val="FAD7C8"/>
                </a:solidFill>
                <a:latin typeface="Roboto Mono bold" pitchFamily="2" charset="0"/>
                <a:ea typeface="Roboto Mono bold" pitchFamily="2" charset="0"/>
              </a:rPr>
              <a:t>= PROGRESSUM</a:t>
            </a:r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BD3B23E8-364A-4825-8C71-B650DDAA5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3088"/>
            <a:ext cx="9144000" cy="1655762"/>
          </a:xfrm>
        </p:spPr>
        <p:txBody>
          <a:bodyPr/>
          <a:lstStyle/>
          <a:p>
            <a:pPr algn="r"/>
            <a:r>
              <a:rPr lang="nb-NO" b="1" dirty="0">
                <a:solidFill>
                  <a:srgbClr val="FAD7C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Regnskap og teknologi</a:t>
            </a:r>
            <a:br>
              <a:rPr lang="nb-NO" dirty="0">
                <a:solidFill>
                  <a:srgbClr val="FAD7C8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b-NO" dirty="0">
                <a:solidFill>
                  <a:srgbClr val="FAD7C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som forenkler hverdagen og skaper verdi</a:t>
            </a:r>
            <a:br>
              <a:rPr lang="nb-NO" dirty="0">
                <a:solidFill>
                  <a:srgbClr val="FAD7C8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b-NO" dirty="0">
                <a:solidFill>
                  <a:srgbClr val="FAD7C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 din virksomhet</a:t>
            </a:r>
          </a:p>
        </p:txBody>
      </p:sp>
    </p:spTree>
    <p:extLst>
      <p:ext uri="{BB962C8B-B14F-4D97-AF65-F5344CB8AC3E}">
        <p14:creationId xmlns:p14="http://schemas.microsoft.com/office/powerpoint/2010/main" val="251275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7961C9-A25A-4861-84E1-298C6276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594" y="1239142"/>
            <a:ext cx="6162098" cy="618804"/>
          </a:xfrm>
        </p:spPr>
        <p:txBody>
          <a:bodyPr/>
          <a:lstStyle/>
          <a:p>
            <a:r>
              <a:rPr lang="nb-NO" dirty="0"/>
              <a:t>Reiseregning og utlegg i Xledger</a:t>
            </a:r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8998CA63-66B2-488A-B9C9-8F6D393DFF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4" r="12634"/>
          <a:stretch>
            <a:fillRect/>
          </a:stretch>
        </p:blipFill>
        <p:spPr>
          <a:xfrm>
            <a:off x="698354" y="1260155"/>
            <a:ext cx="4502921" cy="5296419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EF0D6B7-DC6E-44AA-9028-A2320ABFD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2594" y="1948961"/>
            <a:ext cx="6162098" cy="32368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  <a:buNone/>
            </a:pPr>
            <a:r>
              <a:rPr lang="nb-NO" sz="2000" dirty="0">
                <a:latin typeface="Roboto" panose="02000000000000000000" pitchFamily="2" charset="0"/>
                <a:ea typeface="Roboto" panose="02000000000000000000" pitchFamily="2" charset="0"/>
              </a:rPr>
              <a:t>God læring forutsetter at kursdeltaker bruker egen PC og/eller mobil aktivt gjennom kurset, og praktiserer aktiv bruk av Xledger i perioden straks etter kurset.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68B1C2E-EE82-4DFD-A536-70AABB384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736" y="3110604"/>
            <a:ext cx="4830984" cy="336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6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315200" cy="1118618"/>
          </a:xfrm>
        </p:spPr>
        <p:txBody>
          <a:bodyPr>
            <a:normAutofit/>
          </a:bodyPr>
          <a:lstStyle/>
          <a:p>
            <a:r>
              <a:rPr lang="nb-NO" sz="3600" dirty="0"/>
              <a:t>Reiseregning og utlegg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690688"/>
            <a:ext cx="11225270" cy="4486275"/>
          </a:xfrm>
        </p:spPr>
        <p:txBody>
          <a:bodyPr>
            <a:normAutofit/>
          </a:bodyPr>
          <a:lstStyle/>
          <a:p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Papirfri føring av reiseregninger og utlegg</a:t>
            </a:r>
          </a:p>
          <a:p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Automatisert prosess</a:t>
            </a:r>
          </a:p>
          <a:p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Bilagene skal kastes!</a:t>
            </a:r>
          </a:p>
          <a:p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nb-NO" b="1" dirty="0">
                <a:latin typeface="Roboto" panose="02000000000000000000" pitchFamily="2" charset="0"/>
                <a:ea typeface="Roboto" panose="02000000000000000000" pitchFamily="2" charset="0"/>
              </a:rPr>
              <a:t>Plattformer:</a:t>
            </a:r>
          </a:p>
          <a:p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App på telefon  (Android og iOS):  		Xledger			</a:t>
            </a:r>
          </a:p>
          <a:p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Appversjon på web for PC, laptop og desktop:	</a:t>
            </a: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touch.xledger.net</a:t>
            </a: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</a:p>
          <a:p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WEB versjon for Laptop og desktop:		</a:t>
            </a: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www.xledger.net</a:t>
            </a: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 	</a:t>
            </a:r>
          </a:p>
        </p:txBody>
      </p:sp>
      <p:sp>
        <p:nvSpPr>
          <p:cNvPr id="4" name="Rektangel 3"/>
          <p:cNvSpPr/>
          <p:nvPr/>
        </p:nvSpPr>
        <p:spPr>
          <a:xfrm>
            <a:off x="9153964" y="1983036"/>
            <a:ext cx="2588964" cy="1498295"/>
          </a:xfrm>
          <a:prstGeom prst="rect">
            <a:avLst/>
          </a:prstGeom>
          <a:solidFill>
            <a:srgbClr val="001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 Brukernavn ved pålogging:</a:t>
            </a:r>
          </a:p>
          <a:p>
            <a:pPr algn="ctr"/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din e-post</a:t>
            </a:r>
          </a:p>
          <a:p>
            <a:pPr algn="ctr"/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8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C4BA912A-36BF-4F9C-81EB-7ECB826156C9}"/>
              </a:ext>
            </a:extLst>
          </p:cNvPr>
          <p:cNvSpPr/>
          <p:nvPr/>
        </p:nvSpPr>
        <p:spPr>
          <a:xfrm>
            <a:off x="803427" y="1118400"/>
            <a:ext cx="3473735" cy="2949243"/>
          </a:xfrm>
          <a:prstGeom prst="rect">
            <a:avLst/>
          </a:prstGeom>
          <a:solidFill>
            <a:srgbClr val="C3E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b-NO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endParaRPr lang="nb-NO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endParaRPr lang="nb-NO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endParaRPr lang="nb-NO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endParaRPr lang="nb-NO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endParaRPr lang="nb-NO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endParaRPr lang="nb-NO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endParaRPr lang="nb-NO" sz="28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4448975" y="1107935"/>
            <a:ext cx="7445760" cy="2949243"/>
          </a:xfrm>
          <a:prstGeom prst="rect">
            <a:avLst/>
          </a:prstGeom>
          <a:solidFill>
            <a:srgbClr val="C3E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b-NO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endParaRPr lang="nb-NO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endParaRPr lang="nb-NO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endParaRPr lang="nb-NO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endParaRPr lang="nb-NO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endParaRPr lang="nb-NO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endParaRPr lang="nb-NO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nb-NO" sz="2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Den ansatte</a:t>
            </a:r>
          </a:p>
        </p:txBody>
      </p:sp>
      <p:sp>
        <p:nvSpPr>
          <p:cNvPr id="14" name="Rektangel 13"/>
          <p:cNvSpPr/>
          <p:nvPr/>
        </p:nvSpPr>
        <p:spPr>
          <a:xfrm>
            <a:off x="793214" y="4257973"/>
            <a:ext cx="11101521" cy="2288563"/>
          </a:xfrm>
          <a:prstGeom prst="rect">
            <a:avLst/>
          </a:prstGeom>
          <a:solidFill>
            <a:srgbClr val="FA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b-NO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endParaRPr lang="nb-NO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endParaRPr lang="nb-NO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endParaRPr lang="nb-NO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endParaRPr lang="nb-NO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endParaRPr lang="nb-NO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nb-NO" sz="2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Attesteringsansvarlig</a:t>
            </a:r>
            <a:endParaRPr lang="nb-NO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8323" y="37007"/>
            <a:ext cx="10515600" cy="840725"/>
          </a:xfrm>
        </p:spPr>
        <p:txBody>
          <a:bodyPr>
            <a:normAutofit/>
          </a:bodyPr>
          <a:lstStyle/>
          <a:p>
            <a:r>
              <a:rPr lang="nb-NO" sz="3600" dirty="0"/>
              <a:t>Reiseregning og utlegg </a:t>
            </a:r>
            <a:r>
              <a:rPr lang="nb-NO" sz="3000" dirty="0"/>
              <a:t>- Prosessen</a:t>
            </a:r>
          </a:p>
        </p:txBody>
      </p:sp>
      <p:sp>
        <p:nvSpPr>
          <p:cNvPr id="4" name="Rektangel 3"/>
          <p:cNvSpPr/>
          <p:nvPr/>
        </p:nvSpPr>
        <p:spPr>
          <a:xfrm>
            <a:off x="991518" y="1308730"/>
            <a:ext cx="2588964" cy="1079653"/>
          </a:xfrm>
          <a:prstGeom prst="rect">
            <a:avLst/>
          </a:prstGeom>
          <a:solidFill>
            <a:srgbClr val="001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latin typeface="Roboto" panose="02000000000000000000" pitchFamily="2" charset="0"/>
                <a:ea typeface="Roboto" panose="02000000000000000000" pitchFamily="2" charset="0"/>
              </a:rPr>
              <a:t>Samle bilder av utlegg på mobilen som legges inn som «Utleggsgrunnlag»</a:t>
            </a:r>
          </a:p>
        </p:txBody>
      </p:sp>
      <p:sp>
        <p:nvSpPr>
          <p:cNvPr id="6" name="Rektangel 5"/>
          <p:cNvSpPr/>
          <p:nvPr/>
        </p:nvSpPr>
        <p:spPr>
          <a:xfrm>
            <a:off x="8236678" y="1995685"/>
            <a:ext cx="2588964" cy="1079653"/>
          </a:xfrm>
          <a:prstGeom prst="rect">
            <a:avLst/>
          </a:prstGeom>
          <a:solidFill>
            <a:srgbClr val="001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latin typeface="Roboto" panose="02000000000000000000" pitchFamily="2" charset="0"/>
                <a:ea typeface="Roboto" panose="02000000000000000000" pitchFamily="2" charset="0"/>
              </a:rPr>
              <a:t>Send (reise) regningen til godkjenning</a:t>
            </a:r>
          </a:p>
          <a:p>
            <a:pPr algn="ctr"/>
            <a:r>
              <a:rPr lang="nb-NO" sz="1600" dirty="0">
                <a:latin typeface="Roboto" panose="02000000000000000000" pitchFamily="2" charset="0"/>
                <a:ea typeface="Roboto" panose="02000000000000000000" pitchFamily="2" charset="0"/>
              </a:rPr>
              <a:t>(= din signering) </a:t>
            </a:r>
          </a:p>
        </p:txBody>
      </p:sp>
      <p:sp>
        <p:nvSpPr>
          <p:cNvPr id="7" name="Rektangel 6"/>
          <p:cNvSpPr/>
          <p:nvPr/>
        </p:nvSpPr>
        <p:spPr>
          <a:xfrm>
            <a:off x="978663" y="2776731"/>
            <a:ext cx="2588964" cy="1079653"/>
          </a:xfrm>
          <a:prstGeom prst="rect">
            <a:avLst/>
          </a:prstGeom>
          <a:solidFill>
            <a:srgbClr val="001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latin typeface="Roboto" panose="02000000000000000000" pitchFamily="2" charset="0"/>
                <a:ea typeface="Roboto" panose="02000000000000000000" pitchFamily="2" charset="0"/>
              </a:rPr>
              <a:t>Samle opp kvitteringer som skannes hver for seg og legges inn som «Utleggsgrunnlag»</a:t>
            </a:r>
          </a:p>
        </p:txBody>
      </p:sp>
      <p:sp>
        <p:nvSpPr>
          <p:cNvPr id="8" name="Rektangel 7"/>
          <p:cNvSpPr/>
          <p:nvPr/>
        </p:nvSpPr>
        <p:spPr>
          <a:xfrm>
            <a:off x="4727939" y="1995685"/>
            <a:ext cx="2588964" cy="1079653"/>
          </a:xfrm>
          <a:prstGeom prst="rect">
            <a:avLst/>
          </a:prstGeom>
          <a:solidFill>
            <a:srgbClr val="001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latin typeface="Roboto" panose="02000000000000000000" pitchFamily="2" charset="0"/>
                <a:ea typeface="Roboto" panose="02000000000000000000" pitchFamily="2" charset="0"/>
              </a:rPr>
              <a:t>Gå inn på app, eller PC og sette sammen eller legge inn utleggene</a:t>
            </a:r>
          </a:p>
        </p:txBody>
      </p:sp>
      <p:sp>
        <p:nvSpPr>
          <p:cNvPr id="10" name="Rektangel 9"/>
          <p:cNvSpPr/>
          <p:nvPr/>
        </p:nvSpPr>
        <p:spPr>
          <a:xfrm>
            <a:off x="4448975" y="4788406"/>
            <a:ext cx="2588964" cy="1079653"/>
          </a:xfrm>
          <a:prstGeom prst="rect">
            <a:avLst/>
          </a:prstGeom>
          <a:solidFill>
            <a:srgbClr val="001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latin typeface="Roboto" panose="02000000000000000000" pitchFamily="2" charset="0"/>
                <a:ea typeface="Roboto" panose="02000000000000000000" pitchFamily="2" charset="0"/>
              </a:rPr>
              <a:t>Godkjenne (reise) regning</a:t>
            </a:r>
          </a:p>
          <a:p>
            <a:pPr algn="ctr"/>
            <a:r>
              <a:rPr lang="nb-NO" sz="1600" dirty="0">
                <a:latin typeface="Roboto" panose="02000000000000000000" pitchFamily="2" charset="0"/>
                <a:ea typeface="Roboto" panose="02000000000000000000" pitchFamily="2" charset="0"/>
              </a:rPr>
              <a:t>(= sjefens signering)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008959" y="4789774"/>
            <a:ext cx="2588964" cy="1079653"/>
          </a:xfrm>
          <a:prstGeom prst="rect">
            <a:avLst/>
          </a:prstGeom>
          <a:solidFill>
            <a:srgbClr val="001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latin typeface="Roboto" panose="02000000000000000000" pitchFamily="2" charset="0"/>
                <a:ea typeface="Roboto" panose="02000000000000000000" pitchFamily="2" charset="0"/>
              </a:rPr>
              <a:t>Se på (reise) regning</a:t>
            </a:r>
          </a:p>
        </p:txBody>
      </p:sp>
      <p:sp>
        <p:nvSpPr>
          <p:cNvPr id="12" name="Rektangel 11"/>
          <p:cNvSpPr/>
          <p:nvPr/>
        </p:nvSpPr>
        <p:spPr>
          <a:xfrm>
            <a:off x="8327698" y="4795745"/>
            <a:ext cx="2588964" cy="1079653"/>
          </a:xfrm>
          <a:prstGeom prst="rect">
            <a:avLst/>
          </a:prstGeom>
          <a:solidFill>
            <a:srgbClr val="001450"/>
          </a:solidFill>
          <a:ln w="28575">
            <a:solidFill>
              <a:srgbClr val="FAD7C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latin typeface="Roboto" panose="02000000000000000000" pitchFamily="2" charset="0"/>
                <a:ea typeface="Roboto" panose="02000000000000000000" pitchFamily="2" charset="0"/>
              </a:rPr>
              <a:t>Godkjenne betalingen</a:t>
            </a:r>
          </a:p>
        </p:txBody>
      </p:sp>
      <p:cxnSp>
        <p:nvCxnSpPr>
          <p:cNvPr id="17" name="Rett pil 16"/>
          <p:cNvCxnSpPr/>
          <p:nvPr/>
        </p:nvCxnSpPr>
        <p:spPr>
          <a:xfrm>
            <a:off x="3535931" y="2535513"/>
            <a:ext cx="600418" cy="1101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pil 24"/>
          <p:cNvCxnSpPr/>
          <p:nvPr/>
        </p:nvCxnSpPr>
        <p:spPr>
          <a:xfrm>
            <a:off x="3723240" y="5330065"/>
            <a:ext cx="600418" cy="1101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pil 25"/>
          <p:cNvCxnSpPr/>
          <p:nvPr/>
        </p:nvCxnSpPr>
        <p:spPr>
          <a:xfrm>
            <a:off x="7277556" y="5328232"/>
            <a:ext cx="600418" cy="1101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pil 30"/>
          <p:cNvCxnSpPr/>
          <p:nvPr/>
        </p:nvCxnSpPr>
        <p:spPr>
          <a:xfrm>
            <a:off x="7488716" y="2498894"/>
            <a:ext cx="600418" cy="1101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Sylinder 31"/>
          <p:cNvSpPr txBox="1"/>
          <p:nvPr/>
        </p:nvSpPr>
        <p:spPr>
          <a:xfrm>
            <a:off x="109592" y="1170573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latin typeface="Roboto" panose="02000000000000000000" pitchFamily="2" charset="0"/>
                <a:ea typeface="Roboto" panose="02000000000000000000" pitchFamily="2" charset="0"/>
              </a:rPr>
              <a:t>1.</a:t>
            </a:r>
          </a:p>
        </p:txBody>
      </p:sp>
      <p:sp>
        <p:nvSpPr>
          <p:cNvPr id="33" name="TekstSylinder 32"/>
          <p:cNvSpPr txBox="1"/>
          <p:nvPr/>
        </p:nvSpPr>
        <p:spPr>
          <a:xfrm>
            <a:off x="131432" y="438829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latin typeface="Roboto" panose="02000000000000000000" pitchFamily="2" charset="0"/>
                <a:ea typeface="Roboto" panose="02000000000000000000" pitchFamily="2" charset="0"/>
              </a:rPr>
              <a:t>2.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EE8E965-BEFC-427D-B07F-98190F5E0997}"/>
              </a:ext>
            </a:extLst>
          </p:cNvPr>
          <p:cNvSpPr txBox="1"/>
          <p:nvPr/>
        </p:nvSpPr>
        <p:spPr>
          <a:xfrm>
            <a:off x="4699298" y="1170573"/>
            <a:ext cx="3092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Roboto" panose="02000000000000000000" pitchFamily="2" charset="0"/>
                <a:ea typeface="Roboto" panose="02000000000000000000" pitchFamily="2" charset="0"/>
              </a:rPr>
              <a:t>1. (alternativt)</a:t>
            </a:r>
          </a:p>
        </p:txBody>
      </p:sp>
    </p:spTree>
    <p:extLst>
      <p:ext uri="{BB962C8B-B14F-4D97-AF65-F5344CB8AC3E}">
        <p14:creationId xmlns:p14="http://schemas.microsoft.com/office/powerpoint/2010/main" val="8811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BFC9BE45-FF08-499C-B79D-A7FEE1368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915" y="3152092"/>
            <a:ext cx="8998477" cy="370590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82DC2BE-0535-49FF-B613-367A74C37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9" y="167480"/>
            <a:ext cx="9215568" cy="574392"/>
          </a:xfrm>
        </p:spPr>
        <p:txBody>
          <a:bodyPr>
            <a:noAutofit/>
          </a:bodyPr>
          <a:lstStyle/>
          <a:p>
            <a:r>
              <a:rPr lang="nb-NO" sz="3600" dirty="0"/>
              <a:t>Reiseregning utlegg </a:t>
            </a:r>
            <a:r>
              <a:rPr lang="nb-NO" sz="3000" dirty="0"/>
              <a:t>– Lage Utlegg/reiseregning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DAE6FA-1EE3-4007-A3DF-7EB2CFB37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19" y="948906"/>
            <a:ext cx="11586275" cy="5804231"/>
          </a:xfrm>
        </p:spPr>
        <p:txBody>
          <a:bodyPr>
            <a:normAutofit fontScale="92500" lnSpcReduction="10000"/>
          </a:bodyPr>
          <a:lstStyle/>
          <a:p>
            <a:r>
              <a:rPr lang="nb-NO" sz="2100" dirty="0"/>
              <a:t>Lag et nytt utlegg/reiseregning på</a:t>
            </a:r>
          </a:p>
          <a:p>
            <a:pPr lvl="1"/>
            <a:r>
              <a:rPr lang="nb-NO" sz="1600" dirty="0"/>
              <a:t>PC på menypunktet: «Hjem-Reise/Utlegg(ny)-Mine reiseregninger(ny)»</a:t>
            </a:r>
          </a:p>
          <a:p>
            <a:pPr lvl="1"/>
            <a:r>
              <a:rPr lang="nb-NO" sz="1600" dirty="0"/>
              <a:t>App på menypunktet «Mine Reiseregninger(ny)</a:t>
            </a:r>
            <a:endParaRPr lang="nb-NO" dirty="0"/>
          </a:p>
          <a:p>
            <a:endParaRPr lang="nb-NO" dirty="0"/>
          </a:p>
          <a:p>
            <a:r>
              <a:rPr lang="nb-NO" dirty="0"/>
              <a:t>Klikk på «Ny» og velg type reise/utlegg	-&gt;</a:t>
            </a:r>
          </a:p>
          <a:p>
            <a:r>
              <a:rPr lang="nb-NO" dirty="0"/>
              <a:t>Skriv inn formål/kommentar 1)</a:t>
            </a:r>
          </a:p>
          <a:p>
            <a:r>
              <a:rPr lang="nb-NO" dirty="0"/>
              <a:t>Klikk på «+» for å legge inn hvilket som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nb-NO" dirty="0"/>
              <a:t>	helst utlegg eller spesifiser valget direkte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nb-NO" dirty="0"/>
              <a:t>	ved å velge ett av ikonene 2)</a:t>
            </a:r>
          </a:p>
          <a:p>
            <a:endParaRPr lang="nb-NO" dirty="0"/>
          </a:p>
          <a:p>
            <a:r>
              <a:rPr lang="nb-NO" dirty="0"/>
              <a:t>Alternativt kan du velge å</a:t>
            </a:r>
          </a:p>
          <a:p>
            <a:pPr marL="0" indent="0" defTabSz="266700">
              <a:buNone/>
            </a:pPr>
            <a:r>
              <a:rPr lang="nb-NO" dirty="0"/>
              <a:t>	importere utleggsgrunnlag</a:t>
            </a:r>
          </a:p>
          <a:p>
            <a:pPr marL="0" indent="0" defTabSz="266700">
              <a:buNone/>
            </a:pPr>
            <a:r>
              <a:rPr lang="nb-NO" dirty="0"/>
              <a:t>	du allerede har lagt inn 3)</a:t>
            </a:r>
          </a:p>
          <a:p>
            <a:pPr marL="0" indent="0" defTabSz="266700">
              <a:buNone/>
            </a:pPr>
            <a:endParaRPr lang="nb-NO" dirty="0"/>
          </a:p>
          <a:p>
            <a:pPr defTabSz="266700"/>
            <a:r>
              <a:rPr lang="nb-NO" dirty="0"/>
              <a:t>Du kan når som helst Lagre</a:t>
            </a:r>
          </a:p>
          <a:p>
            <a:pPr marL="0" indent="0" defTabSz="266700">
              <a:buNone/>
            </a:pPr>
            <a:r>
              <a:rPr lang="nb-NO" dirty="0"/>
              <a:t>	Eller Lukke og lagre 4)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D18422B-95BE-4616-AB38-C9E480DF5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22" t="9885" r="3820" b="8786"/>
          <a:stretch/>
        </p:blipFill>
        <p:spPr>
          <a:xfrm>
            <a:off x="5430527" y="1895500"/>
            <a:ext cx="1778466" cy="1564793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620BD74-524D-40B0-BCC8-850E5B37CF98}"/>
              </a:ext>
            </a:extLst>
          </p:cNvPr>
          <p:cNvSpPr txBox="1"/>
          <p:nvPr/>
        </p:nvSpPr>
        <p:spPr>
          <a:xfrm>
            <a:off x="4373592" y="4127999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1)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CA98982-AAFF-408A-B71D-84C95430683C}"/>
              </a:ext>
            </a:extLst>
          </p:cNvPr>
          <p:cNvSpPr txBox="1"/>
          <p:nvPr/>
        </p:nvSpPr>
        <p:spPr>
          <a:xfrm>
            <a:off x="4373592" y="632118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2)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775036E-7E08-47E4-BE2E-9A920FD4F1CD}"/>
              </a:ext>
            </a:extLst>
          </p:cNvPr>
          <p:cNvSpPr txBox="1"/>
          <p:nvPr/>
        </p:nvSpPr>
        <p:spPr>
          <a:xfrm>
            <a:off x="11099320" y="632118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3)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F33EAB-73B3-43ED-9EF5-7979D94193E2}"/>
              </a:ext>
            </a:extLst>
          </p:cNvPr>
          <p:cNvSpPr txBox="1"/>
          <p:nvPr/>
        </p:nvSpPr>
        <p:spPr>
          <a:xfrm>
            <a:off x="10901990" y="2677897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4)</a:t>
            </a:r>
          </a:p>
        </p:txBody>
      </p:sp>
    </p:spTree>
    <p:extLst>
      <p:ext uri="{BB962C8B-B14F-4D97-AF65-F5344CB8AC3E}">
        <p14:creationId xmlns:p14="http://schemas.microsoft.com/office/powerpoint/2010/main" val="200445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EF896EA-BE8D-4052-80EA-1C5F6C9C5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901" y="2848123"/>
            <a:ext cx="6038850" cy="37719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82DC2BE-0535-49FF-B613-367A74C37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8" y="167480"/>
            <a:ext cx="8991281" cy="699095"/>
          </a:xfrm>
        </p:spPr>
        <p:txBody>
          <a:bodyPr>
            <a:normAutofit/>
          </a:bodyPr>
          <a:lstStyle/>
          <a:p>
            <a:r>
              <a:rPr lang="nb-NO" sz="3600" dirty="0"/>
              <a:t>Reiseregning utlegg </a:t>
            </a:r>
            <a:r>
              <a:rPr lang="nb-NO" sz="3000" dirty="0"/>
              <a:t>– Legge inn grunnlag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DAE6FA-1EE3-4007-A3DF-7EB2CFB37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19" y="940282"/>
            <a:ext cx="11586275" cy="5510933"/>
          </a:xfrm>
        </p:spPr>
        <p:txBody>
          <a:bodyPr>
            <a:normAutofit/>
          </a:bodyPr>
          <a:lstStyle/>
          <a:p>
            <a:r>
              <a:rPr lang="nb-NO" dirty="0"/>
              <a:t>Utlegg kan legges inn fortløpende på menypunktet «Hjem-Reise/Utlegg(ny)-Mine utleggsgrunnlag» (PC) eller «Reise Utlegg(ny)-Mine Utleggsgrunnlag» (APP)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i="1" dirty="0"/>
              <a:t>eller</a:t>
            </a:r>
          </a:p>
          <a:p>
            <a:r>
              <a:rPr lang="nb-NO" dirty="0"/>
              <a:t>Legges direkte inn i ett utlegg/reiseregning (forrige side):</a:t>
            </a:r>
          </a:p>
          <a:p>
            <a:endParaRPr lang="nb-NO" dirty="0"/>
          </a:p>
          <a:p>
            <a:r>
              <a:rPr lang="nb-NO" dirty="0"/>
              <a:t>Etter at du har valgt type utlegg kan du laste</a:t>
            </a:r>
          </a:p>
          <a:p>
            <a:pPr marL="0" indent="0" defTabSz="266700">
              <a:buNone/>
            </a:pPr>
            <a:r>
              <a:rPr lang="nb-NO" dirty="0"/>
              <a:t>	opp eller dra inn et vedlegg 1)</a:t>
            </a:r>
          </a:p>
          <a:p>
            <a:r>
              <a:rPr lang="nb-NO" dirty="0"/>
              <a:t>Tolken vil tolke dato, innhold og beløp</a:t>
            </a:r>
          </a:p>
          <a:p>
            <a:r>
              <a:rPr lang="nb-NO" dirty="0"/>
              <a:t>Fyll inn tekst og rett eventuelt på beløp og </a:t>
            </a:r>
          </a:p>
          <a:p>
            <a:pPr marL="0" indent="0" defTabSz="266700">
              <a:buNone/>
            </a:pPr>
            <a:r>
              <a:rPr lang="nb-NO" dirty="0"/>
              <a:t>	valuta 2)</a:t>
            </a:r>
          </a:p>
          <a:p>
            <a:r>
              <a:rPr lang="nb-NO" dirty="0"/>
              <a:t>For noen type utlegg kan du velge konto og </a:t>
            </a:r>
          </a:p>
          <a:p>
            <a:pPr marL="0" indent="0" defTabSz="266700">
              <a:buNone/>
            </a:pPr>
            <a:r>
              <a:rPr lang="nb-NO" dirty="0"/>
              <a:t>	mva. kode (avhenger av oppsett).</a:t>
            </a:r>
          </a:p>
          <a:p>
            <a:r>
              <a:rPr lang="nb-NO" dirty="0"/>
              <a:t>Klikk «Lukk og Lagre» når du er ferdig 4) </a:t>
            </a:r>
          </a:p>
          <a:p>
            <a:r>
              <a:rPr lang="nb-NO" dirty="0"/>
              <a:t>Klikk på «…» for detaljer om kontering 5)</a:t>
            </a:r>
          </a:p>
          <a:p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620BD74-524D-40B0-BCC8-850E5B37CF98}"/>
              </a:ext>
            </a:extLst>
          </p:cNvPr>
          <p:cNvSpPr txBox="1"/>
          <p:nvPr/>
        </p:nvSpPr>
        <p:spPr>
          <a:xfrm>
            <a:off x="7548112" y="3244334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1)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CA98982-AAFF-408A-B71D-84C95430683C}"/>
              </a:ext>
            </a:extLst>
          </p:cNvPr>
          <p:cNvSpPr txBox="1"/>
          <p:nvPr/>
        </p:nvSpPr>
        <p:spPr>
          <a:xfrm>
            <a:off x="8298611" y="399767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2)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775036E-7E08-47E4-BE2E-9A920FD4F1CD}"/>
              </a:ext>
            </a:extLst>
          </p:cNvPr>
          <p:cNvSpPr txBox="1"/>
          <p:nvPr/>
        </p:nvSpPr>
        <p:spPr>
          <a:xfrm>
            <a:off x="9908875" y="6250691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4)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F33EAB-73B3-43ED-9EF5-7979D94193E2}"/>
              </a:ext>
            </a:extLst>
          </p:cNvPr>
          <p:cNvSpPr txBox="1"/>
          <p:nvPr/>
        </p:nvSpPr>
        <p:spPr>
          <a:xfrm>
            <a:off x="10901990" y="2677897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4)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DF625AA5-3442-4512-89DA-914272FA54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6" r="2585"/>
          <a:stretch/>
        </p:blipFill>
        <p:spPr>
          <a:xfrm>
            <a:off x="6896937" y="1912312"/>
            <a:ext cx="5295063" cy="581032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711ABEB6-44EC-4A07-BAC8-34A30A782C0E}"/>
              </a:ext>
            </a:extLst>
          </p:cNvPr>
          <p:cNvSpPr txBox="1"/>
          <p:nvPr/>
        </p:nvSpPr>
        <p:spPr>
          <a:xfrm>
            <a:off x="8186467" y="528933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2)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4B55E549-4133-49E0-AC50-6531A92B8604}"/>
              </a:ext>
            </a:extLst>
          </p:cNvPr>
          <p:cNvSpPr txBox="1"/>
          <p:nvPr/>
        </p:nvSpPr>
        <p:spPr>
          <a:xfrm>
            <a:off x="6096000" y="606602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5)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0B22E3D3-78D8-4548-B317-935B6B023158}"/>
              </a:ext>
            </a:extLst>
          </p:cNvPr>
          <p:cNvSpPr txBox="1"/>
          <p:nvPr/>
        </p:nvSpPr>
        <p:spPr>
          <a:xfrm>
            <a:off x="9908875" y="5537667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3)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C3D3B9E3-73AF-459E-8598-B99B31FF55A4}"/>
              </a:ext>
            </a:extLst>
          </p:cNvPr>
          <p:cNvSpPr txBox="1"/>
          <p:nvPr/>
        </p:nvSpPr>
        <p:spPr>
          <a:xfrm>
            <a:off x="10498734" y="4364741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33573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CE09A3-2768-4AD9-B4CD-11F176BD4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18" y="1207575"/>
            <a:ext cx="3595777" cy="5313995"/>
          </a:xfrm>
        </p:spPr>
        <p:txBody>
          <a:bodyPr>
            <a:normAutofit/>
          </a:bodyPr>
          <a:lstStyle/>
          <a:p>
            <a:r>
              <a:rPr lang="nb-NO" dirty="0"/>
              <a:t>Ved innlegging av kilometergodtgjørelse angir man type kjøretøy og hvilken adresse man har kjørt fra og til. Legg inn hvert leg du har kjørt for seg.</a:t>
            </a:r>
          </a:p>
          <a:p>
            <a:r>
              <a:rPr lang="nb-NO" dirty="0"/>
              <a:t>Man kan angi passasjer, tilhenger, etc. om ønskelig.</a:t>
            </a:r>
          </a:p>
          <a:p>
            <a:r>
              <a:rPr lang="nb-NO" dirty="0"/>
              <a:t>Antall kilometer regnes ut og kalkuleres iht. oppsett (avtale) automatisk.</a:t>
            </a:r>
          </a:p>
          <a:p>
            <a:r>
              <a:rPr lang="nb-NO" dirty="0"/>
              <a:t>Man kan endre på antall kilometer dersom man har kjørt en annen rute.</a:t>
            </a:r>
          </a:p>
          <a:p>
            <a:r>
              <a:rPr lang="nb-NO" dirty="0"/>
              <a:t>Trykk på «…» for valg om prosjekt eller avdeling</a:t>
            </a:r>
          </a:p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7659B97D-D0FF-48A1-B508-C7F288791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8" y="305503"/>
            <a:ext cx="9457107" cy="699095"/>
          </a:xfrm>
        </p:spPr>
        <p:txBody>
          <a:bodyPr>
            <a:normAutofit/>
          </a:bodyPr>
          <a:lstStyle/>
          <a:p>
            <a:r>
              <a:rPr lang="nb-NO" sz="3600" dirty="0"/>
              <a:t>Reiseregning utlegg </a:t>
            </a:r>
            <a:r>
              <a:rPr lang="nb-NO" sz="3000" dirty="0"/>
              <a:t>– Om kilometergodtgjørelse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53B6D04-67E8-4451-BA74-EF8A84AA9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535" y="1207575"/>
            <a:ext cx="7607617" cy="483609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2C40206-BA2F-4AB5-AFAD-F7ED50C3815C}"/>
              </a:ext>
            </a:extLst>
          </p:cNvPr>
          <p:cNvSpPr txBox="1"/>
          <p:nvPr/>
        </p:nvSpPr>
        <p:spPr>
          <a:xfrm>
            <a:off x="3981168" y="6229182"/>
            <a:ext cx="770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rgbClr val="0087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TIPS:  </a:t>
            </a:r>
            <a:r>
              <a:rPr lang="nb-NO" sz="1600" dirty="0">
                <a:solidFill>
                  <a:srgbClr val="0087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Velg utleggstype «Kilometer med bompenger dersom du ønsker automatisk beregning av bompenger.</a:t>
            </a:r>
          </a:p>
        </p:txBody>
      </p:sp>
    </p:spTree>
    <p:extLst>
      <p:ext uri="{BB962C8B-B14F-4D97-AF65-F5344CB8AC3E}">
        <p14:creationId xmlns:p14="http://schemas.microsoft.com/office/powerpoint/2010/main" val="49099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AFC63C-2D9B-4157-BD6D-E0E0067B1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241" y="866575"/>
            <a:ext cx="10515600" cy="473045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Ansatt</a:t>
            </a:r>
          </a:p>
          <a:p>
            <a:r>
              <a:rPr lang="nb-NO" dirty="0"/>
              <a:t>Man sender inn sitt utlegg/reiseregning ved å gå inn på reiseregningen/utlegget og klikke «Klar for godkjenning»: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Leder</a:t>
            </a:r>
          </a:p>
          <a:p>
            <a:r>
              <a:rPr lang="nb-NO" dirty="0"/>
              <a:t>Reiseregninger/utlegg som er sendt inn dukker opp på oppgavelisten i WEB versjonen av Xledger. Klikk på linken i oppgavelisten for å få opp reiseregningen for gjennomgang og «Godkjenn»</a:t>
            </a:r>
          </a:p>
          <a:p>
            <a:r>
              <a:rPr lang="nb-NO" dirty="0"/>
              <a:t>Alternativt kan reiseregning/utlegg godkjennes i appen på «Godkjenning-Godkjenn reiseregninger(ny)»</a:t>
            </a:r>
          </a:p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5D46D005-3F7B-4BF9-B98A-CED69DB0C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8" y="167480"/>
            <a:ext cx="9457107" cy="699095"/>
          </a:xfrm>
        </p:spPr>
        <p:txBody>
          <a:bodyPr>
            <a:normAutofit/>
          </a:bodyPr>
          <a:lstStyle/>
          <a:p>
            <a:r>
              <a:rPr lang="nb-NO" sz="3600" dirty="0"/>
              <a:t>Reiseregning utlegg </a:t>
            </a:r>
            <a:r>
              <a:rPr lang="nb-NO" sz="3000" dirty="0"/>
              <a:t>– Innsending og Godkjenning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EBE08A4-7F88-49E8-B33A-3CE6243EB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157" y="1655808"/>
            <a:ext cx="5524500" cy="136207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31AA5505-F393-4537-973D-F2D7BC05CD2A}"/>
              </a:ext>
            </a:extLst>
          </p:cNvPr>
          <p:cNvSpPr txBox="1"/>
          <p:nvPr/>
        </p:nvSpPr>
        <p:spPr>
          <a:xfrm>
            <a:off x="276203" y="5926788"/>
            <a:ext cx="11610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0087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TIPS:  </a:t>
            </a:r>
            <a:r>
              <a:rPr lang="nb-NO" dirty="0">
                <a:solidFill>
                  <a:srgbClr val="0087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Lag gjerne dine egne utleggsmaler for utlegg du har ofte på menypunktet «</a:t>
            </a:r>
            <a:r>
              <a:rPr lang="nb-NO" dirty="0">
                <a:solidFill>
                  <a:srgbClr val="00878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Hjem-Reise-Utlegg-Mine utleggsmaler».  Favorittene blir tilgjengelige på stjernen når du lager en ny reiseregning eller «Stjerne – Maler» når du lager et nytt utleggsgrunnlag.</a:t>
            </a:r>
            <a:r>
              <a:rPr lang="nb-NO" dirty="0">
                <a:solidFill>
                  <a:srgbClr val="0087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451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6">
            <a:extLst>
              <a:ext uri="{FF2B5EF4-FFF2-40B4-BE49-F238E27FC236}">
                <a16:creationId xmlns:a16="http://schemas.microsoft.com/office/drawing/2014/main" id="{BD3B23E8-364A-4825-8C71-B650DDAA5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082" y="1511770"/>
            <a:ext cx="8393396" cy="3303587"/>
          </a:xfrm>
        </p:spPr>
        <p:txBody>
          <a:bodyPr>
            <a:normAutofit/>
          </a:bodyPr>
          <a:lstStyle/>
          <a:p>
            <a:pPr algn="l"/>
            <a:r>
              <a:rPr lang="nb-NO" sz="7200" b="1" dirty="0">
                <a:latin typeface="Roboto Mono bold" pitchFamily="2" charset="0"/>
                <a:ea typeface="Roboto Mono bold" pitchFamily="2" charset="0"/>
              </a:rPr>
              <a:t>+</a:t>
            </a:r>
            <a:r>
              <a:rPr lang="nb-NO" sz="7200" dirty="0">
                <a:latin typeface="Roboto Mono bold" pitchFamily="2" charset="0"/>
                <a:ea typeface="Roboto Mono bold" pitchFamily="2" charset="0"/>
              </a:rPr>
              <a:t> </a:t>
            </a:r>
            <a:br>
              <a:rPr lang="nb-NO" sz="7200" dirty="0">
                <a:latin typeface="Roboto Mono bold" pitchFamily="2" charset="0"/>
                <a:ea typeface="Roboto Mono bold" pitchFamily="2" charset="0"/>
              </a:rPr>
            </a:br>
            <a:r>
              <a:rPr lang="nb-NO" sz="7200" b="1" dirty="0">
                <a:latin typeface="Roboto Mono bold" pitchFamily="2" charset="0"/>
                <a:ea typeface="Roboto Mono bold" pitchFamily="2" charset="0"/>
              </a:rPr>
              <a:t>= PROGRESSUM</a:t>
            </a:r>
            <a:endParaRPr lang="nb-NO" sz="1900" dirty="0">
              <a:latin typeface="Roboto Mono bold" pitchFamily="2" charset="0"/>
              <a:ea typeface="Roboto Mono bold" pitchFamily="2" charset="0"/>
            </a:endParaRPr>
          </a:p>
          <a:p>
            <a:pPr algn="l"/>
            <a:r>
              <a:rPr lang="nb-NO" sz="2000" dirty="0">
                <a:latin typeface="Roboto Mono bold" pitchFamily="2" charset="0"/>
                <a:ea typeface="Roboto Mono bold" pitchFamily="2" charset="0"/>
              </a:rPr>
              <a:t> </a:t>
            </a:r>
          </a:p>
        </p:txBody>
      </p:sp>
      <p:sp>
        <p:nvSpPr>
          <p:cNvPr id="4" name="Undertittel 6">
            <a:extLst>
              <a:ext uri="{FF2B5EF4-FFF2-40B4-BE49-F238E27FC236}">
                <a16:creationId xmlns:a16="http://schemas.microsoft.com/office/drawing/2014/main" id="{4BAB3194-6755-4FCF-81B2-867162A3D8F6}"/>
              </a:ext>
            </a:extLst>
          </p:cNvPr>
          <p:cNvSpPr txBox="1">
            <a:spLocks/>
          </p:cNvSpPr>
          <p:nvPr/>
        </p:nvSpPr>
        <p:spPr>
          <a:xfrm>
            <a:off x="2624380" y="52022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AD7C8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Regnskap og teknologi</a:t>
            </a:r>
            <a:br>
              <a:rPr lang="nb-NO" dirty="0"/>
            </a:br>
            <a:r>
              <a:rPr lang="nb-NO" dirty="0"/>
              <a:t>som forenkler hverdagen og skaper verdi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770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716</Words>
  <Application>Microsoft Office PowerPoint</Application>
  <PresentationFormat>Widescreen</PresentationFormat>
  <Paragraphs>118</Paragraphs>
  <Slides>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6" baseType="lpstr">
      <vt:lpstr>Arial</vt:lpstr>
      <vt:lpstr>Calibri</vt:lpstr>
      <vt:lpstr>Roboto</vt:lpstr>
      <vt:lpstr>Roboto Medium</vt:lpstr>
      <vt:lpstr>Roboto Mono</vt:lpstr>
      <vt:lpstr>Roboto Mono bold</vt:lpstr>
      <vt:lpstr>Office-tema</vt:lpstr>
      <vt:lpstr>  UTLEGG + XLEDGER = PROGRESSUM</vt:lpstr>
      <vt:lpstr>Reiseregning og utlegg i Xledger</vt:lpstr>
      <vt:lpstr>Reiseregning og utlegg</vt:lpstr>
      <vt:lpstr>Reiseregning og utlegg - Prosessen</vt:lpstr>
      <vt:lpstr>Reiseregning utlegg – Lage Utlegg/reiseregning</vt:lpstr>
      <vt:lpstr>Reiseregning utlegg – Legge inn grunnlag</vt:lpstr>
      <vt:lpstr>Reiseregning utlegg – Om kilometergodtgjørelse</vt:lpstr>
      <vt:lpstr>Reiseregning utlegg – Innsending og Godkjenning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Linn Johansen</dc:creator>
  <cp:lastModifiedBy>Lars Gotaas</cp:lastModifiedBy>
  <cp:revision>18</cp:revision>
  <dcterms:created xsi:type="dcterms:W3CDTF">2019-02-20T12:01:54Z</dcterms:created>
  <dcterms:modified xsi:type="dcterms:W3CDTF">2021-10-24T13:05:35Z</dcterms:modified>
</cp:coreProperties>
</file>