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3" r:id="rId4"/>
    <p:sldId id="279" r:id="rId5"/>
    <p:sldId id="289" r:id="rId6"/>
    <p:sldId id="268" r:id="rId7"/>
    <p:sldId id="290" r:id="rId8"/>
    <p:sldId id="286" r:id="rId9"/>
    <p:sldId id="288" r:id="rId10"/>
    <p:sldId id="272" r:id="rId11"/>
    <p:sldId id="275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7C8"/>
    <a:srgbClr val="0214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DBB67-949F-4F1B-9F31-537A4A165DF2}" type="datetimeFigureOut">
              <a:rPr lang="nb-NO" smtClean="0"/>
              <a:t>25.01.2021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302B6-B44D-4CAA-8552-2A9D4852FC09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24062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05D60-48D2-4533-920A-E2CEEB67CA9B}" type="datetimeFigureOut">
              <a:rPr lang="nb-NO" smtClean="0"/>
              <a:t>25.01.2021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84C5-3778-45B9-B7F8-0D8769B7E800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9" t="22298" r="19883" b="24185"/>
          <a:stretch/>
        </p:blipFill>
        <p:spPr>
          <a:xfrm>
            <a:off x="9595606" y="228600"/>
            <a:ext cx="21526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94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05D60-48D2-4533-920A-E2CEEB67CA9B}" type="datetimeFigureOut">
              <a:rPr lang="nb-NO" smtClean="0"/>
              <a:t>25.01.2021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84C5-3778-45B9-B7F8-0D8769B7E800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8222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05D60-48D2-4533-920A-E2CEEB67CA9B}" type="datetimeFigureOut">
              <a:rPr lang="nb-NO" smtClean="0"/>
              <a:t>25.01.2021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84C5-3778-45B9-B7F8-0D8769B7E800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5798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05D60-48D2-4533-920A-E2CEEB67CA9B}" type="datetimeFigureOut">
              <a:rPr lang="nb-NO" smtClean="0"/>
              <a:t>25.01.2021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84C5-3778-45B9-B7F8-0D8769B7E800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9" t="22298" r="19883" b="24185"/>
          <a:stretch/>
        </p:blipFill>
        <p:spPr>
          <a:xfrm>
            <a:off x="9763124" y="228600"/>
            <a:ext cx="1985131" cy="73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4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05D60-48D2-4533-920A-E2CEEB67CA9B}" type="datetimeFigureOut">
              <a:rPr lang="nb-NO" smtClean="0"/>
              <a:t>25.01.2021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84C5-3778-45B9-B7F8-0D8769B7E800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28131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05D60-48D2-4533-920A-E2CEEB67CA9B}" type="datetimeFigureOut">
              <a:rPr lang="nb-NO" smtClean="0"/>
              <a:t>25.01.2021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84C5-3778-45B9-B7F8-0D8769B7E800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00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05D60-48D2-4533-920A-E2CEEB67CA9B}" type="datetimeFigureOut">
              <a:rPr lang="nb-NO" smtClean="0"/>
              <a:t>25.01.2021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84C5-3778-45B9-B7F8-0D8769B7E800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230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05D60-48D2-4533-920A-E2CEEB67CA9B}" type="datetimeFigureOut">
              <a:rPr lang="nb-NO" smtClean="0"/>
              <a:t>25.01.2021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84C5-3778-45B9-B7F8-0D8769B7E800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4845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05D60-48D2-4533-920A-E2CEEB67CA9B}" type="datetimeFigureOut">
              <a:rPr lang="nb-NO" smtClean="0"/>
              <a:t>25.01.2021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84C5-3778-45B9-B7F8-0D8769B7E800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5467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05D60-48D2-4533-920A-E2CEEB67CA9B}" type="datetimeFigureOut">
              <a:rPr lang="nb-NO" smtClean="0"/>
              <a:t>25.01.2021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84C5-3778-45B9-B7F8-0D8769B7E800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42747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05D60-48D2-4533-920A-E2CEEB67CA9B}" type="datetimeFigureOut">
              <a:rPr lang="nb-NO" smtClean="0"/>
              <a:t>25.01.2021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84C5-3778-45B9-B7F8-0D8769B7E800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71905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05D60-48D2-4533-920A-E2CEEB67CA9B}" type="datetimeFigureOut">
              <a:rPr lang="nb-NO" smtClean="0"/>
              <a:t>25.01.2021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184C5-3778-45B9-B7F8-0D8769B7E800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5196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xledger@progressum.no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emo.xledger.net/" TargetMode="External"/><Relationship Id="rId2" Type="http://schemas.openxmlformats.org/officeDocument/2006/relationships/hyperlink" Target="http://www.xledger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hyperlink" Target="http://touch.xledger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4069" y="2331797"/>
            <a:ext cx="4494657" cy="2610067"/>
          </a:xfrm>
        </p:spPr>
        <p:txBody>
          <a:bodyPr>
            <a:normAutofit/>
          </a:bodyPr>
          <a:lstStyle/>
          <a:p>
            <a:pPr algn="l"/>
            <a:r>
              <a:rPr lang="nb-NO" sz="4000" dirty="0">
                <a:latin typeface="Roboto" panose="02000000000000000000" pitchFamily="2" charset="0"/>
                <a:ea typeface="Roboto" panose="02000000000000000000" pitchFamily="2" charset="0"/>
              </a:rPr>
              <a:t>Xledger</a:t>
            </a:r>
            <a:br>
              <a:rPr lang="nb-NO" sz="4000" dirty="0"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nb-NO" sz="4000" dirty="0"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nb-NO" sz="36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nb-NO" sz="2800" dirty="0">
                <a:latin typeface="Roboto" panose="02000000000000000000" pitchFamily="2" charset="0"/>
                <a:ea typeface="Roboto" panose="02000000000000000000" pitchFamily="2" charset="0"/>
              </a:rPr>
              <a:t>- Grunnkurs 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7" r="5908"/>
          <a:stretch/>
        </p:blipFill>
        <p:spPr>
          <a:xfrm>
            <a:off x="638175" y="1167029"/>
            <a:ext cx="5412901" cy="5119472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10931124" y="6286501"/>
            <a:ext cx="2305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latin typeface="Roboto" panose="02000000000000000000" pitchFamily="2" charset="0"/>
                <a:ea typeface="Roboto" panose="02000000000000000000" pitchFamily="2" charset="0"/>
              </a:rPr>
              <a:t>Jan 2021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C372051-4809-4DDC-9DAE-F979F23FA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676" y="295743"/>
            <a:ext cx="2704410" cy="68868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81D9A04F-A87A-4B45-BB4B-4894C9E97B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397" y="4335975"/>
            <a:ext cx="2752725" cy="54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03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85763" y="295743"/>
            <a:ext cx="10515600" cy="1007724"/>
          </a:xfrm>
        </p:spPr>
        <p:txBody>
          <a:bodyPr>
            <a:normAutofit/>
          </a:bodyPr>
          <a:lstStyle/>
          <a:p>
            <a:r>
              <a:rPr lang="nb-NO" sz="3100" dirty="0">
                <a:latin typeface="Roboto" panose="02000000000000000000" pitchFamily="2" charset="0"/>
                <a:ea typeface="Roboto" panose="02000000000000000000" pitchFamily="2" charset="0"/>
              </a:rPr>
              <a:t>Betalingsgodkjenning</a:t>
            </a:r>
            <a:b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nb-NO" sz="2200" dirty="0">
                <a:latin typeface="Roboto" panose="02000000000000000000" pitchFamily="2" charset="0"/>
                <a:ea typeface="Roboto" panose="02000000000000000000" pitchFamily="2" charset="0"/>
              </a:rPr>
              <a:t>- App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5763" y="1490068"/>
            <a:ext cx="6622014" cy="437197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nb-NO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Velg «Forfallsliste» i appen på mobil»</a:t>
            </a:r>
          </a:p>
          <a:p>
            <a:pPr lvl="1">
              <a:lnSpc>
                <a:spcPct val="120000"/>
              </a:lnSpc>
            </a:pPr>
            <a:endParaRPr lang="nb-NO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Klikk på den grønne haken for å godkjenne</a:t>
            </a:r>
          </a:p>
          <a:p>
            <a:pPr>
              <a:lnSpc>
                <a:spcPct val="120000"/>
              </a:lnSpc>
            </a:pPr>
            <a:endParaRPr lang="nb-NO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Klikk på selve linjen for å se mer detaljer og selve bilaget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3A66704-4079-4CCD-888E-A66159208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484" y="295743"/>
            <a:ext cx="2704410" cy="68868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59929362-A238-4890-8F03-B8F1D1691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6611" y="1490068"/>
            <a:ext cx="461962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48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56D624-6A28-4203-8745-A116D9B3E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84238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>
                <a:solidFill>
                  <a:srgbClr val="021450"/>
                </a:solidFill>
                <a:latin typeface="Roboto Mono bold" pitchFamily="2" charset="0"/>
                <a:ea typeface="Roboto Mono bold" pitchFamily="2" charset="0"/>
              </a:rPr>
              <a:t>  </a:t>
            </a:r>
            <a:br>
              <a:rPr lang="nb-NO" dirty="0">
                <a:solidFill>
                  <a:srgbClr val="021450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nb-NO" b="1" dirty="0">
                <a:solidFill>
                  <a:srgbClr val="021450"/>
                </a:solidFill>
                <a:latin typeface="Roboto Mono bold" pitchFamily="2" charset="0"/>
                <a:ea typeface="Roboto Mono bold" pitchFamily="2" charset="0"/>
              </a:rPr>
              <a:t>+</a:t>
            </a:r>
            <a:r>
              <a:rPr lang="nb-NO" dirty="0">
                <a:solidFill>
                  <a:srgbClr val="021450"/>
                </a:solidFill>
                <a:latin typeface="Roboto Mono bold" pitchFamily="2" charset="0"/>
                <a:ea typeface="Roboto Mono bold" pitchFamily="2" charset="0"/>
              </a:rPr>
              <a:t> </a:t>
            </a:r>
            <a:br>
              <a:rPr lang="nb-NO" dirty="0">
                <a:solidFill>
                  <a:srgbClr val="021450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nb-NO" b="1" dirty="0">
                <a:solidFill>
                  <a:srgbClr val="021450"/>
                </a:solidFill>
                <a:latin typeface="Roboto Mono bold" pitchFamily="2" charset="0"/>
                <a:ea typeface="Roboto Mono bold" pitchFamily="2" charset="0"/>
              </a:rPr>
              <a:t>= PROGRESSUM</a:t>
            </a:r>
          </a:p>
        </p:txBody>
      </p:sp>
      <p:sp>
        <p:nvSpPr>
          <p:cNvPr id="7" name="Undertittel 6">
            <a:extLst>
              <a:ext uri="{FF2B5EF4-FFF2-40B4-BE49-F238E27FC236}">
                <a16:creationId xmlns:a16="http://schemas.microsoft.com/office/drawing/2014/main" id="{BD3B23E8-364A-4825-8C71-B650DDAA5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3088"/>
            <a:ext cx="9144000" cy="1655762"/>
          </a:xfrm>
        </p:spPr>
        <p:txBody>
          <a:bodyPr/>
          <a:lstStyle/>
          <a:p>
            <a:pPr algn="r"/>
            <a:r>
              <a:rPr lang="nb-NO" b="1" dirty="0">
                <a:solidFill>
                  <a:srgbClr val="0214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Regnskap og teknologi</a:t>
            </a:r>
            <a:br>
              <a:rPr lang="nb-NO" dirty="0">
                <a:solidFill>
                  <a:srgbClr val="021450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nb-NO" dirty="0">
                <a:solidFill>
                  <a:srgbClr val="0214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som forenkler hverdagen og skaper verdi</a:t>
            </a:r>
            <a:br>
              <a:rPr lang="nb-NO" dirty="0">
                <a:solidFill>
                  <a:srgbClr val="021450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nb-NO" dirty="0">
                <a:solidFill>
                  <a:srgbClr val="0214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 våre kunder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DDBBB76A-2838-4A40-B027-4A671E827533}"/>
              </a:ext>
            </a:extLst>
          </p:cNvPr>
          <p:cNvSpPr txBox="1"/>
          <p:nvPr/>
        </p:nvSpPr>
        <p:spPr>
          <a:xfrm>
            <a:off x="1698325" y="6014484"/>
            <a:ext cx="4935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Kontakt Xledger support:  </a:t>
            </a:r>
            <a:r>
              <a:rPr lang="nb-NO" dirty="0">
                <a:hlinkClick r:id="rId2"/>
              </a:rPr>
              <a:t>xledger@progressum.no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59862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4976" y="187843"/>
            <a:ext cx="10515600" cy="1325563"/>
          </a:xfrm>
        </p:spPr>
        <p:txBody>
          <a:bodyPr/>
          <a:lstStyle/>
          <a:p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Grunnkurs i Xledger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4976" y="1961777"/>
            <a:ext cx="6134100" cy="437370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4D52"/>
              </a:buClr>
              <a:buSzPct val="120000"/>
              <a:buNone/>
            </a:pP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God læring forutsetter at kursdeltaker bruker egen PC aktivt gjennom kurset, og praktiserer aktiv bruk av Xledger i perioden straks etter kurset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4D52"/>
              </a:buClr>
              <a:buSzPct val="120000"/>
              <a:buNone/>
            </a:pPr>
            <a:endParaRPr lang="nb-NO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4D52"/>
              </a:buClr>
              <a:buSzPct val="120000"/>
              <a:buNone/>
            </a:pP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Modul I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4D52"/>
              </a:buClr>
              <a:buSzPct val="120000"/>
              <a:buFont typeface="Wingdings" panose="05000000000000000000" pitchFamily="2" charset="2"/>
              <a:buChar char="§"/>
            </a:pP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Grunnleggende bruk og navigasjon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4D52"/>
              </a:buClr>
              <a:buSzPct val="120000"/>
              <a:buFont typeface="Wingdings" panose="05000000000000000000" pitchFamily="2" charset="2"/>
              <a:buChar char="§"/>
            </a:pP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Bilagsgodkjenning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4D52"/>
              </a:buClr>
              <a:buSzPct val="120000"/>
              <a:buFont typeface="Wingdings" panose="05000000000000000000" pitchFamily="2" charset="2"/>
              <a:buChar char="§"/>
            </a:pP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Betalingsgodkjenning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4D52"/>
              </a:buClr>
              <a:buSzPct val="120000"/>
              <a:buFont typeface="Wingdings" panose="05000000000000000000" pitchFamily="2" charset="2"/>
              <a:buChar char="§"/>
            </a:pP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Fakturering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4D52"/>
              </a:buClr>
              <a:buSzPct val="120000"/>
              <a:buFont typeface="Wingdings" panose="05000000000000000000" pitchFamily="2" charset="2"/>
              <a:buChar char="§"/>
            </a:pPr>
            <a:endParaRPr lang="nb-NO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4D52"/>
              </a:buClr>
              <a:buSzPct val="120000"/>
              <a:buFont typeface="Wingdings" panose="05000000000000000000" pitchFamily="2" charset="2"/>
              <a:buChar char="§"/>
            </a:pPr>
            <a:endParaRPr lang="nb-NO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4D52"/>
              </a:buClr>
              <a:buSzPct val="120000"/>
              <a:buNone/>
            </a:pP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Modul II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4D52"/>
              </a:buClr>
              <a:buSzPct val="120000"/>
              <a:buFont typeface="Wingdings" panose="05000000000000000000" pitchFamily="2" charset="2"/>
              <a:buChar char="§"/>
            </a:pP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Timeføring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4D52"/>
              </a:buClr>
              <a:buSzPct val="120000"/>
              <a:buFont typeface="Wingdings" panose="05000000000000000000" pitchFamily="2" charset="2"/>
              <a:buChar char="§"/>
            </a:pP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Spørringer og rapporter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4D52"/>
              </a:buClr>
              <a:buSzPct val="120000"/>
              <a:buFont typeface="Wingdings" panose="05000000000000000000" pitchFamily="2" charset="2"/>
              <a:buChar char="§"/>
            </a:pP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Reiseregning og utlegg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4D52"/>
              </a:buClr>
              <a:buSzPct val="120000"/>
              <a:buFont typeface="Wingdings" panose="05000000000000000000" pitchFamily="2" charset="2"/>
              <a:buChar char="§"/>
            </a:pPr>
            <a:endParaRPr lang="nb-NO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C45F9AD-ABFD-4ACF-B4D4-EA9D24DCE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676" y="295743"/>
            <a:ext cx="2704410" cy="68868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C5095CDD-DA49-4B1B-AFBD-03FE352356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125" y="2103564"/>
            <a:ext cx="5865961" cy="409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0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81000" y="24864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z="2800" dirty="0">
                <a:latin typeface="Roboto" panose="02000000000000000000" pitchFamily="2" charset="0"/>
                <a:ea typeface="Roboto" panose="02000000000000000000" pitchFamily="2" charset="0"/>
              </a:rPr>
              <a:t>Grunnleggende bruk og navigasjon</a:t>
            </a:r>
            <a:br>
              <a:rPr lang="nb-NO" sz="28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nb-NO" sz="2000" dirty="0">
                <a:latin typeface="Roboto" panose="02000000000000000000" pitchFamily="2" charset="0"/>
                <a:ea typeface="Roboto" panose="02000000000000000000" pitchFamily="2" charset="0"/>
              </a:rPr>
              <a:t>- Pålogging og struktur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3742" y="1712893"/>
            <a:ext cx="5388520" cy="48838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4D52"/>
              </a:buClr>
              <a:buSzPct val="120000"/>
              <a:buFont typeface="Wingdings" panose="05000000000000000000" pitchFamily="2" charset="2"/>
              <a:buChar char="§"/>
            </a:pP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Versjoner:</a:t>
            </a:r>
          </a:p>
          <a:p>
            <a:pPr lvl="1">
              <a:lnSpc>
                <a:spcPct val="100000"/>
              </a:lnSpc>
            </a:pPr>
            <a:r>
              <a:rPr lang="nb-NO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hlinkClick r:id="rId2"/>
              </a:rPr>
              <a:t>http://www.xledger.net</a:t>
            </a:r>
            <a:endParaRPr lang="nb-NO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>
              <a:lnSpc>
                <a:spcPct val="100000"/>
              </a:lnSpc>
            </a:pPr>
            <a:r>
              <a:rPr lang="nb-NO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http://demo.xledger.net</a:t>
            </a:r>
            <a:endParaRPr lang="nb-NO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>
              <a:lnSpc>
                <a:spcPct val="100000"/>
              </a:lnSpc>
            </a:pPr>
            <a:r>
              <a:rPr lang="nb-NO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hlinkClick r:id="rId4"/>
              </a:rPr>
              <a:t>http://touch.xledger.net/</a:t>
            </a:r>
            <a:r>
              <a:rPr lang="nb-NO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</a:t>
            </a:r>
            <a:r>
              <a:rPr lang="nb-NO" sz="2000" dirty="0">
                <a:latin typeface="Roboto" panose="02000000000000000000" pitchFamily="2" charset="0"/>
                <a:ea typeface="Roboto" panose="02000000000000000000" pitchFamily="2" charset="0"/>
              </a:rPr>
              <a:t>eller app</a:t>
            </a:r>
          </a:p>
          <a:p>
            <a:pPr>
              <a:lnSpc>
                <a:spcPct val="100000"/>
              </a:lnSpc>
              <a:buClr>
                <a:srgbClr val="004D52"/>
              </a:buClr>
              <a:buSzPct val="120000"/>
              <a:buFont typeface="Wingdings" panose="05000000000000000000" pitchFamily="2" charset="2"/>
              <a:buChar char="§"/>
            </a:pP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Logg på med e-postadresse og passord</a:t>
            </a:r>
          </a:p>
          <a:p>
            <a:pPr>
              <a:lnSpc>
                <a:spcPct val="100000"/>
              </a:lnSpc>
              <a:buClr>
                <a:srgbClr val="004D52"/>
              </a:buClr>
              <a:buSzPct val="120000"/>
              <a:buFont typeface="Wingdings" panose="05000000000000000000" pitchFamily="2" charset="2"/>
              <a:buChar char="§"/>
            </a:pP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Bruk «pair device» for rask pålogging når du er på et passordbeskyttet sted</a:t>
            </a:r>
          </a:p>
          <a:p>
            <a:pPr>
              <a:lnSpc>
                <a:spcPct val="100000"/>
              </a:lnSpc>
              <a:buClr>
                <a:srgbClr val="004D52"/>
              </a:buClr>
              <a:buSzPct val="120000"/>
              <a:buFont typeface="Wingdings" panose="05000000000000000000" pitchFamily="2" charset="2"/>
              <a:buChar char="§"/>
            </a:pP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Har du tilgang til bankkonti og betalingsgodkjenning må </a:t>
            </a:r>
            <a:r>
              <a:rPr lang="nb-NO" dirty="0" err="1">
                <a:latin typeface="Roboto" panose="02000000000000000000" pitchFamily="2" charset="0"/>
                <a:ea typeface="Roboto" panose="02000000000000000000" pitchFamily="2" charset="0"/>
              </a:rPr>
              <a:t>sms-sertifsering</a:t>
            </a: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 brukes ved pålogging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09104" y="1997462"/>
            <a:ext cx="6714930" cy="4026772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BFD291A1-82E9-4B5E-80EC-DB28BF9144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484" y="295743"/>
            <a:ext cx="2704410" cy="68868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2310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e 17">
            <a:extLst>
              <a:ext uri="{FF2B5EF4-FFF2-40B4-BE49-F238E27FC236}">
                <a16:creationId xmlns:a16="http://schemas.microsoft.com/office/drawing/2014/main" id="{F8F425F6-A841-48EA-A643-389B6689B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386" y="2760868"/>
            <a:ext cx="6404638" cy="405191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4976" y="331737"/>
            <a:ext cx="10515600" cy="878130"/>
          </a:xfrm>
        </p:spPr>
        <p:txBody>
          <a:bodyPr>
            <a:normAutofit/>
          </a:bodyPr>
          <a:lstStyle/>
          <a:p>
            <a:r>
              <a:rPr lang="nb-NO" sz="2800" dirty="0">
                <a:latin typeface="Roboto" panose="02000000000000000000" pitchFamily="2" charset="0"/>
                <a:ea typeface="Roboto" panose="02000000000000000000" pitchFamily="2" charset="0"/>
              </a:rPr>
              <a:t>Grunnleggende bruk og navigasjon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66016" y="1435305"/>
            <a:ext cx="10619220" cy="43737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4D52"/>
              </a:buClr>
              <a:buSzPct val="120000"/>
            </a:pP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Ikke bruk «tilbake-knappen» i nettleseren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4D52"/>
              </a:buClr>
              <a:buSzPct val="120000"/>
            </a:pP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Arbeidsprosessene i Xledger tar tid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4D52"/>
              </a:buClr>
              <a:buSzPct val="120000"/>
            </a:pP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Bruk «Finn» knappen eller Forstørrelsesglasset for å søke fram innhold på en side 0)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4D52"/>
              </a:buClr>
              <a:buSzPct val="120000"/>
            </a:pP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«pil ned» tasten og «*»  viser deg hvilke valg du har i et felt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4D52"/>
              </a:buClr>
              <a:buSzPct val="120000"/>
            </a:pPr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Bruk «Museklikk» eller «Musehold»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4D52"/>
              </a:buClr>
              <a:buSzPct val="120000"/>
            </a:pPr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Menyfavoritter 1)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4D52"/>
              </a:buClr>
              <a:buSzPct val="120000"/>
            </a:pPr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Menysøkefunksjon 2)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4D52"/>
              </a:buClr>
              <a:buSzPct val="120000"/>
            </a:pPr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Hjelpefunksjon 3)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4D52"/>
              </a:buClr>
              <a:buSzPct val="120000"/>
            </a:pPr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Menylinje 4)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4D52"/>
              </a:buClr>
              <a:buSzPct val="120000"/>
            </a:pPr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Eksporter til Excel 5)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4D52"/>
              </a:buClr>
              <a:buSzPct val="120000"/>
            </a:pPr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Søkekriterier 6)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4D52"/>
              </a:buClr>
              <a:buSzPct val="120000"/>
            </a:pPr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Kolonneutvalg 7)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4D52"/>
              </a:buClr>
              <a:buSzPct val="120000"/>
            </a:pPr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Siste menypunkter 8)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4D52"/>
              </a:buClr>
              <a:buSzPct val="120000"/>
              <a:buFont typeface="Wingdings" panose="05000000000000000000" pitchFamily="2" charset="2"/>
              <a:buChar char="§"/>
            </a:pPr>
            <a:endParaRPr lang="nb-NO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C45F9AD-ABFD-4ACF-B4D4-EA9D24DCE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676" y="295743"/>
            <a:ext cx="2704410" cy="68868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4D8BDF67-5CEF-403B-8C69-D8D6AA0765B7}"/>
              </a:ext>
            </a:extLst>
          </p:cNvPr>
          <p:cNvSpPr txBox="1"/>
          <p:nvPr/>
        </p:nvSpPr>
        <p:spPr>
          <a:xfrm>
            <a:off x="6337306" y="3158706"/>
            <a:ext cx="56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1)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677DEB1E-3A1C-4AFD-98EC-21A0433A745B}"/>
              </a:ext>
            </a:extLst>
          </p:cNvPr>
          <p:cNvSpPr txBox="1"/>
          <p:nvPr/>
        </p:nvSpPr>
        <p:spPr>
          <a:xfrm>
            <a:off x="10281996" y="2431853"/>
            <a:ext cx="56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2)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8A469E7A-EB8B-480D-8CAA-E8401AC2B747}"/>
              </a:ext>
            </a:extLst>
          </p:cNvPr>
          <p:cNvSpPr txBox="1"/>
          <p:nvPr/>
        </p:nvSpPr>
        <p:spPr>
          <a:xfrm>
            <a:off x="10192827" y="3055584"/>
            <a:ext cx="56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3)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C8DAC57C-4379-4622-97D9-8D9C75D0BF15}"/>
              </a:ext>
            </a:extLst>
          </p:cNvPr>
          <p:cNvSpPr txBox="1"/>
          <p:nvPr/>
        </p:nvSpPr>
        <p:spPr>
          <a:xfrm>
            <a:off x="5039295" y="2686252"/>
            <a:ext cx="56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4)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076AF8F5-46AF-43D4-B0D8-AF2D0C7F1D71}"/>
              </a:ext>
            </a:extLst>
          </p:cNvPr>
          <p:cNvSpPr txBox="1"/>
          <p:nvPr/>
        </p:nvSpPr>
        <p:spPr>
          <a:xfrm>
            <a:off x="11800995" y="3240250"/>
            <a:ext cx="56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5)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3097A21D-A142-484B-9463-129F8BCF74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23" t="-1" b="-32578"/>
          <a:stretch/>
        </p:blipFill>
        <p:spPr>
          <a:xfrm>
            <a:off x="323273" y="6093560"/>
            <a:ext cx="4479637" cy="764440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FFE6D85F-AD0D-4E9E-A52B-E22437BE495E}"/>
              </a:ext>
            </a:extLst>
          </p:cNvPr>
          <p:cNvSpPr txBox="1"/>
          <p:nvPr/>
        </p:nvSpPr>
        <p:spPr>
          <a:xfrm>
            <a:off x="2113745" y="6488668"/>
            <a:ext cx="56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6)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A503F145-DFC2-4656-B06E-F68581A09726}"/>
              </a:ext>
            </a:extLst>
          </p:cNvPr>
          <p:cNvSpPr txBox="1"/>
          <p:nvPr/>
        </p:nvSpPr>
        <p:spPr>
          <a:xfrm>
            <a:off x="3614654" y="6475780"/>
            <a:ext cx="56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7)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31401B1D-103A-47A1-9B3C-D1130078BBEF}"/>
              </a:ext>
            </a:extLst>
          </p:cNvPr>
          <p:cNvSpPr txBox="1"/>
          <p:nvPr/>
        </p:nvSpPr>
        <p:spPr>
          <a:xfrm>
            <a:off x="8884113" y="3528038"/>
            <a:ext cx="56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0)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D9B14C6-5D17-4F22-BE86-246A997F0C2D}"/>
              </a:ext>
            </a:extLst>
          </p:cNvPr>
          <p:cNvSpPr txBox="1"/>
          <p:nvPr/>
        </p:nvSpPr>
        <p:spPr>
          <a:xfrm>
            <a:off x="464976" y="6562257"/>
            <a:ext cx="56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0)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F1D0242D-63B3-4AAB-807D-65131D2C1044}"/>
              </a:ext>
            </a:extLst>
          </p:cNvPr>
          <p:cNvSpPr txBox="1"/>
          <p:nvPr/>
        </p:nvSpPr>
        <p:spPr>
          <a:xfrm>
            <a:off x="6476698" y="5809011"/>
            <a:ext cx="56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8)</a:t>
            </a:r>
          </a:p>
        </p:txBody>
      </p:sp>
    </p:spTree>
    <p:extLst>
      <p:ext uri="{BB962C8B-B14F-4D97-AF65-F5344CB8AC3E}">
        <p14:creationId xmlns:p14="http://schemas.microsoft.com/office/powerpoint/2010/main" val="72394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1E0477-296A-4E79-81AD-195B8046D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383" y="300446"/>
            <a:ext cx="10515600" cy="792556"/>
          </a:xfrm>
        </p:spPr>
        <p:txBody>
          <a:bodyPr>
            <a:normAutofit fontScale="90000"/>
          </a:bodyPr>
          <a:lstStyle/>
          <a:p>
            <a:r>
              <a:rPr lang="nb-NO" sz="3100" dirty="0">
                <a:latin typeface="Roboto" panose="02000000000000000000" pitchFamily="2" charset="0"/>
                <a:ea typeface="Roboto" panose="02000000000000000000" pitchFamily="2" charset="0"/>
              </a:rPr>
              <a:t>Grunnleggende oppbygging, bruk og navigasjon </a:t>
            </a:r>
            <a:br>
              <a:rPr lang="nb-NO" sz="36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nb-NO" sz="2200" dirty="0">
                <a:latin typeface="Roboto" panose="02000000000000000000" pitchFamily="2" charset="0"/>
                <a:ea typeface="Roboto" panose="02000000000000000000" pitchFamily="2" charset="0"/>
              </a:rPr>
              <a:t>-Oppgave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B84BDE-B8E2-4C8E-AB0A-856307643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024" y="1481675"/>
            <a:ext cx="6678336" cy="491073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Logg deg på Xledger:</a:t>
            </a:r>
          </a:p>
          <a:p>
            <a:r>
              <a:rPr lang="nb-NO" sz="1800" dirty="0">
                <a:latin typeface="Roboto" panose="02000000000000000000" pitchFamily="2" charset="0"/>
                <a:ea typeface="Roboto" panose="02000000000000000000" pitchFamily="2" charset="0"/>
              </a:rPr>
              <a:t>Brukernavn er din e-post og passordet ditt er FAL_2021</a:t>
            </a:r>
            <a:endParaRPr lang="nb-NO" sz="1800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nb-NO" sz="1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nb-NO" sz="1800" dirty="0">
                <a:latin typeface="Roboto" panose="02000000000000000000" pitchFamily="2" charset="0"/>
                <a:ea typeface="Roboto" panose="02000000000000000000" pitchFamily="2" charset="0"/>
              </a:rPr>
              <a:t>Klikk på navnet ditt oppe til høyre og gå på «Mine Innstillinger»  Der skal du:</a:t>
            </a:r>
          </a:p>
          <a:p>
            <a:r>
              <a:rPr lang="nb-NO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Endre passordet ditt</a:t>
            </a:r>
          </a:p>
          <a:p>
            <a:r>
              <a:rPr lang="nb-NO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Legge inn ditt telefonnummer</a:t>
            </a:r>
          </a:p>
          <a:p>
            <a:r>
              <a:rPr lang="nb-NO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Legge inn sikkerhetskode ved pålogging tilsendt på </a:t>
            </a:r>
            <a:r>
              <a:rPr lang="nb-NO" sz="18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sms</a:t>
            </a:r>
            <a:r>
              <a:rPr lang="nb-NO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(og ikke e-post)</a:t>
            </a:r>
          </a:p>
          <a:p>
            <a:r>
              <a:rPr lang="nb-NO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Legge inn og verifisere ditt fødsels- og personnummer  (systemet må ha dette pga. godkjenninger)</a:t>
            </a:r>
          </a:p>
          <a:p>
            <a:endParaRPr lang="nb-NO" sz="1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nb-NO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Logg ut og logg deg inn på nytt</a:t>
            </a:r>
          </a:p>
          <a:p>
            <a:pPr marL="0" indent="0">
              <a:buNone/>
            </a:pPr>
            <a:endParaRPr lang="nb-NO" sz="1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nb-NO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Dersom du har tilgang til flere selskap i Xledger:</a:t>
            </a:r>
          </a:p>
          <a:p>
            <a:r>
              <a:rPr lang="nb-NO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Trykk på ikonet til Folkeakademiet ved siden av navnet ditt og Finn og bytt til et annet selskap.</a:t>
            </a:r>
          </a:p>
          <a:p>
            <a:r>
              <a:rPr lang="nb-NO" sz="1800" dirty="0">
                <a:latin typeface="Roboto" panose="02000000000000000000" pitchFamily="2" charset="0"/>
                <a:ea typeface="Roboto" panose="02000000000000000000" pitchFamily="2" charset="0"/>
              </a:rPr>
              <a:t>Lagre ett selskap som favoritt</a:t>
            </a:r>
          </a:p>
          <a:p>
            <a:r>
              <a:rPr lang="nb-NO" sz="18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Bytt selskap ved å velge en favoritt</a:t>
            </a:r>
          </a:p>
          <a:p>
            <a:pPr marL="0" indent="0">
              <a:buNone/>
            </a:pPr>
            <a:endParaRPr lang="nb-NO" sz="1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nb-NO" sz="1800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nb-NO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EDB392A-8FF5-42A4-8C26-0060EF903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484" y="295743"/>
            <a:ext cx="2704410" cy="68868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DF11E347-4CC1-43DC-8BAC-DBAEE91BD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0809" y="1994132"/>
            <a:ext cx="3210712" cy="402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910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41041" y="0"/>
            <a:ext cx="10515600" cy="953570"/>
          </a:xfrm>
        </p:spPr>
        <p:txBody>
          <a:bodyPr>
            <a:normAutofit/>
          </a:bodyPr>
          <a:lstStyle/>
          <a:p>
            <a:r>
              <a:rPr lang="nb-NO" sz="2800" dirty="0">
                <a:latin typeface="Roboto" panose="02000000000000000000" pitchFamily="2" charset="0"/>
                <a:ea typeface="Roboto" panose="02000000000000000000" pitchFamily="2" charset="0"/>
              </a:rPr>
              <a:t>Bilagsflyt - Prosessen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5644" y="1073118"/>
            <a:ext cx="11355355" cy="578488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nb-NO" sz="1400" dirty="0">
                <a:latin typeface="Roboto" panose="02000000000000000000" pitchFamily="2" charset="0"/>
                <a:ea typeface="Roboto" panose="02000000000000000000" pitchFamily="2" charset="0"/>
              </a:rPr>
              <a:t>Bilag kan komme inn i Xledger som EHF eller via e-post som bilde, </a:t>
            </a:r>
            <a:r>
              <a:rPr lang="nb-NO" sz="1400" dirty="0" err="1">
                <a:latin typeface="Roboto" panose="02000000000000000000" pitchFamily="2" charset="0"/>
                <a:ea typeface="Roboto" panose="02000000000000000000" pitchFamily="2" charset="0"/>
              </a:rPr>
              <a:t>Tiff</a:t>
            </a:r>
            <a:r>
              <a:rPr lang="nb-NO" sz="1400" dirty="0">
                <a:latin typeface="Roboto" panose="02000000000000000000" pitchFamily="2" charset="0"/>
                <a:ea typeface="Roboto" panose="02000000000000000000" pitchFamily="2" charset="0"/>
              </a:rPr>
              <a:t>, eller pdf. (ett dokument/bilde per epost)</a:t>
            </a:r>
          </a:p>
          <a:p>
            <a:pPr>
              <a:lnSpc>
                <a:spcPct val="120000"/>
              </a:lnSpc>
            </a:pPr>
            <a:r>
              <a:rPr lang="nb-NO" sz="1400" dirty="0">
                <a:latin typeface="Roboto" panose="02000000000000000000" pitchFamily="2" charset="0"/>
                <a:ea typeface="Roboto" panose="02000000000000000000" pitchFamily="2" charset="0"/>
              </a:rPr>
              <a:t>E-post adressene for kundens selskaper er som følger: </a:t>
            </a:r>
          </a:p>
          <a:p>
            <a:pPr>
              <a:lnSpc>
                <a:spcPct val="120000"/>
              </a:lnSpc>
            </a:pPr>
            <a:endParaRPr lang="nb-NO" sz="1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20000"/>
              </a:lnSpc>
            </a:pPr>
            <a:endParaRPr lang="nb-NO" sz="1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20000"/>
              </a:lnSpc>
            </a:pPr>
            <a:endParaRPr lang="nb-NO" sz="1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20000"/>
              </a:lnSpc>
            </a:pPr>
            <a:endParaRPr lang="nb-NO" sz="1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20000"/>
              </a:lnSpc>
            </a:pPr>
            <a:endParaRPr lang="nb-NO" sz="1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20000"/>
              </a:lnSpc>
            </a:pPr>
            <a:endParaRPr lang="nb-NO" sz="1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20000"/>
              </a:lnSpc>
            </a:pPr>
            <a:endParaRPr lang="nb-NO" sz="1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nb-NO" sz="1400" dirty="0">
                <a:latin typeface="Roboto" panose="02000000000000000000" pitchFamily="2" charset="0"/>
                <a:ea typeface="Roboto" panose="02000000000000000000" pitchFamily="2" charset="0"/>
              </a:rPr>
              <a:t>Bilag kan også lastes opp på menypunktet «Forsystem-Filopplasting». Husk å godkjenne.</a:t>
            </a:r>
          </a:p>
          <a:p>
            <a:pPr>
              <a:lnSpc>
                <a:spcPct val="120000"/>
              </a:lnSpc>
            </a:pPr>
            <a:r>
              <a:rPr lang="nb-NO" sz="1400" dirty="0">
                <a:latin typeface="Roboto" panose="02000000000000000000" pitchFamily="2" charset="0"/>
                <a:ea typeface="Roboto" panose="02000000000000000000" pitchFamily="2" charset="0"/>
              </a:rPr>
              <a:t>Bilag som kommer som legger seg i et mottaksregisteret hvor de blir behandlet av regnskapsfører</a:t>
            </a:r>
          </a:p>
          <a:p>
            <a:pPr>
              <a:lnSpc>
                <a:spcPct val="120000"/>
              </a:lnSpc>
            </a:pPr>
            <a:r>
              <a:rPr lang="nb-NO" sz="1400" dirty="0">
                <a:latin typeface="Roboto" panose="02000000000000000000" pitchFamily="2" charset="0"/>
                <a:ea typeface="Roboto" panose="02000000000000000000" pitchFamily="2" charset="0"/>
              </a:rPr>
              <a:t>Etter behandling av regnskapsfører vil bilagene gå videre til</a:t>
            </a:r>
          </a:p>
          <a:p>
            <a:pPr lvl="1">
              <a:lnSpc>
                <a:spcPct val="120000"/>
              </a:lnSpc>
            </a:pPr>
            <a:r>
              <a:rPr lang="nb-NO" sz="1200" dirty="0">
                <a:latin typeface="Roboto" panose="02000000000000000000" pitchFamily="2" charset="0"/>
                <a:ea typeface="Roboto" panose="02000000000000000000" pitchFamily="2" charset="0"/>
              </a:rPr>
              <a:t>Godkjenning og eventuell endring</a:t>
            </a:r>
          </a:p>
          <a:p>
            <a:pPr lvl="1">
              <a:lnSpc>
                <a:spcPct val="120000"/>
              </a:lnSpc>
            </a:pPr>
            <a:r>
              <a:rPr lang="nb-NO" sz="1200" dirty="0">
                <a:latin typeface="Roboto" panose="02000000000000000000" pitchFamily="2" charset="0"/>
                <a:ea typeface="Roboto" panose="02000000000000000000" pitchFamily="2" charset="0"/>
              </a:rPr>
              <a:t>Bokføring</a:t>
            </a:r>
          </a:p>
          <a:p>
            <a:pPr lvl="1">
              <a:lnSpc>
                <a:spcPct val="120000"/>
              </a:lnSpc>
            </a:pPr>
            <a:r>
              <a:rPr lang="nb-NO" sz="1200" dirty="0">
                <a:latin typeface="Roboto" panose="02000000000000000000" pitchFamily="2" charset="0"/>
                <a:ea typeface="Roboto" panose="02000000000000000000" pitchFamily="2" charset="0"/>
              </a:rPr>
              <a:t>Bankmodulen for godkjenning av betaling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2DEB675-B3E5-4E86-A2C5-6743F6664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676" y="276693"/>
            <a:ext cx="2704410" cy="68868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FD16FCF5-4356-454A-8D08-7B2A73CFE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552" y="4599821"/>
            <a:ext cx="2935447" cy="1956964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E5A550DF-8B33-42A6-A831-FCFF9C63C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816" y="2044555"/>
            <a:ext cx="439102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0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33405" y="85099"/>
            <a:ext cx="10515600" cy="953570"/>
          </a:xfrm>
        </p:spPr>
        <p:txBody>
          <a:bodyPr>
            <a:normAutofit/>
          </a:bodyPr>
          <a:lstStyle/>
          <a:p>
            <a:r>
              <a:rPr lang="nb-NO" sz="2800" dirty="0">
                <a:latin typeface="Roboto" panose="02000000000000000000" pitchFamily="2" charset="0"/>
                <a:ea typeface="Roboto" panose="02000000000000000000" pitchFamily="2" charset="0"/>
              </a:rPr>
              <a:t>Bilagsgodkjenning</a:t>
            </a:r>
            <a:b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nb-NO" sz="2200" dirty="0">
                <a:latin typeface="Roboto" panose="02000000000000000000" pitchFamily="2" charset="0"/>
                <a:ea typeface="Roboto" panose="02000000000000000000" pitchFamily="2" charset="0"/>
              </a:rPr>
              <a:t>- Godkjenning på PC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5645" y="1073118"/>
            <a:ext cx="8802655" cy="5784881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Bilag godkjennes/behandles under «Regnskap-Bilagsgodkjenning»  eller «Bilag til godkjenning» i oppgavelisten</a:t>
            </a:r>
          </a:p>
          <a:p>
            <a:pPr>
              <a:lnSpc>
                <a:spcPct val="120000"/>
              </a:lnSpc>
            </a:pP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Du åpner bilaget for behandling ved å trykke på mappen eller du kan se på bilaget ved å ta </a:t>
            </a:r>
            <a:r>
              <a:rPr lang="nb-NO" dirty="0" err="1">
                <a:latin typeface="Roboto" panose="02000000000000000000" pitchFamily="2" charset="0"/>
                <a:ea typeface="Roboto" panose="02000000000000000000" pitchFamily="2" charset="0"/>
              </a:rPr>
              <a:t>musehold</a:t>
            </a: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 over ikonet på enden av linjen</a:t>
            </a:r>
          </a:p>
          <a:p>
            <a:pPr>
              <a:lnSpc>
                <a:spcPct val="120000"/>
              </a:lnSpc>
            </a:pP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Bilaget kan godkjennes direkte i listen over bilag for godkjenning ved å huke av bilaget og trykke «Godkjenn» og «Lagre»</a:t>
            </a:r>
          </a:p>
          <a:p>
            <a:pPr>
              <a:lnSpc>
                <a:spcPct val="120000"/>
              </a:lnSpc>
            </a:pPr>
            <a:endParaRPr lang="nb-NO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20000"/>
              </a:lnSpc>
            </a:pPr>
            <a:endParaRPr lang="nb-NO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20000"/>
              </a:lnSpc>
            </a:pPr>
            <a:endParaRPr lang="nb-NO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20000"/>
              </a:lnSpc>
            </a:pPr>
            <a:endParaRPr lang="nb-NO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20000"/>
              </a:lnSpc>
            </a:pPr>
            <a:endParaRPr lang="nb-NO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20000"/>
              </a:lnSpc>
            </a:pPr>
            <a:endParaRPr lang="nb-NO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20000"/>
              </a:lnSpc>
            </a:pPr>
            <a:endParaRPr lang="nb-NO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20000"/>
              </a:lnSpc>
            </a:pPr>
            <a:endParaRPr lang="nb-NO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Klikk på «Godkjenn»  og «Lagre» for å godkjenne bilaget</a:t>
            </a:r>
          </a:p>
          <a:p>
            <a:pPr>
              <a:lnSpc>
                <a:spcPct val="120000"/>
              </a:lnSpc>
            </a:pP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Klikk på mappen foran kostnaden for å redigere på bilaget 1)</a:t>
            </a:r>
          </a:p>
          <a:p>
            <a:pPr>
              <a:lnSpc>
                <a:spcPct val="120000"/>
              </a:lnSpc>
            </a:pP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Klikk på «Aksjon» 2) for å kunne legge inn en «Hendelseskode» for å kunne</a:t>
            </a:r>
          </a:p>
          <a:p>
            <a:pPr lvl="1">
              <a:lnSpc>
                <a:spcPct val="120000"/>
              </a:lnSpc>
            </a:pP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Sende bilaget tilbake til regnskapsfører</a:t>
            </a:r>
          </a:p>
          <a:p>
            <a:pPr lvl="1">
              <a:lnSpc>
                <a:spcPct val="120000"/>
              </a:lnSpc>
            </a:pP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Sende det til en annen bruker for godkjenning</a:t>
            </a:r>
          </a:p>
          <a:p>
            <a:pPr lvl="1">
              <a:lnSpc>
                <a:spcPct val="120000"/>
              </a:lnSpc>
            </a:pP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Sende det til en annen bruker for godkjenning med retur til deg for siste godkjenning</a:t>
            </a:r>
          </a:p>
          <a:p>
            <a:pPr>
              <a:lnSpc>
                <a:spcPct val="120000"/>
              </a:lnSpc>
            </a:pP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Velger du å sende bilaget kommer et felt for «neste person» opp. Søk opp vedkommende og klikk «Lagre»</a:t>
            </a:r>
          </a:p>
          <a:p>
            <a:pPr>
              <a:lnSpc>
                <a:spcPct val="120000"/>
              </a:lnSpc>
            </a:pPr>
            <a:endParaRPr lang="nb-NO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nb-NO" b="1" dirty="0">
                <a:latin typeface="Roboto" panose="02000000000000000000" pitchFamily="2" charset="0"/>
                <a:ea typeface="Roboto" panose="02000000000000000000" pitchFamily="2" charset="0"/>
              </a:rPr>
              <a:t>Tips:  </a:t>
            </a: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Sett opp e-post varsling på når du har bilag til godkjenning under «Hjem-Mitt varslingsoppsett»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2DEB675-B3E5-4E86-A2C5-6743F6664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676" y="276693"/>
            <a:ext cx="2704410" cy="68868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93FF1F26-9D5C-45A9-A7BB-8271DC59A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39" y="2095589"/>
            <a:ext cx="5724525" cy="200025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737F9812-0197-4A64-8A2A-C27E983ACA37}"/>
              </a:ext>
            </a:extLst>
          </p:cNvPr>
          <p:cNvSpPr txBox="1"/>
          <p:nvPr/>
        </p:nvSpPr>
        <p:spPr>
          <a:xfrm flipH="1">
            <a:off x="7046594" y="2409825"/>
            <a:ext cx="4188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C8A1926-7CFA-4AC7-BEC2-F7F4DC810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725" y="2095589"/>
            <a:ext cx="4663836" cy="3494289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BD1C0F32-5AE8-45EC-AC3A-A887D6E0AA1D}"/>
              </a:ext>
            </a:extLst>
          </p:cNvPr>
          <p:cNvSpPr txBox="1"/>
          <p:nvPr/>
        </p:nvSpPr>
        <p:spPr>
          <a:xfrm>
            <a:off x="7046594" y="524510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1)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EC9934BD-27CB-42AB-A4AE-C287FBB8E55B}"/>
              </a:ext>
            </a:extLst>
          </p:cNvPr>
          <p:cNvSpPr txBox="1"/>
          <p:nvPr/>
        </p:nvSpPr>
        <p:spPr>
          <a:xfrm>
            <a:off x="9688191" y="194092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2)</a:t>
            </a:r>
          </a:p>
        </p:txBody>
      </p:sp>
    </p:spTree>
    <p:extLst>
      <p:ext uri="{BB962C8B-B14F-4D97-AF65-F5344CB8AC3E}">
        <p14:creationId xmlns:p14="http://schemas.microsoft.com/office/powerpoint/2010/main" val="2182483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33405" y="85099"/>
            <a:ext cx="10515600" cy="953570"/>
          </a:xfrm>
        </p:spPr>
        <p:txBody>
          <a:bodyPr>
            <a:normAutofit/>
          </a:bodyPr>
          <a:lstStyle/>
          <a:p>
            <a:r>
              <a:rPr lang="nb-NO" sz="2800" dirty="0">
                <a:latin typeface="Roboto" panose="02000000000000000000" pitchFamily="2" charset="0"/>
                <a:ea typeface="Roboto" panose="02000000000000000000" pitchFamily="2" charset="0"/>
              </a:rPr>
              <a:t>Bilagsgodkjenning</a:t>
            </a:r>
            <a:b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nb-NO" sz="2200" dirty="0">
                <a:latin typeface="Roboto" panose="02000000000000000000" pitchFamily="2" charset="0"/>
                <a:ea typeface="Roboto" panose="02000000000000000000" pitchFamily="2" charset="0"/>
              </a:rPr>
              <a:t>– Godkjenning i App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5645" y="1073119"/>
            <a:ext cx="10515600" cy="104200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nb-NO" sz="1600" dirty="0">
                <a:latin typeface="Roboto" panose="02000000000000000000" pitchFamily="2" charset="0"/>
                <a:ea typeface="Roboto" panose="02000000000000000000" pitchFamily="2" charset="0"/>
              </a:rPr>
              <a:t>Bilag kan også godkjennes/behandles i Xledger appen</a:t>
            </a:r>
          </a:p>
          <a:p>
            <a:pPr>
              <a:lnSpc>
                <a:spcPct val="120000"/>
              </a:lnSpc>
            </a:pPr>
            <a:r>
              <a:rPr lang="nb-NO" sz="1600" dirty="0">
                <a:latin typeface="Roboto" panose="02000000000000000000" pitchFamily="2" charset="0"/>
                <a:ea typeface="Roboto" panose="02000000000000000000" pitchFamily="2" charset="0"/>
              </a:rPr>
              <a:t>Gå på knappen for «Godkjenning» og velg så «Bilagsgodkjenning (Beta)»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2DEB675-B3E5-4E86-A2C5-6743F6664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676" y="276693"/>
            <a:ext cx="2704410" cy="68868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737F9812-0197-4A64-8A2A-C27E983ACA37}"/>
              </a:ext>
            </a:extLst>
          </p:cNvPr>
          <p:cNvSpPr txBox="1"/>
          <p:nvPr/>
        </p:nvSpPr>
        <p:spPr>
          <a:xfrm flipH="1">
            <a:off x="7046594" y="2409825"/>
            <a:ext cx="4188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E96D700-29FC-4D42-A0ED-DAF07B142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18" y="2052984"/>
            <a:ext cx="2627575" cy="3224948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51A36EF9-F928-4A49-A769-69011CE07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3809" y="2075689"/>
            <a:ext cx="2727410" cy="3224947"/>
          </a:xfrm>
          <a:prstGeom prst="rect">
            <a:avLst/>
          </a:prstGeom>
        </p:spPr>
      </p:pic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11DBDF1F-E3F6-4220-8B97-16B341C9B3C1}"/>
              </a:ext>
            </a:extLst>
          </p:cNvPr>
          <p:cNvSpPr txBox="1">
            <a:spLocks/>
          </p:cNvSpPr>
          <p:nvPr/>
        </p:nvSpPr>
        <p:spPr>
          <a:xfrm>
            <a:off x="3441327" y="2209999"/>
            <a:ext cx="4658964" cy="2532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nb-NO" sz="1600" dirty="0">
                <a:latin typeface="Roboto" panose="02000000000000000000" pitchFamily="2" charset="0"/>
                <a:ea typeface="Roboto" panose="02000000000000000000" pitchFamily="2" charset="0"/>
              </a:rPr>
              <a:t>Klikk på «Godkjenn» for å godkjenne bilaget</a:t>
            </a:r>
          </a:p>
          <a:p>
            <a:pPr>
              <a:lnSpc>
                <a:spcPct val="120000"/>
              </a:lnSpc>
            </a:pPr>
            <a:r>
              <a:rPr lang="nb-NO" sz="1600" dirty="0">
                <a:latin typeface="Roboto" panose="02000000000000000000" pitchFamily="2" charset="0"/>
                <a:ea typeface="Roboto" panose="02000000000000000000" pitchFamily="2" charset="0"/>
              </a:rPr>
              <a:t>Klikk på </a:t>
            </a:r>
            <a:r>
              <a:rPr lang="nb-NO" sz="1600" dirty="0" err="1">
                <a:latin typeface="Roboto" panose="02000000000000000000" pitchFamily="2" charset="0"/>
                <a:ea typeface="Roboto" panose="02000000000000000000" pitchFamily="2" charset="0"/>
              </a:rPr>
              <a:t>dobbelpil</a:t>
            </a:r>
            <a:r>
              <a:rPr lang="nb-NO" sz="1600" dirty="0">
                <a:latin typeface="Roboto" panose="02000000000000000000" pitchFamily="2" charset="0"/>
                <a:ea typeface="Roboto" panose="02000000000000000000" pitchFamily="2" charset="0"/>
              </a:rPr>
              <a:t> ned (1) for å se flere </a:t>
            </a:r>
            <a:r>
              <a:rPr lang="nb-NO" sz="1600" dirty="0" err="1">
                <a:latin typeface="Roboto" panose="02000000000000000000" pitchFamily="2" charset="0"/>
                <a:ea typeface="Roboto" panose="02000000000000000000" pitchFamily="2" charset="0"/>
              </a:rPr>
              <a:t>detalkjer</a:t>
            </a:r>
            <a:r>
              <a:rPr lang="nb-NO" sz="1600" dirty="0">
                <a:latin typeface="Roboto" panose="02000000000000000000" pitchFamily="2" charset="0"/>
                <a:ea typeface="Roboto" panose="02000000000000000000" pitchFamily="2" charset="0"/>
              </a:rPr>
              <a:t> på bilaget. Klikk videre på pil til høyre for å redigere på bilaget. Du kommer da til dette bildet (2)</a:t>
            </a:r>
          </a:p>
          <a:p>
            <a:pPr>
              <a:lnSpc>
                <a:spcPct val="120000"/>
              </a:lnSpc>
            </a:pPr>
            <a:r>
              <a:rPr lang="nb-NO" sz="1600" dirty="0">
                <a:latin typeface="Roboto" panose="02000000000000000000" pitchFamily="2" charset="0"/>
                <a:ea typeface="Roboto" panose="02000000000000000000" pitchFamily="2" charset="0"/>
              </a:rPr>
              <a:t>Klikk på «Avvis» for å sende bilaget i retur eller videresende bilaget. Du får da dette bildet:</a:t>
            </a:r>
          </a:p>
          <a:p>
            <a:pPr marL="0" indent="0">
              <a:lnSpc>
                <a:spcPct val="120000"/>
              </a:lnSpc>
              <a:buNone/>
            </a:pPr>
            <a:endParaRPr lang="nb-NO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4719EE51-E0B9-4B17-BD5A-F0257E9F4ABC}"/>
              </a:ext>
            </a:extLst>
          </p:cNvPr>
          <p:cNvSpPr txBox="1"/>
          <p:nvPr/>
        </p:nvSpPr>
        <p:spPr>
          <a:xfrm>
            <a:off x="2576946" y="2435405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1)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8914327-3417-4504-BF1A-F8CD7B1095EC}"/>
              </a:ext>
            </a:extLst>
          </p:cNvPr>
          <p:cNvSpPr txBox="1"/>
          <p:nvPr/>
        </p:nvSpPr>
        <p:spPr>
          <a:xfrm>
            <a:off x="11234737" y="2779157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2)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BFA3423C-F581-460D-A818-D1C7C7F4A8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948" y="4736284"/>
            <a:ext cx="2322052" cy="2036617"/>
          </a:xfrm>
          <a:prstGeom prst="rect">
            <a:avLst/>
          </a:prstGeom>
        </p:spPr>
      </p:pic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537F32DC-343A-4D25-8FE8-D79BD7782F05}"/>
              </a:ext>
            </a:extLst>
          </p:cNvPr>
          <p:cNvSpPr txBox="1">
            <a:spLocks/>
          </p:cNvSpPr>
          <p:nvPr/>
        </p:nvSpPr>
        <p:spPr>
          <a:xfrm>
            <a:off x="6428621" y="6248824"/>
            <a:ext cx="4658964" cy="496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nb-NO" sz="1600" dirty="0">
                <a:latin typeface="Roboto" panose="02000000000000000000" pitchFamily="2" charset="0"/>
                <a:ea typeface="Roboto" panose="02000000000000000000" pitchFamily="2" charset="0"/>
              </a:rPr>
              <a:t>Bruk hendelseskoder likt som på PC (3)</a:t>
            </a:r>
          </a:p>
          <a:p>
            <a:pPr marL="0" indent="0">
              <a:lnSpc>
                <a:spcPct val="120000"/>
              </a:lnSpc>
              <a:buNone/>
            </a:pPr>
            <a:endParaRPr lang="nb-NO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8D50E09B-D65D-4A87-99C2-4BD56D36C5E4}"/>
              </a:ext>
            </a:extLst>
          </p:cNvPr>
          <p:cNvSpPr txBox="1"/>
          <p:nvPr/>
        </p:nvSpPr>
        <p:spPr>
          <a:xfrm>
            <a:off x="6242512" y="5311183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3)</a:t>
            </a:r>
          </a:p>
        </p:txBody>
      </p:sp>
    </p:spTree>
    <p:extLst>
      <p:ext uri="{BB962C8B-B14F-4D97-AF65-F5344CB8AC3E}">
        <p14:creationId xmlns:p14="http://schemas.microsoft.com/office/powerpoint/2010/main" val="2385766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83637" y="295743"/>
            <a:ext cx="10515600" cy="1007724"/>
          </a:xfrm>
        </p:spPr>
        <p:txBody>
          <a:bodyPr>
            <a:normAutofit/>
          </a:bodyPr>
          <a:lstStyle/>
          <a:p>
            <a:r>
              <a:rPr lang="nb-NO" sz="2800" dirty="0">
                <a:latin typeface="Roboto" panose="02000000000000000000" pitchFamily="2" charset="0"/>
                <a:ea typeface="Roboto" panose="02000000000000000000" pitchFamily="2" charset="0"/>
              </a:rPr>
              <a:t>Betalingsgodkjenning</a:t>
            </a:r>
            <a:b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nb-NO" sz="2200" dirty="0">
                <a:latin typeface="Roboto" panose="02000000000000000000" pitchFamily="2" charset="0"/>
                <a:ea typeface="Roboto" panose="02000000000000000000" pitchFamily="2" charset="0"/>
              </a:rPr>
              <a:t>- PC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83637" y="1639612"/>
            <a:ext cx="5767742" cy="497930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Velg «Bank-Forfallsliste»</a:t>
            </a:r>
          </a:p>
          <a:p>
            <a:pPr>
              <a:lnSpc>
                <a:spcPct val="120000"/>
              </a:lnSpc>
            </a:pP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Velg (kryss av) betalingen som skal godkjennes og trykk «Godkjenn» og «Lagre»</a:t>
            </a:r>
          </a:p>
          <a:p>
            <a:pPr>
              <a:lnSpc>
                <a:spcPct val="120000"/>
              </a:lnSpc>
            </a:pP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Man kan se banksaldo og disponibelt beløp på konto øverst på siden</a:t>
            </a:r>
          </a:p>
          <a:p>
            <a:pPr>
              <a:lnSpc>
                <a:spcPct val="120000"/>
              </a:lnSpc>
            </a:pP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Man kan redusere betalinger ved å legge inn et beløp på «Omtvistet» (f.eks. kreditnota)</a:t>
            </a:r>
          </a:p>
          <a:p>
            <a:pPr>
              <a:lnSpc>
                <a:spcPct val="120000"/>
              </a:lnSpc>
            </a:pP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Man kan se på tidligere betalinger under «bank-utbetalinger-betalingslogg» </a:t>
            </a:r>
          </a:p>
          <a:p>
            <a:pPr lvl="1">
              <a:lnSpc>
                <a:spcPct val="120000"/>
              </a:lnSpc>
            </a:pP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</a:rPr>
              <a:t>Utførte, ikke utførte, godkjente og ikke godkjente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3A66704-4079-4CCD-888E-A66159208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484" y="295743"/>
            <a:ext cx="2704410" cy="68868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5BDF4BB3-BEBD-4198-B3BD-DFED71280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152" y="1819274"/>
            <a:ext cx="5767742" cy="396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51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880</Words>
  <Application>Microsoft Office PowerPoint</Application>
  <PresentationFormat>Widescreen</PresentationFormat>
  <Paragraphs>131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Roboto</vt:lpstr>
      <vt:lpstr>Roboto Mono bold</vt:lpstr>
      <vt:lpstr>Wingdings</vt:lpstr>
      <vt:lpstr>Office-tema</vt:lpstr>
      <vt:lpstr>Xledger   - Grunnkurs </vt:lpstr>
      <vt:lpstr>Grunnkurs i Xledger</vt:lpstr>
      <vt:lpstr>Grunnleggende bruk og navigasjon - Pålogging og struktur</vt:lpstr>
      <vt:lpstr>Grunnleggende bruk og navigasjon</vt:lpstr>
      <vt:lpstr>Grunnleggende oppbygging, bruk og navigasjon  -Oppgave</vt:lpstr>
      <vt:lpstr>Bilagsflyt - Prosessen</vt:lpstr>
      <vt:lpstr>Bilagsgodkjenning - Godkjenning på PC</vt:lpstr>
      <vt:lpstr>Bilagsgodkjenning – Godkjenning i App</vt:lpstr>
      <vt:lpstr>Betalingsgodkjenning - PC</vt:lpstr>
      <vt:lpstr>Betalingsgodkjenning - App</vt:lpstr>
      <vt:lpstr>   +  = PROGRESSUM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Overskrift - Innsalgspitch</dc:title>
  <dc:creator>Linn Johansen</dc:creator>
  <cp:lastModifiedBy>Lars Gotaas</cp:lastModifiedBy>
  <cp:revision>95</cp:revision>
  <dcterms:created xsi:type="dcterms:W3CDTF">2017-02-06T19:44:15Z</dcterms:created>
  <dcterms:modified xsi:type="dcterms:W3CDTF">2021-01-25T14:09:41Z</dcterms:modified>
</cp:coreProperties>
</file>