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5" r:id="rId4"/>
    <p:sldId id="269" r:id="rId5"/>
    <p:sldId id="280" r:id="rId6"/>
    <p:sldId id="273" r:id="rId7"/>
    <p:sldId id="283" r:id="rId8"/>
    <p:sldId id="282" r:id="rId9"/>
    <p:sldId id="281" r:id="rId10"/>
    <p:sldId id="284" r:id="rId11"/>
    <p:sldId id="262" r:id="rId12"/>
    <p:sldId id="275" r:id="rId1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787"/>
    <a:srgbClr val="0214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76405D60-48D2-4533-920A-E2CEEB67CA9B}" type="datetimeFigureOut">
              <a:rPr lang="nb-NO" smtClean="0"/>
              <a:t>25.01.2021</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3D2184C5-3778-45B9-B7F8-0D8769B7E800}" type="slidenum">
              <a:rPr lang="nb-NO" smtClean="0"/>
              <a:t>‹#›</a:t>
            </a:fld>
            <a:endParaRPr lang="nb-NO" dirty="0"/>
          </a:p>
        </p:txBody>
      </p:sp>
      <p:pic>
        <p:nvPicPr>
          <p:cNvPr id="7" name="Bild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49" t="22298" r="19883" b="24185"/>
          <a:stretch/>
        </p:blipFill>
        <p:spPr>
          <a:xfrm>
            <a:off x="9595606" y="228600"/>
            <a:ext cx="2152650" cy="800100"/>
          </a:xfrm>
          <a:prstGeom prst="rect">
            <a:avLst/>
          </a:prstGeom>
        </p:spPr>
      </p:pic>
    </p:spTree>
    <p:extLst>
      <p:ext uri="{BB962C8B-B14F-4D97-AF65-F5344CB8AC3E}">
        <p14:creationId xmlns:p14="http://schemas.microsoft.com/office/powerpoint/2010/main" val="1703594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76405D60-48D2-4533-920A-E2CEEB67CA9B}" type="datetimeFigureOut">
              <a:rPr lang="nb-NO" smtClean="0"/>
              <a:t>25.01.2021</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3D2184C5-3778-45B9-B7F8-0D8769B7E800}" type="slidenum">
              <a:rPr lang="nb-NO" smtClean="0"/>
              <a:t>‹#›</a:t>
            </a:fld>
            <a:endParaRPr lang="nb-NO" dirty="0"/>
          </a:p>
        </p:txBody>
      </p:sp>
    </p:spTree>
    <p:extLst>
      <p:ext uri="{BB962C8B-B14F-4D97-AF65-F5344CB8AC3E}">
        <p14:creationId xmlns:p14="http://schemas.microsoft.com/office/powerpoint/2010/main" val="388222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76405D60-48D2-4533-920A-E2CEEB67CA9B}" type="datetimeFigureOut">
              <a:rPr lang="nb-NO" smtClean="0"/>
              <a:t>25.01.2021</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3D2184C5-3778-45B9-B7F8-0D8769B7E800}" type="slidenum">
              <a:rPr lang="nb-NO" smtClean="0"/>
              <a:t>‹#›</a:t>
            </a:fld>
            <a:endParaRPr lang="nb-NO" dirty="0"/>
          </a:p>
        </p:txBody>
      </p:sp>
    </p:spTree>
    <p:extLst>
      <p:ext uri="{BB962C8B-B14F-4D97-AF65-F5344CB8AC3E}">
        <p14:creationId xmlns:p14="http://schemas.microsoft.com/office/powerpoint/2010/main" val="3057981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3600"/>
            </a:lvl1pPr>
          </a:lstStyle>
          <a:p>
            <a:r>
              <a:rPr lang="nb-NO" dirty="0"/>
              <a:t>Klikk for å redigere tittelstil</a:t>
            </a:r>
          </a:p>
        </p:txBody>
      </p:sp>
      <p:sp>
        <p:nvSpPr>
          <p:cNvPr id="3" name="Plassholder for innhold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76405D60-48D2-4533-920A-E2CEEB67CA9B}" type="datetimeFigureOut">
              <a:rPr lang="nb-NO" smtClean="0"/>
              <a:t>25.01.2021</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3D2184C5-3778-45B9-B7F8-0D8769B7E800}" type="slidenum">
              <a:rPr lang="nb-NO" smtClean="0"/>
              <a:t>‹#›</a:t>
            </a:fld>
            <a:endParaRPr lang="nb-NO" dirty="0"/>
          </a:p>
        </p:txBody>
      </p:sp>
      <p:pic>
        <p:nvPicPr>
          <p:cNvPr id="7" name="Bild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49" t="22298" r="19883" b="24185"/>
          <a:stretch/>
        </p:blipFill>
        <p:spPr>
          <a:xfrm>
            <a:off x="9763124" y="228600"/>
            <a:ext cx="1985131" cy="737836"/>
          </a:xfrm>
          <a:prstGeom prst="rect">
            <a:avLst/>
          </a:prstGeom>
        </p:spPr>
      </p:pic>
    </p:spTree>
    <p:extLst>
      <p:ext uri="{BB962C8B-B14F-4D97-AF65-F5344CB8AC3E}">
        <p14:creationId xmlns:p14="http://schemas.microsoft.com/office/powerpoint/2010/main" val="56204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76405D60-48D2-4533-920A-E2CEEB67CA9B}" type="datetimeFigureOut">
              <a:rPr lang="nb-NO" smtClean="0"/>
              <a:t>25.01.2021</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3D2184C5-3778-45B9-B7F8-0D8769B7E800}" type="slidenum">
              <a:rPr lang="nb-NO" smtClean="0"/>
              <a:t>‹#›</a:t>
            </a:fld>
            <a:endParaRPr lang="nb-NO" dirty="0"/>
          </a:p>
        </p:txBody>
      </p:sp>
    </p:spTree>
    <p:extLst>
      <p:ext uri="{BB962C8B-B14F-4D97-AF65-F5344CB8AC3E}">
        <p14:creationId xmlns:p14="http://schemas.microsoft.com/office/powerpoint/2010/main" val="132813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3600"/>
            </a:lvl1pPr>
          </a:lstStyle>
          <a:p>
            <a:r>
              <a:rPr lang="nb-NO" dirty="0"/>
              <a:t>Klikk for å redigere tittelstil</a:t>
            </a:r>
          </a:p>
        </p:txBody>
      </p:sp>
      <p:sp>
        <p:nvSpPr>
          <p:cNvPr id="3" name="Plassholder for innhold 2"/>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76405D60-48D2-4533-920A-E2CEEB67CA9B}" type="datetimeFigureOut">
              <a:rPr lang="nb-NO" smtClean="0"/>
              <a:t>25.01.2021</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3D2184C5-3778-45B9-B7F8-0D8769B7E800}" type="slidenum">
              <a:rPr lang="nb-NO" smtClean="0"/>
              <a:t>‹#›</a:t>
            </a:fld>
            <a:endParaRPr lang="nb-NO" dirty="0"/>
          </a:p>
        </p:txBody>
      </p:sp>
    </p:spTree>
    <p:extLst>
      <p:ext uri="{BB962C8B-B14F-4D97-AF65-F5344CB8AC3E}">
        <p14:creationId xmlns:p14="http://schemas.microsoft.com/office/powerpoint/2010/main" val="281580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normAutofit/>
          </a:bodyPr>
          <a:lstStyle>
            <a:lvl1pPr>
              <a:defRPr sz="3600"/>
            </a:lvl1pPr>
          </a:lstStyle>
          <a:p>
            <a:r>
              <a:rPr lang="nb-NO" dirty="0"/>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Rediger tekststiler i malen</a:t>
            </a:r>
          </a:p>
        </p:txBody>
      </p:sp>
      <p:sp>
        <p:nvSpPr>
          <p:cNvPr id="4" name="Plassholder for innhold 3"/>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76405D60-48D2-4533-920A-E2CEEB67CA9B}" type="datetimeFigureOut">
              <a:rPr lang="nb-NO" smtClean="0"/>
              <a:t>25.01.2021</a:t>
            </a:fld>
            <a:endParaRPr lang="nb-NO" dirty="0"/>
          </a:p>
        </p:txBody>
      </p:sp>
      <p:sp>
        <p:nvSpPr>
          <p:cNvPr id="8" name="Plassholder for bunntekst 7"/>
          <p:cNvSpPr>
            <a:spLocks noGrp="1"/>
          </p:cNvSpPr>
          <p:nvPr>
            <p:ph type="ftr" sz="quarter" idx="11"/>
          </p:nvPr>
        </p:nvSpPr>
        <p:spPr/>
        <p:txBody>
          <a:bodyPr/>
          <a:lstStyle/>
          <a:p>
            <a:endParaRPr lang="nb-NO" dirty="0"/>
          </a:p>
        </p:txBody>
      </p:sp>
      <p:sp>
        <p:nvSpPr>
          <p:cNvPr id="9" name="Plassholder for lysbildenummer 8"/>
          <p:cNvSpPr>
            <a:spLocks noGrp="1"/>
          </p:cNvSpPr>
          <p:nvPr>
            <p:ph type="sldNum" sz="quarter" idx="12"/>
          </p:nvPr>
        </p:nvSpPr>
        <p:spPr/>
        <p:txBody>
          <a:bodyPr/>
          <a:lstStyle/>
          <a:p>
            <a:fld id="{3D2184C5-3778-45B9-B7F8-0D8769B7E800}" type="slidenum">
              <a:rPr lang="nb-NO" smtClean="0"/>
              <a:t>‹#›</a:t>
            </a:fld>
            <a:endParaRPr lang="nb-NO" dirty="0"/>
          </a:p>
        </p:txBody>
      </p:sp>
    </p:spTree>
    <p:extLst>
      <p:ext uri="{BB962C8B-B14F-4D97-AF65-F5344CB8AC3E}">
        <p14:creationId xmlns:p14="http://schemas.microsoft.com/office/powerpoint/2010/main" val="210230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3600"/>
            </a:lvl1pPr>
          </a:lstStyle>
          <a:p>
            <a:r>
              <a:rPr lang="nb-NO"/>
              <a:t>Klikk for å redigere tittelstil</a:t>
            </a:r>
          </a:p>
        </p:txBody>
      </p:sp>
      <p:sp>
        <p:nvSpPr>
          <p:cNvPr id="3" name="Plassholder for dato 2"/>
          <p:cNvSpPr>
            <a:spLocks noGrp="1"/>
          </p:cNvSpPr>
          <p:nvPr>
            <p:ph type="dt" sz="half" idx="10"/>
          </p:nvPr>
        </p:nvSpPr>
        <p:spPr/>
        <p:txBody>
          <a:bodyPr/>
          <a:lstStyle/>
          <a:p>
            <a:fld id="{76405D60-48D2-4533-920A-E2CEEB67CA9B}" type="datetimeFigureOut">
              <a:rPr lang="nb-NO" smtClean="0"/>
              <a:t>25.01.2021</a:t>
            </a:fld>
            <a:endParaRPr lang="nb-NO" dirty="0"/>
          </a:p>
        </p:txBody>
      </p:sp>
      <p:sp>
        <p:nvSpPr>
          <p:cNvPr id="4" name="Plassholder for bunntekst 3"/>
          <p:cNvSpPr>
            <a:spLocks noGrp="1"/>
          </p:cNvSpPr>
          <p:nvPr>
            <p:ph type="ftr" sz="quarter"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3D2184C5-3778-45B9-B7F8-0D8769B7E800}" type="slidenum">
              <a:rPr lang="nb-NO" smtClean="0"/>
              <a:t>‹#›</a:t>
            </a:fld>
            <a:endParaRPr lang="nb-NO" dirty="0"/>
          </a:p>
        </p:txBody>
      </p:sp>
    </p:spTree>
    <p:extLst>
      <p:ext uri="{BB962C8B-B14F-4D97-AF65-F5344CB8AC3E}">
        <p14:creationId xmlns:p14="http://schemas.microsoft.com/office/powerpoint/2010/main" val="3048450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76405D60-48D2-4533-920A-E2CEEB67CA9B}" type="datetimeFigureOut">
              <a:rPr lang="nb-NO" smtClean="0"/>
              <a:t>25.01.2021</a:t>
            </a:fld>
            <a:endParaRPr lang="nb-NO" dirty="0"/>
          </a:p>
        </p:txBody>
      </p:sp>
      <p:sp>
        <p:nvSpPr>
          <p:cNvPr id="3" name="Plassholder for bunntekst 2"/>
          <p:cNvSpPr>
            <a:spLocks noGrp="1"/>
          </p:cNvSpPr>
          <p:nvPr>
            <p:ph type="ftr" sz="quarter" idx="11"/>
          </p:nvPr>
        </p:nvSpPr>
        <p:spPr/>
        <p:txBody>
          <a:bodyPr/>
          <a:lstStyle/>
          <a:p>
            <a:endParaRPr lang="nb-NO" dirty="0"/>
          </a:p>
        </p:txBody>
      </p:sp>
      <p:sp>
        <p:nvSpPr>
          <p:cNvPr id="4" name="Plassholder for lysbildenummer 3"/>
          <p:cNvSpPr>
            <a:spLocks noGrp="1"/>
          </p:cNvSpPr>
          <p:nvPr>
            <p:ph type="sldNum" sz="quarter" idx="12"/>
          </p:nvPr>
        </p:nvSpPr>
        <p:spPr/>
        <p:txBody>
          <a:bodyPr/>
          <a:lstStyle/>
          <a:p>
            <a:fld id="{3D2184C5-3778-45B9-B7F8-0D8769B7E800}" type="slidenum">
              <a:rPr lang="nb-NO" smtClean="0"/>
              <a:t>‹#›</a:t>
            </a:fld>
            <a:endParaRPr lang="nb-NO" dirty="0"/>
          </a:p>
        </p:txBody>
      </p:sp>
    </p:spTree>
    <p:extLst>
      <p:ext uri="{BB962C8B-B14F-4D97-AF65-F5344CB8AC3E}">
        <p14:creationId xmlns:p14="http://schemas.microsoft.com/office/powerpoint/2010/main" val="135467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76405D60-48D2-4533-920A-E2CEEB67CA9B}" type="datetimeFigureOut">
              <a:rPr lang="nb-NO" smtClean="0"/>
              <a:t>25.01.2021</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3D2184C5-3778-45B9-B7F8-0D8769B7E800}" type="slidenum">
              <a:rPr lang="nb-NO" smtClean="0"/>
              <a:t>‹#›</a:t>
            </a:fld>
            <a:endParaRPr lang="nb-NO" dirty="0"/>
          </a:p>
        </p:txBody>
      </p:sp>
    </p:spTree>
    <p:extLst>
      <p:ext uri="{BB962C8B-B14F-4D97-AF65-F5344CB8AC3E}">
        <p14:creationId xmlns:p14="http://schemas.microsoft.com/office/powerpoint/2010/main" val="314274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76405D60-48D2-4533-920A-E2CEEB67CA9B}" type="datetimeFigureOut">
              <a:rPr lang="nb-NO" smtClean="0"/>
              <a:t>25.01.2021</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3D2184C5-3778-45B9-B7F8-0D8769B7E800}" type="slidenum">
              <a:rPr lang="nb-NO" smtClean="0"/>
              <a:t>‹#›</a:t>
            </a:fld>
            <a:endParaRPr lang="nb-NO" dirty="0"/>
          </a:p>
        </p:txBody>
      </p:sp>
    </p:spTree>
    <p:extLst>
      <p:ext uri="{BB962C8B-B14F-4D97-AF65-F5344CB8AC3E}">
        <p14:creationId xmlns:p14="http://schemas.microsoft.com/office/powerpoint/2010/main" val="247190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05D60-48D2-4533-920A-E2CEEB67CA9B}" type="datetimeFigureOut">
              <a:rPr lang="nb-NO" smtClean="0"/>
              <a:t>25.01.2021</a:t>
            </a:fld>
            <a:endParaRPr lang="nb-NO" dirty="0"/>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184C5-3778-45B9-B7F8-0D8769B7E800}" type="slidenum">
              <a:rPr lang="nb-NO" smtClean="0"/>
              <a:t>‹#›</a:t>
            </a:fld>
            <a:endParaRPr lang="nb-NO" dirty="0"/>
          </a:p>
        </p:txBody>
      </p:sp>
    </p:spTree>
    <p:extLst>
      <p:ext uri="{BB962C8B-B14F-4D97-AF65-F5344CB8AC3E}">
        <p14:creationId xmlns:p14="http://schemas.microsoft.com/office/powerpoint/2010/main" val="3351965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mailto:xledger@progressum.no"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p:cNvSpPr>
            <a:spLocks noGrp="1"/>
          </p:cNvSpPr>
          <p:nvPr>
            <p:ph type="ctrTitle"/>
          </p:nvPr>
        </p:nvSpPr>
        <p:spPr>
          <a:xfrm>
            <a:off x="7059168" y="1852204"/>
            <a:ext cx="4494657" cy="2610067"/>
          </a:xfrm>
        </p:spPr>
        <p:txBody>
          <a:bodyPr>
            <a:normAutofit/>
          </a:bodyPr>
          <a:lstStyle/>
          <a:p>
            <a:pPr algn="l"/>
            <a:r>
              <a:rPr lang="nb-NO" sz="4000" dirty="0">
                <a:latin typeface="Roboto" panose="02000000000000000000" pitchFamily="2" charset="0"/>
                <a:ea typeface="Roboto" panose="02000000000000000000" pitchFamily="2" charset="0"/>
              </a:rPr>
              <a:t>Xledger</a:t>
            </a:r>
            <a:br>
              <a:rPr lang="nb-NO" sz="4000" dirty="0">
                <a:latin typeface="Roboto" panose="02000000000000000000" pitchFamily="2" charset="0"/>
                <a:ea typeface="Roboto" panose="02000000000000000000" pitchFamily="2" charset="0"/>
              </a:rPr>
            </a:br>
            <a:br>
              <a:rPr lang="nb-NO" sz="3600" dirty="0">
                <a:latin typeface="Roboto" panose="02000000000000000000" pitchFamily="2" charset="0"/>
                <a:ea typeface="Roboto" panose="02000000000000000000" pitchFamily="2" charset="0"/>
              </a:rPr>
            </a:br>
            <a:r>
              <a:rPr lang="nb-NO" sz="2800" dirty="0">
                <a:latin typeface="Roboto" panose="02000000000000000000" pitchFamily="2" charset="0"/>
                <a:ea typeface="Roboto" panose="02000000000000000000" pitchFamily="2" charset="0"/>
              </a:rPr>
              <a:t>- Fakturering</a:t>
            </a:r>
          </a:p>
        </p:txBody>
      </p:sp>
      <p:pic>
        <p:nvPicPr>
          <p:cNvPr id="4" name="Bilde 3"/>
          <p:cNvPicPr>
            <a:picLocks noChangeAspect="1"/>
          </p:cNvPicPr>
          <p:nvPr/>
        </p:nvPicPr>
        <p:blipFill rotWithShape="1">
          <a:blip r:embed="rId2" cstate="print">
            <a:grayscl/>
            <a:extLst>
              <a:ext uri="{28A0092B-C50C-407E-A947-70E740481C1C}">
                <a14:useLocalDpi xmlns:a14="http://schemas.microsoft.com/office/drawing/2010/main" val="0"/>
              </a:ext>
            </a:extLst>
          </a:blip>
          <a:srcRect l="27697" r="5908"/>
          <a:stretch/>
        </p:blipFill>
        <p:spPr>
          <a:xfrm>
            <a:off x="-742157" y="0"/>
            <a:ext cx="7251075" cy="6858000"/>
          </a:xfrm>
          <a:prstGeom prst="rect">
            <a:avLst/>
          </a:prstGeom>
        </p:spPr>
      </p:pic>
      <p:sp>
        <p:nvSpPr>
          <p:cNvPr id="8" name="TekstSylinder 7"/>
          <p:cNvSpPr txBox="1"/>
          <p:nvPr/>
        </p:nvSpPr>
        <p:spPr>
          <a:xfrm>
            <a:off x="10931124" y="5848350"/>
            <a:ext cx="2305923" cy="307777"/>
          </a:xfrm>
          <a:prstGeom prst="rect">
            <a:avLst/>
          </a:prstGeom>
          <a:noFill/>
        </p:spPr>
        <p:txBody>
          <a:bodyPr wrap="square" rtlCol="0">
            <a:spAutoFit/>
          </a:bodyPr>
          <a:lstStyle/>
          <a:p>
            <a:r>
              <a:rPr lang="nb-NO" sz="1400" dirty="0">
                <a:latin typeface="Roboto" panose="02000000000000000000" pitchFamily="2" charset="0"/>
                <a:ea typeface="Roboto" panose="02000000000000000000" pitchFamily="2" charset="0"/>
              </a:rPr>
              <a:t>Mai 2020</a:t>
            </a:r>
          </a:p>
        </p:txBody>
      </p:sp>
      <p:pic>
        <p:nvPicPr>
          <p:cNvPr id="5" name="Bilde 4">
            <a:extLst>
              <a:ext uri="{FF2B5EF4-FFF2-40B4-BE49-F238E27FC236}">
                <a16:creationId xmlns:a16="http://schemas.microsoft.com/office/drawing/2014/main" id="{0C372051-4809-4DDC-9DAE-F979F23FA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676" y="295743"/>
            <a:ext cx="2704410" cy="688686"/>
          </a:xfrm>
          <a:prstGeom prst="rect">
            <a:avLst/>
          </a:prstGeom>
          <a:solidFill>
            <a:schemeClr val="bg1"/>
          </a:solidFill>
        </p:spPr>
      </p:pic>
    </p:spTree>
    <p:extLst>
      <p:ext uri="{BB962C8B-B14F-4D97-AF65-F5344CB8AC3E}">
        <p14:creationId xmlns:p14="http://schemas.microsoft.com/office/powerpoint/2010/main" val="385620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41041" y="0"/>
            <a:ext cx="10515600" cy="953570"/>
          </a:xfrm>
        </p:spPr>
        <p:txBody>
          <a:bodyPr/>
          <a:lstStyle/>
          <a:p>
            <a:r>
              <a:rPr lang="nb-NO" dirty="0">
                <a:latin typeface="Roboto" panose="02000000000000000000" pitchFamily="2" charset="0"/>
                <a:ea typeface="Roboto" panose="02000000000000000000" pitchFamily="2" charset="0"/>
              </a:rPr>
              <a:t>Fakturamaler og abonnement</a:t>
            </a:r>
          </a:p>
        </p:txBody>
      </p:sp>
      <p:sp>
        <p:nvSpPr>
          <p:cNvPr id="3" name="Plassholder for innhold 2"/>
          <p:cNvSpPr>
            <a:spLocks noGrp="1"/>
          </p:cNvSpPr>
          <p:nvPr>
            <p:ph idx="1"/>
          </p:nvPr>
        </p:nvSpPr>
        <p:spPr>
          <a:xfrm>
            <a:off x="418321" y="953570"/>
            <a:ext cx="11532637" cy="5779739"/>
          </a:xfrm>
        </p:spPr>
        <p:txBody>
          <a:bodyPr>
            <a:normAutofit fontScale="92500" lnSpcReduction="20000"/>
          </a:bodyPr>
          <a:lstStyle/>
          <a:p>
            <a:pPr marL="0" indent="0">
              <a:lnSpc>
                <a:spcPct val="110000"/>
              </a:lnSpc>
              <a:buNone/>
            </a:pPr>
            <a:r>
              <a:rPr lang="nb-NO" sz="1800" b="1" dirty="0">
                <a:latin typeface="Roboto" panose="02000000000000000000" pitchFamily="2" charset="0"/>
                <a:ea typeface="Roboto" panose="02000000000000000000" pitchFamily="2" charset="0"/>
              </a:rPr>
              <a:t>Sender du mange av samme type faktura kan du lage en mal som du kan ta fram når du fakturerer</a:t>
            </a:r>
          </a:p>
          <a:p>
            <a:pPr lvl="1">
              <a:lnSpc>
                <a:spcPct val="110000"/>
              </a:lnSpc>
            </a:pPr>
            <a:r>
              <a:rPr lang="nb-NO" sz="1400" dirty="0">
                <a:latin typeface="Roboto" panose="02000000000000000000" pitchFamily="2" charset="0"/>
                <a:ea typeface="Roboto" panose="02000000000000000000" pitchFamily="2" charset="0"/>
              </a:rPr>
              <a:t>En mal lages på samme måte som en faktura</a:t>
            </a:r>
          </a:p>
          <a:p>
            <a:pPr lvl="1">
              <a:lnSpc>
                <a:spcPct val="110000"/>
              </a:lnSpc>
            </a:pPr>
            <a:r>
              <a:rPr lang="nb-NO" sz="1400" dirty="0">
                <a:latin typeface="Roboto" panose="02000000000000000000" pitchFamily="2" charset="0"/>
                <a:ea typeface="Roboto" panose="02000000000000000000" pitchFamily="2" charset="0"/>
              </a:rPr>
              <a:t>Gå på «Fakturering-Fakturering-Fakturamaler»</a:t>
            </a:r>
          </a:p>
          <a:p>
            <a:pPr lvl="1">
              <a:lnSpc>
                <a:spcPct val="110000"/>
              </a:lnSpc>
            </a:pPr>
            <a:r>
              <a:rPr lang="nb-NO" sz="1400" dirty="0">
                <a:latin typeface="Roboto" panose="02000000000000000000" pitchFamily="2" charset="0"/>
                <a:ea typeface="Roboto" panose="02000000000000000000" pitchFamily="2" charset="0"/>
              </a:rPr>
              <a:t>Klikk på «+Ny» og gi malen et navn (beskrivelse)</a:t>
            </a:r>
          </a:p>
          <a:p>
            <a:pPr lvl="1">
              <a:lnSpc>
                <a:spcPct val="110000"/>
              </a:lnSpc>
            </a:pPr>
            <a:r>
              <a:rPr lang="nb-NO" sz="1400" dirty="0">
                <a:latin typeface="Roboto" panose="02000000000000000000" pitchFamily="2" charset="0"/>
                <a:ea typeface="Roboto" panose="02000000000000000000" pitchFamily="2" charset="0"/>
              </a:rPr>
              <a:t>Legg inn all informasjon du ønsker skal komme opp når du henter fram malen</a:t>
            </a:r>
          </a:p>
          <a:p>
            <a:pPr>
              <a:lnSpc>
                <a:spcPct val="110000"/>
              </a:lnSpc>
            </a:pPr>
            <a:r>
              <a:rPr lang="nb-NO" sz="1600" dirty="0">
                <a:latin typeface="Roboto" panose="02000000000000000000" pitchFamily="2" charset="0"/>
                <a:ea typeface="Roboto" panose="02000000000000000000" pitchFamily="2" charset="0"/>
              </a:rPr>
              <a:t>Neste gang du fakturerer kan du hente fram malen på første linje</a:t>
            </a:r>
          </a:p>
          <a:p>
            <a:pPr>
              <a:lnSpc>
                <a:spcPct val="110000"/>
              </a:lnSpc>
            </a:pPr>
            <a:endParaRPr lang="nb-NO" sz="1600" dirty="0">
              <a:latin typeface="Roboto" panose="02000000000000000000" pitchFamily="2" charset="0"/>
              <a:ea typeface="Roboto" panose="02000000000000000000" pitchFamily="2" charset="0"/>
            </a:endParaRPr>
          </a:p>
          <a:p>
            <a:pPr>
              <a:lnSpc>
                <a:spcPct val="110000"/>
              </a:lnSpc>
            </a:pPr>
            <a:endParaRPr lang="nb-NO" sz="1600" dirty="0">
              <a:latin typeface="Roboto" panose="02000000000000000000" pitchFamily="2" charset="0"/>
              <a:ea typeface="Roboto" panose="02000000000000000000" pitchFamily="2" charset="0"/>
            </a:endParaRPr>
          </a:p>
          <a:p>
            <a:pPr>
              <a:lnSpc>
                <a:spcPct val="110000"/>
              </a:lnSpc>
            </a:pPr>
            <a:endParaRPr lang="nb-NO" sz="1600" dirty="0">
              <a:latin typeface="Roboto" panose="02000000000000000000" pitchFamily="2" charset="0"/>
              <a:ea typeface="Roboto" panose="02000000000000000000" pitchFamily="2" charset="0"/>
            </a:endParaRPr>
          </a:p>
          <a:p>
            <a:pPr>
              <a:lnSpc>
                <a:spcPct val="110000"/>
              </a:lnSpc>
            </a:pPr>
            <a:endParaRPr lang="nb-NO" sz="1600" dirty="0">
              <a:latin typeface="Roboto" panose="02000000000000000000" pitchFamily="2" charset="0"/>
              <a:ea typeface="Roboto" panose="02000000000000000000" pitchFamily="2" charset="0"/>
            </a:endParaRPr>
          </a:p>
          <a:p>
            <a:pPr marL="0" indent="0">
              <a:lnSpc>
                <a:spcPct val="110000"/>
              </a:lnSpc>
              <a:buNone/>
            </a:pPr>
            <a:r>
              <a:rPr lang="nb-NO" sz="1800" b="1" dirty="0">
                <a:latin typeface="Roboto" panose="02000000000000000000" pitchFamily="2" charset="0"/>
                <a:ea typeface="Roboto" panose="02000000000000000000" pitchFamily="2" charset="0"/>
              </a:rPr>
              <a:t>Ønsker du at samme faktura skal gå til samme kunder flere ganger (abonnement), så kan du sette opp en abonnementsfaktura</a:t>
            </a:r>
          </a:p>
          <a:p>
            <a:pPr lvl="1">
              <a:lnSpc>
                <a:spcPct val="110000"/>
              </a:lnSpc>
            </a:pPr>
            <a:r>
              <a:rPr lang="nb-NO" sz="1600" dirty="0">
                <a:latin typeface="Roboto" panose="02000000000000000000" pitchFamily="2" charset="0"/>
                <a:ea typeface="Roboto" panose="02000000000000000000" pitchFamily="2" charset="0"/>
              </a:rPr>
              <a:t>Gå på «Fakturering-Fakturering-Abonnement-Nytt abonnement»</a:t>
            </a:r>
          </a:p>
          <a:p>
            <a:pPr lvl="1">
              <a:lnSpc>
                <a:spcPct val="110000"/>
              </a:lnSpc>
            </a:pPr>
            <a:r>
              <a:rPr lang="nb-NO" sz="1600" dirty="0">
                <a:latin typeface="Roboto" panose="02000000000000000000" pitchFamily="2" charset="0"/>
                <a:ea typeface="Roboto" panose="02000000000000000000" pitchFamily="2" charset="0"/>
              </a:rPr>
              <a:t>Et abonnement lages på samme måte som en faktura, men du må i tillegg ta stilling til hvordan abonnementet skal løpe:</a:t>
            </a:r>
          </a:p>
          <a:p>
            <a:pPr lvl="2">
              <a:lnSpc>
                <a:spcPct val="110000"/>
              </a:lnSpc>
            </a:pPr>
            <a:r>
              <a:rPr lang="nb-NO" sz="1400" dirty="0">
                <a:latin typeface="Roboto" panose="02000000000000000000" pitchFamily="2" charset="0"/>
                <a:ea typeface="Roboto" panose="02000000000000000000" pitchFamily="2" charset="0"/>
              </a:rPr>
              <a:t>Hyppighet (hvor ofte)</a:t>
            </a:r>
          </a:p>
          <a:p>
            <a:pPr lvl="2">
              <a:lnSpc>
                <a:spcPct val="110000"/>
              </a:lnSpc>
            </a:pPr>
            <a:r>
              <a:rPr lang="nb-NO" sz="1400" dirty="0">
                <a:latin typeface="Roboto" panose="02000000000000000000" pitchFamily="2" charset="0"/>
                <a:ea typeface="Roboto" panose="02000000000000000000" pitchFamily="2" charset="0"/>
              </a:rPr>
              <a:t>Fra og til dato (periode abonnementet skal løpe)</a:t>
            </a:r>
          </a:p>
          <a:p>
            <a:pPr lvl="2">
              <a:lnSpc>
                <a:spcPct val="110000"/>
              </a:lnSpc>
            </a:pPr>
            <a:r>
              <a:rPr lang="nb-NO" sz="1400" dirty="0">
                <a:latin typeface="Roboto" panose="02000000000000000000" pitchFamily="2" charset="0"/>
                <a:ea typeface="Roboto" panose="02000000000000000000" pitchFamily="2" charset="0"/>
              </a:rPr>
              <a:t>Dato for neste faktura</a:t>
            </a:r>
          </a:p>
          <a:p>
            <a:pPr lvl="2">
              <a:lnSpc>
                <a:spcPct val="110000"/>
              </a:lnSpc>
            </a:pPr>
            <a:r>
              <a:rPr lang="nb-NO" sz="1400" dirty="0">
                <a:latin typeface="Roboto" panose="02000000000000000000" pitchFamily="2" charset="0"/>
                <a:ea typeface="Roboto" panose="02000000000000000000" pitchFamily="2" charset="0"/>
              </a:rPr>
              <a:t>Salgsordrenivå</a:t>
            </a:r>
          </a:p>
          <a:p>
            <a:pPr lvl="3">
              <a:lnSpc>
                <a:spcPct val="110000"/>
              </a:lnSpc>
            </a:pPr>
            <a:r>
              <a:rPr lang="nb-NO" sz="1200" dirty="0">
                <a:latin typeface="Roboto" panose="02000000000000000000" pitchFamily="2" charset="0"/>
                <a:ea typeface="Roboto" panose="02000000000000000000" pitchFamily="2" charset="0"/>
              </a:rPr>
              <a:t>«Kladd» = legger seg som en fakturakladd som du må gå inn og klikke «til fakturering» på selv</a:t>
            </a:r>
          </a:p>
          <a:p>
            <a:pPr lvl="3">
              <a:lnSpc>
                <a:spcPct val="110000"/>
              </a:lnSpc>
            </a:pPr>
            <a:r>
              <a:rPr lang="nb-NO" sz="1200" dirty="0">
                <a:latin typeface="Roboto" panose="02000000000000000000" pitchFamily="2" charset="0"/>
                <a:ea typeface="Roboto" panose="02000000000000000000" pitchFamily="2" charset="0"/>
              </a:rPr>
              <a:t> «klar til fakturering» = sendes ut automatisk av systemet</a:t>
            </a:r>
          </a:p>
          <a:p>
            <a:pPr lvl="2">
              <a:lnSpc>
                <a:spcPct val="110000"/>
              </a:lnSpc>
            </a:pPr>
            <a:r>
              <a:rPr lang="nb-NO" sz="1400" dirty="0">
                <a:latin typeface="Roboto" panose="02000000000000000000" pitchFamily="2" charset="0"/>
                <a:ea typeface="Roboto" panose="02000000000000000000" pitchFamily="2" charset="0"/>
              </a:rPr>
              <a:t>Abonnement har mange spennende muligheter og innstillinger (spør support eller les Xledger hjelpen)</a:t>
            </a:r>
          </a:p>
          <a:p>
            <a:pPr lvl="2">
              <a:lnSpc>
                <a:spcPct val="110000"/>
              </a:lnSpc>
            </a:pPr>
            <a:endParaRPr lang="nb-NO" sz="1400" dirty="0">
              <a:latin typeface="Roboto" panose="02000000000000000000" pitchFamily="2" charset="0"/>
              <a:ea typeface="Roboto" panose="02000000000000000000" pitchFamily="2" charset="0"/>
            </a:endParaRPr>
          </a:p>
          <a:p>
            <a:pPr lvl="1">
              <a:lnSpc>
                <a:spcPct val="110000"/>
              </a:lnSpc>
            </a:pPr>
            <a:endParaRPr lang="nb-NO" sz="1600" dirty="0">
              <a:latin typeface="Roboto" panose="02000000000000000000" pitchFamily="2" charset="0"/>
              <a:ea typeface="Roboto" panose="02000000000000000000" pitchFamily="2" charset="0"/>
            </a:endParaRPr>
          </a:p>
          <a:p>
            <a:pPr>
              <a:lnSpc>
                <a:spcPct val="110000"/>
              </a:lnSpc>
            </a:pPr>
            <a:endParaRPr lang="nb-NO" sz="1800" dirty="0">
              <a:latin typeface="Roboto" panose="02000000000000000000" pitchFamily="2" charset="0"/>
              <a:ea typeface="Roboto" panose="02000000000000000000" pitchFamily="2" charset="0"/>
            </a:endParaRPr>
          </a:p>
          <a:p>
            <a:pPr>
              <a:lnSpc>
                <a:spcPct val="110000"/>
              </a:lnSpc>
            </a:pPr>
            <a:endParaRPr lang="nb-NO" sz="1800" dirty="0">
              <a:latin typeface="Roboto" panose="02000000000000000000" pitchFamily="2" charset="0"/>
              <a:ea typeface="Roboto" panose="02000000000000000000" pitchFamily="2" charset="0"/>
            </a:endParaRPr>
          </a:p>
          <a:p>
            <a:pPr lvl="1">
              <a:lnSpc>
                <a:spcPct val="110000"/>
              </a:lnSpc>
            </a:pPr>
            <a:endParaRPr lang="nb-NO" sz="1600" dirty="0">
              <a:latin typeface="Roboto" panose="02000000000000000000" pitchFamily="2" charset="0"/>
              <a:ea typeface="Roboto" panose="02000000000000000000" pitchFamily="2" charset="0"/>
            </a:endParaRPr>
          </a:p>
        </p:txBody>
      </p:sp>
      <p:pic>
        <p:nvPicPr>
          <p:cNvPr id="6" name="Bilde 5">
            <a:extLst>
              <a:ext uri="{FF2B5EF4-FFF2-40B4-BE49-F238E27FC236}">
                <a16:creationId xmlns:a16="http://schemas.microsoft.com/office/drawing/2014/main" id="{11117714-6530-4855-BEC6-73252420E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9676" y="295743"/>
            <a:ext cx="2704410" cy="688686"/>
          </a:xfrm>
          <a:prstGeom prst="rect">
            <a:avLst/>
          </a:prstGeom>
          <a:solidFill>
            <a:schemeClr val="bg1"/>
          </a:solidFill>
        </p:spPr>
      </p:pic>
      <p:pic>
        <p:nvPicPr>
          <p:cNvPr id="4" name="Bilde 3">
            <a:extLst>
              <a:ext uri="{FF2B5EF4-FFF2-40B4-BE49-F238E27FC236}">
                <a16:creationId xmlns:a16="http://schemas.microsoft.com/office/drawing/2014/main" id="{EF2F815D-356B-4945-8728-818965454BE9}"/>
              </a:ext>
            </a:extLst>
          </p:cNvPr>
          <p:cNvPicPr>
            <a:picLocks noChangeAspect="1"/>
          </p:cNvPicPr>
          <p:nvPr/>
        </p:nvPicPr>
        <p:blipFill>
          <a:blip r:embed="rId3"/>
          <a:stretch>
            <a:fillRect/>
          </a:stretch>
        </p:blipFill>
        <p:spPr>
          <a:xfrm>
            <a:off x="954860" y="2610592"/>
            <a:ext cx="8515350" cy="1133475"/>
          </a:xfrm>
          <a:prstGeom prst="rect">
            <a:avLst/>
          </a:prstGeom>
        </p:spPr>
      </p:pic>
    </p:spTree>
    <p:extLst>
      <p:ext uri="{BB962C8B-B14F-4D97-AF65-F5344CB8AC3E}">
        <p14:creationId xmlns:p14="http://schemas.microsoft.com/office/powerpoint/2010/main" val="322270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17" end="17"/>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p:cNvSpPr>
            <a:spLocks noGrp="1"/>
          </p:cNvSpPr>
          <p:nvPr>
            <p:ph type="title"/>
          </p:nvPr>
        </p:nvSpPr>
        <p:spPr>
          <a:xfrm>
            <a:off x="441793" y="295743"/>
            <a:ext cx="10515600" cy="888008"/>
          </a:xfrm>
        </p:spPr>
        <p:txBody>
          <a:bodyPr/>
          <a:lstStyle/>
          <a:p>
            <a:r>
              <a:rPr lang="nb-NO" dirty="0">
                <a:latin typeface="Roboto" panose="02000000000000000000" pitchFamily="2" charset="0"/>
                <a:ea typeface="Roboto" panose="02000000000000000000" pitchFamily="2" charset="0"/>
              </a:rPr>
              <a:t>Oppsett og vedlikehold</a:t>
            </a:r>
          </a:p>
        </p:txBody>
      </p:sp>
      <p:sp>
        <p:nvSpPr>
          <p:cNvPr id="3" name="Plassholder for innhold 2"/>
          <p:cNvSpPr>
            <a:spLocks noGrp="1"/>
          </p:cNvSpPr>
          <p:nvPr>
            <p:ph idx="1"/>
          </p:nvPr>
        </p:nvSpPr>
        <p:spPr>
          <a:xfrm>
            <a:off x="471725" y="1470734"/>
            <a:ext cx="6489192" cy="3711109"/>
          </a:xfrm>
        </p:spPr>
        <p:txBody>
          <a:bodyPr>
            <a:normAutofit fontScale="92500" lnSpcReduction="20000"/>
          </a:bodyPr>
          <a:lstStyle/>
          <a:p>
            <a:r>
              <a:rPr lang="nb-NO" dirty="0">
                <a:latin typeface="Roboto" panose="02000000000000000000" pitchFamily="2" charset="0"/>
                <a:ea typeface="Roboto" panose="02000000000000000000" pitchFamily="2" charset="0"/>
              </a:rPr>
              <a:t>Kunder</a:t>
            </a:r>
          </a:p>
          <a:p>
            <a:r>
              <a:rPr lang="nb-NO" dirty="0">
                <a:latin typeface="Roboto" panose="02000000000000000000" pitchFamily="2" charset="0"/>
                <a:ea typeface="Roboto" panose="02000000000000000000" pitchFamily="2" charset="0"/>
              </a:rPr>
              <a:t>Produkter</a:t>
            </a:r>
          </a:p>
          <a:p>
            <a:endParaRPr lang="nb-NO" dirty="0">
              <a:latin typeface="Roboto" panose="02000000000000000000" pitchFamily="2" charset="0"/>
              <a:ea typeface="Roboto" panose="02000000000000000000" pitchFamily="2" charset="0"/>
            </a:endParaRPr>
          </a:p>
          <a:p>
            <a:r>
              <a:rPr lang="nb-NO" dirty="0">
                <a:latin typeface="Roboto" panose="02000000000000000000" pitchFamily="2" charset="0"/>
                <a:ea typeface="Roboto" panose="02000000000000000000" pitchFamily="2" charset="0"/>
              </a:rPr>
              <a:t>Faste konti salg</a:t>
            </a:r>
          </a:p>
          <a:p>
            <a:r>
              <a:rPr lang="nb-NO" dirty="0">
                <a:latin typeface="Roboto" panose="02000000000000000000" pitchFamily="2" charset="0"/>
                <a:ea typeface="Roboto" panose="02000000000000000000" pitchFamily="2" charset="0"/>
              </a:rPr>
              <a:t>Koststed ved salg</a:t>
            </a:r>
          </a:p>
          <a:p>
            <a:r>
              <a:rPr lang="nb-NO" dirty="0">
                <a:latin typeface="Roboto" panose="02000000000000000000" pitchFamily="2" charset="0"/>
                <a:ea typeface="Roboto" panose="02000000000000000000" pitchFamily="2" charset="0"/>
              </a:rPr>
              <a:t>Prosjekter ved salg</a:t>
            </a:r>
          </a:p>
          <a:p>
            <a:endParaRPr lang="nb-NO" dirty="0">
              <a:latin typeface="Roboto" panose="02000000000000000000" pitchFamily="2" charset="0"/>
              <a:ea typeface="Roboto" panose="02000000000000000000" pitchFamily="2" charset="0"/>
            </a:endParaRPr>
          </a:p>
          <a:p>
            <a:r>
              <a:rPr lang="nb-NO" dirty="0">
                <a:latin typeface="Roboto" panose="02000000000000000000" pitchFamily="2" charset="0"/>
                <a:ea typeface="Roboto" panose="02000000000000000000" pitchFamily="2" charset="0"/>
              </a:rPr>
              <a:t>Prislister</a:t>
            </a:r>
          </a:p>
          <a:p>
            <a:r>
              <a:rPr lang="nb-NO" dirty="0">
                <a:latin typeface="Roboto" panose="02000000000000000000" pitchFamily="2" charset="0"/>
                <a:ea typeface="Roboto" panose="02000000000000000000" pitchFamily="2" charset="0"/>
              </a:rPr>
              <a:t>Prisgrupper</a:t>
            </a:r>
          </a:p>
          <a:p>
            <a:r>
              <a:rPr lang="nb-NO" dirty="0">
                <a:latin typeface="Roboto" panose="02000000000000000000" pitchFamily="2" charset="0"/>
                <a:ea typeface="Roboto" panose="02000000000000000000" pitchFamily="2" charset="0"/>
              </a:rPr>
              <a:t>Prismatriser</a:t>
            </a:r>
          </a:p>
          <a:p>
            <a:r>
              <a:rPr lang="nb-NO" dirty="0">
                <a:latin typeface="Roboto" panose="02000000000000000000" pitchFamily="2" charset="0"/>
                <a:ea typeface="Roboto" panose="02000000000000000000" pitchFamily="2" charset="0"/>
              </a:rPr>
              <a:t>Prisjustering</a:t>
            </a:r>
          </a:p>
          <a:p>
            <a:endParaRPr lang="nb-NO" dirty="0">
              <a:latin typeface="Roboto" panose="02000000000000000000" pitchFamily="2" charset="0"/>
              <a:ea typeface="Roboto" panose="02000000000000000000" pitchFamily="2" charset="0"/>
            </a:endParaRPr>
          </a:p>
          <a:p>
            <a:endParaRPr lang="nb-NO" dirty="0">
              <a:latin typeface="Roboto" panose="02000000000000000000" pitchFamily="2" charset="0"/>
              <a:ea typeface="Roboto" panose="02000000000000000000" pitchFamily="2" charset="0"/>
            </a:endParaRPr>
          </a:p>
          <a:p>
            <a:endParaRPr lang="nb-NO" dirty="0">
              <a:latin typeface="Roboto" panose="02000000000000000000" pitchFamily="2" charset="0"/>
              <a:ea typeface="Roboto" panose="02000000000000000000" pitchFamily="2" charset="0"/>
            </a:endParaRPr>
          </a:p>
        </p:txBody>
      </p:sp>
      <p:pic>
        <p:nvPicPr>
          <p:cNvPr id="4" name="Bilde 3"/>
          <p:cNvPicPr>
            <a:picLocks noChangeAspect="1"/>
          </p:cNvPicPr>
          <p:nvPr/>
        </p:nvPicPr>
        <p:blipFill>
          <a:blip r:embed="rId2">
            <a:grayscl/>
          </a:blip>
          <a:stretch>
            <a:fillRect/>
          </a:stretch>
        </p:blipFill>
        <p:spPr>
          <a:xfrm>
            <a:off x="6960917" y="1470734"/>
            <a:ext cx="5267682" cy="3511787"/>
          </a:xfrm>
          <a:prstGeom prst="rect">
            <a:avLst/>
          </a:prstGeom>
        </p:spPr>
      </p:pic>
      <p:pic>
        <p:nvPicPr>
          <p:cNvPr id="5" name="Bilde 4">
            <a:extLst>
              <a:ext uri="{FF2B5EF4-FFF2-40B4-BE49-F238E27FC236}">
                <a16:creationId xmlns:a16="http://schemas.microsoft.com/office/drawing/2014/main" id="{48A77683-1EF8-41D8-8F17-3334F0806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7484" y="295743"/>
            <a:ext cx="2704410" cy="688686"/>
          </a:xfrm>
          <a:prstGeom prst="rect">
            <a:avLst/>
          </a:prstGeom>
          <a:solidFill>
            <a:schemeClr val="bg1"/>
          </a:solidFill>
        </p:spPr>
      </p:pic>
      <p:sp>
        <p:nvSpPr>
          <p:cNvPr id="6" name="TekstSylinder 5">
            <a:extLst>
              <a:ext uri="{FF2B5EF4-FFF2-40B4-BE49-F238E27FC236}">
                <a16:creationId xmlns:a16="http://schemas.microsoft.com/office/drawing/2014/main" id="{5C2055F0-3B5F-49B2-9C0A-5C70452424C5}"/>
              </a:ext>
            </a:extLst>
          </p:cNvPr>
          <p:cNvSpPr txBox="1"/>
          <p:nvPr/>
        </p:nvSpPr>
        <p:spPr>
          <a:xfrm>
            <a:off x="6899500" y="6013280"/>
            <a:ext cx="4935967" cy="646331"/>
          </a:xfrm>
          <a:prstGeom prst="rect">
            <a:avLst/>
          </a:prstGeom>
          <a:noFill/>
        </p:spPr>
        <p:txBody>
          <a:bodyPr wrap="none" rtlCol="0">
            <a:spAutoFit/>
          </a:bodyPr>
          <a:lstStyle/>
          <a:p>
            <a:r>
              <a:rPr lang="nb-NO" dirty="0"/>
              <a:t>Kontakt Xledger support:  </a:t>
            </a:r>
            <a:r>
              <a:rPr lang="nb-NO" dirty="0">
                <a:hlinkClick r:id="rId4"/>
              </a:rPr>
              <a:t>xledger@progressum.no</a:t>
            </a:r>
            <a:endParaRPr lang="nb-NO" dirty="0"/>
          </a:p>
          <a:p>
            <a:endParaRPr lang="nb-NO" dirty="0"/>
          </a:p>
        </p:txBody>
      </p:sp>
      <p:sp>
        <p:nvSpPr>
          <p:cNvPr id="7" name="TekstSylinder 6">
            <a:extLst>
              <a:ext uri="{FF2B5EF4-FFF2-40B4-BE49-F238E27FC236}">
                <a16:creationId xmlns:a16="http://schemas.microsoft.com/office/drawing/2014/main" id="{20240C48-803E-4EEC-BC2F-5ED816B92B43}"/>
              </a:ext>
            </a:extLst>
          </p:cNvPr>
          <p:cNvSpPr txBox="1"/>
          <p:nvPr/>
        </p:nvSpPr>
        <p:spPr>
          <a:xfrm>
            <a:off x="441793" y="5450291"/>
            <a:ext cx="5637403" cy="954107"/>
          </a:xfrm>
          <a:prstGeom prst="rect">
            <a:avLst/>
          </a:prstGeom>
          <a:noFill/>
        </p:spPr>
        <p:txBody>
          <a:bodyPr wrap="square" rtlCol="0">
            <a:spAutoFit/>
          </a:bodyPr>
          <a:lstStyle/>
          <a:p>
            <a:r>
              <a:rPr lang="nb-NO" sz="1400" b="1" dirty="0">
                <a:solidFill>
                  <a:srgbClr val="021450"/>
                </a:solidFill>
                <a:latin typeface="Roboto" panose="02000000000000000000" pitchFamily="2" charset="0"/>
                <a:ea typeface="Roboto" panose="02000000000000000000" pitchFamily="2" charset="0"/>
              </a:rPr>
              <a:t>TIPS:  </a:t>
            </a:r>
            <a:r>
              <a:rPr lang="nb-NO" sz="1400" dirty="0">
                <a:solidFill>
                  <a:srgbClr val="021450"/>
                </a:solidFill>
                <a:latin typeface="Roboto" panose="02000000000000000000" pitchFamily="2" charset="0"/>
                <a:ea typeface="Roboto" panose="02000000000000000000" pitchFamily="2" charset="0"/>
              </a:rPr>
              <a:t>Dersom du ønsker å oppdatere felter på flere av dine salgsordre (fakturakladder) samtidig, bruk funksjonen «Fakturering-serverjobber-felles oppdatering» </a:t>
            </a:r>
            <a:r>
              <a:rPr lang="nb-NO" sz="1400" b="1" dirty="0">
                <a:solidFill>
                  <a:srgbClr val="021450"/>
                </a:solidFill>
                <a:latin typeface="Roboto" panose="02000000000000000000" pitchFamily="2" charset="0"/>
                <a:ea typeface="Roboto" panose="02000000000000000000" pitchFamily="2" charset="0"/>
              </a:rPr>
              <a:t>NB! </a:t>
            </a:r>
            <a:r>
              <a:rPr lang="nb-NO" sz="1400" dirty="0">
                <a:solidFill>
                  <a:srgbClr val="021450"/>
                </a:solidFill>
                <a:latin typeface="Roboto" panose="02000000000000000000" pitchFamily="2" charset="0"/>
                <a:ea typeface="Roboto" panose="02000000000000000000" pitchFamily="2" charset="0"/>
              </a:rPr>
              <a:t>Vær oppmerksom på filtrering på hvilke salgsordre oppdateringen skal gjelde for.</a:t>
            </a:r>
          </a:p>
        </p:txBody>
      </p:sp>
    </p:spTree>
    <p:extLst>
      <p:ext uri="{BB962C8B-B14F-4D97-AF65-F5344CB8AC3E}">
        <p14:creationId xmlns:p14="http://schemas.microsoft.com/office/powerpoint/2010/main" val="17006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56D624-6A28-4203-8745-A116D9B3EFD4}"/>
              </a:ext>
            </a:extLst>
          </p:cNvPr>
          <p:cNvSpPr>
            <a:spLocks noGrp="1"/>
          </p:cNvSpPr>
          <p:nvPr>
            <p:ph type="ctrTitle"/>
          </p:nvPr>
        </p:nvSpPr>
        <p:spPr>
          <a:xfrm>
            <a:off x="1524000" y="884238"/>
            <a:ext cx="9144000" cy="2387600"/>
          </a:xfrm>
        </p:spPr>
        <p:txBody>
          <a:bodyPr>
            <a:normAutofit fontScale="90000"/>
          </a:bodyPr>
          <a:lstStyle/>
          <a:p>
            <a:pPr algn="l"/>
            <a:r>
              <a:rPr lang="nb-NO" dirty="0">
                <a:solidFill>
                  <a:srgbClr val="021450"/>
                </a:solidFill>
                <a:latin typeface="Roboto Mono bold" pitchFamily="2" charset="0"/>
                <a:ea typeface="Roboto Mono bold" pitchFamily="2" charset="0"/>
              </a:rPr>
              <a:t>  </a:t>
            </a:r>
            <a:br>
              <a:rPr lang="nb-NO" dirty="0">
                <a:solidFill>
                  <a:srgbClr val="021450"/>
                </a:solidFill>
                <a:latin typeface="Roboto" panose="02000000000000000000" pitchFamily="2" charset="0"/>
                <a:ea typeface="Roboto" panose="02000000000000000000" pitchFamily="2" charset="0"/>
              </a:rPr>
            </a:br>
            <a:r>
              <a:rPr lang="nb-NO" b="1" dirty="0">
                <a:solidFill>
                  <a:srgbClr val="021450"/>
                </a:solidFill>
                <a:latin typeface="Roboto Mono bold" pitchFamily="2" charset="0"/>
                <a:ea typeface="Roboto Mono bold" pitchFamily="2" charset="0"/>
              </a:rPr>
              <a:t>+</a:t>
            </a:r>
            <a:r>
              <a:rPr lang="nb-NO" dirty="0">
                <a:solidFill>
                  <a:srgbClr val="021450"/>
                </a:solidFill>
                <a:latin typeface="Roboto Mono bold" pitchFamily="2" charset="0"/>
                <a:ea typeface="Roboto Mono bold" pitchFamily="2" charset="0"/>
              </a:rPr>
              <a:t> </a:t>
            </a:r>
            <a:br>
              <a:rPr lang="nb-NO" dirty="0">
                <a:solidFill>
                  <a:srgbClr val="021450"/>
                </a:solidFill>
                <a:latin typeface="Roboto" panose="02000000000000000000" pitchFamily="2" charset="0"/>
                <a:ea typeface="Roboto" panose="02000000000000000000" pitchFamily="2" charset="0"/>
              </a:rPr>
            </a:br>
            <a:r>
              <a:rPr lang="nb-NO" b="1" dirty="0">
                <a:solidFill>
                  <a:srgbClr val="021450"/>
                </a:solidFill>
                <a:latin typeface="Roboto Mono bold" pitchFamily="2" charset="0"/>
                <a:ea typeface="Roboto Mono bold" pitchFamily="2" charset="0"/>
              </a:rPr>
              <a:t>= PROGRESSUM</a:t>
            </a:r>
          </a:p>
        </p:txBody>
      </p:sp>
      <p:sp>
        <p:nvSpPr>
          <p:cNvPr id="7" name="Undertittel 6">
            <a:extLst>
              <a:ext uri="{FF2B5EF4-FFF2-40B4-BE49-F238E27FC236}">
                <a16:creationId xmlns:a16="http://schemas.microsoft.com/office/drawing/2014/main" id="{BD3B23E8-364A-4825-8C71-B650DDAA56A7}"/>
              </a:ext>
            </a:extLst>
          </p:cNvPr>
          <p:cNvSpPr>
            <a:spLocks noGrp="1"/>
          </p:cNvSpPr>
          <p:nvPr>
            <p:ph type="subTitle" idx="1"/>
          </p:nvPr>
        </p:nvSpPr>
        <p:spPr>
          <a:xfrm>
            <a:off x="1524000" y="4383088"/>
            <a:ext cx="9144000" cy="1655762"/>
          </a:xfrm>
        </p:spPr>
        <p:txBody>
          <a:bodyPr/>
          <a:lstStyle/>
          <a:p>
            <a:pPr algn="r"/>
            <a:r>
              <a:rPr lang="nb-NO" b="1" dirty="0">
                <a:solidFill>
                  <a:srgbClr val="021450"/>
                </a:solidFill>
                <a:latin typeface="Roboto" panose="02000000000000000000" pitchFamily="2" charset="0"/>
                <a:ea typeface="Roboto" panose="02000000000000000000" pitchFamily="2" charset="0"/>
              </a:rPr>
              <a:t>Regnskap og teknologi</a:t>
            </a:r>
            <a:br>
              <a:rPr lang="nb-NO" dirty="0">
                <a:solidFill>
                  <a:srgbClr val="021450"/>
                </a:solidFill>
                <a:latin typeface="Roboto" panose="02000000000000000000" pitchFamily="2" charset="0"/>
                <a:ea typeface="Roboto" panose="02000000000000000000" pitchFamily="2" charset="0"/>
              </a:rPr>
            </a:br>
            <a:r>
              <a:rPr lang="nb-NO" dirty="0">
                <a:solidFill>
                  <a:srgbClr val="021450"/>
                </a:solidFill>
                <a:latin typeface="Roboto" panose="02000000000000000000" pitchFamily="2" charset="0"/>
                <a:ea typeface="Roboto" panose="02000000000000000000" pitchFamily="2" charset="0"/>
              </a:rPr>
              <a:t>som forenkler hverdagen og skaper verdi</a:t>
            </a:r>
            <a:br>
              <a:rPr lang="nb-NO" dirty="0">
                <a:solidFill>
                  <a:srgbClr val="021450"/>
                </a:solidFill>
                <a:latin typeface="Roboto" panose="02000000000000000000" pitchFamily="2" charset="0"/>
                <a:ea typeface="Roboto" panose="02000000000000000000" pitchFamily="2" charset="0"/>
              </a:rPr>
            </a:br>
            <a:r>
              <a:rPr lang="nb-NO" dirty="0">
                <a:solidFill>
                  <a:srgbClr val="021450"/>
                </a:solidFill>
                <a:latin typeface="Roboto" panose="02000000000000000000" pitchFamily="2" charset="0"/>
                <a:ea typeface="Roboto" panose="02000000000000000000" pitchFamily="2" charset="0"/>
              </a:rPr>
              <a:t>for våre kunder</a:t>
            </a:r>
          </a:p>
        </p:txBody>
      </p:sp>
    </p:spTree>
    <p:extLst>
      <p:ext uri="{BB962C8B-B14F-4D97-AF65-F5344CB8AC3E}">
        <p14:creationId xmlns:p14="http://schemas.microsoft.com/office/powerpoint/2010/main" val="4259862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p:cNvSpPr>
            <a:spLocks noGrp="1"/>
          </p:cNvSpPr>
          <p:nvPr>
            <p:ph type="title"/>
          </p:nvPr>
        </p:nvSpPr>
        <p:spPr>
          <a:xfrm>
            <a:off x="464976" y="187843"/>
            <a:ext cx="10515600" cy="1325563"/>
          </a:xfrm>
        </p:spPr>
        <p:txBody>
          <a:bodyPr/>
          <a:lstStyle/>
          <a:p>
            <a:r>
              <a:rPr lang="nb-NO" dirty="0">
                <a:latin typeface="Roboto" panose="02000000000000000000" pitchFamily="2" charset="0"/>
                <a:ea typeface="Roboto" panose="02000000000000000000" pitchFamily="2" charset="0"/>
              </a:rPr>
              <a:t>Fakturering i Xledger</a:t>
            </a:r>
          </a:p>
        </p:txBody>
      </p:sp>
      <p:sp>
        <p:nvSpPr>
          <p:cNvPr id="3" name="Plassholder for innhold 2"/>
          <p:cNvSpPr>
            <a:spLocks noGrp="1"/>
          </p:cNvSpPr>
          <p:nvPr>
            <p:ph idx="1"/>
          </p:nvPr>
        </p:nvSpPr>
        <p:spPr>
          <a:xfrm>
            <a:off x="584489" y="1656977"/>
            <a:ext cx="6134100" cy="5013180"/>
          </a:xfrm>
        </p:spPr>
        <p:txBody>
          <a:bodyPr>
            <a:normAutofit/>
          </a:bodyPr>
          <a:lstStyle/>
          <a:p>
            <a:pPr>
              <a:lnSpc>
                <a:spcPct val="100000"/>
              </a:lnSpc>
              <a:spcBef>
                <a:spcPts val="0"/>
              </a:spcBef>
              <a:buClr>
                <a:srgbClr val="004D52"/>
              </a:buClr>
              <a:buSzPct val="120000"/>
              <a:buFont typeface="Wingdings" panose="05000000000000000000" pitchFamily="2" charset="2"/>
              <a:buChar char="§"/>
            </a:pPr>
            <a:r>
              <a:rPr lang="nb-NO" dirty="0">
                <a:latin typeface="Roboto" panose="02000000000000000000" pitchFamily="2" charset="0"/>
                <a:ea typeface="Roboto" panose="02000000000000000000" pitchFamily="2" charset="0"/>
              </a:rPr>
              <a:t>Kortversjon av </a:t>
            </a:r>
            <a:r>
              <a:rPr lang="nb-NO" dirty="0" err="1">
                <a:latin typeface="Roboto" panose="02000000000000000000" pitchFamily="2" charset="0"/>
                <a:ea typeface="Roboto" panose="02000000000000000000" pitchFamily="2" charset="0"/>
              </a:rPr>
              <a:t>faktuering</a:t>
            </a:r>
            <a:endParaRPr lang="nb-NO" dirty="0">
              <a:latin typeface="Roboto" panose="02000000000000000000" pitchFamily="2" charset="0"/>
              <a:ea typeface="Roboto" panose="02000000000000000000" pitchFamily="2" charset="0"/>
            </a:endParaRPr>
          </a:p>
          <a:p>
            <a:pPr>
              <a:lnSpc>
                <a:spcPct val="100000"/>
              </a:lnSpc>
              <a:spcBef>
                <a:spcPts val="0"/>
              </a:spcBef>
              <a:buClr>
                <a:srgbClr val="004D52"/>
              </a:buClr>
              <a:buSzPct val="120000"/>
              <a:buFont typeface="Wingdings" panose="05000000000000000000" pitchFamily="2" charset="2"/>
              <a:buChar char="§"/>
            </a:pPr>
            <a:endParaRPr lang="nb-NO" dirty="0">
              <a:latin typeface="Roboto" panose="02000000000000000000" pitchFamily="2" charset="0"/>
              <a:ea typeface="Roboto" panose="02000000000000000000" pitchFamily="2" charset="0"/>
            </a:endParaRPr>
          </a:p>
          <a:p>
            <a:pPr>
              <a:lnSpc>
                <a:spcPct val="100000"/>
              </a:lnSpc>
              <a:spcBef>
                <a:spcPts val="0"/>
              </a:spcBef>
              <a:buClr>
                <a:srgbClr val="004D52"/>
              </a:buClr>
              <a:buSzPct val="120000"/>
              <a:buFont typeface="Wingdings" panose="05000000000000000000" pitchFamily="2" charset="2"/>
              <a:buChar char="§"/>
            </a:pPr>
            <a:r>
              <a:rPr lang="nb-NO" dirty="0">
                <a:latin typeface="Roboto" panose="02000000000000000000" pitchFamily="2" charset="0"/>
                <a:ea typeface="Roboto" panose="02000000000000000000" pitchFamily="2" charset="0"/>
              </a:rPr>
              <a:t>Kunder</a:t>
            </a:r>
          </a:p>
          <a:p>
            <a:pPr>
              <a:lnSpc>
                <a:spcPct val="100000"/>
              </a:lnSpc>
              <a:spcBef>
                <a:spcPts val="0"/>
              </a:spcBef>
              <a:buClr>
                <a:srgbClr val="004D52"/>
              </a:buClr>
              <a:buSzPct val="120000"/>
              <a:buFont typeface="Wingdings" panose="05000000000000000000" pitchFamily="2" charset="2"/>
              <a:buChar char="§"/>
            </a:pPr>
            <a:r>
              <a:rPr lang="nb-NO" dirty="0">
                <a:latin typeface="Roboto" panose="02000000000000000000" pitchFamily="2" charset="0"/>
                <a:ea typeface="Roboto" panose="02000000000000000000" pitchFamily="2" charset="0"/>
              </a:rPr>
              <a:t>Produkter</a:t>
            </a:r>
          </a:p>
          <a:p>
            <a:pPr>
              <a:lnSpc>
                <a:spcPct val="100000"/>
              </a:lnSpc>
              <a:spcBef>
                <a:spcPts val="0"/>
              </a:spcBef>
              <a:buClr>
                <a:srgbClr val="004D52"/>
              </a:buClr>
              <a:buSzPct val="120000"/>
              <a:buFont typeface="Wingdings" panose="05000000000000000000" pitchFamily="2" charset="2"/>
              <a:buChar char="§"/>
            </a:pPr>
            <a:endParaRPr lang="nb-NO" dirty="0">
              <a:latin typeface="Roboto" panose="02000000000000000000" pitchFamily="2" charset="0"/>
              <a:ea typeface="Roboto" panose="02000000000000000000" pitchFamily="2" charset="0"/>
            </a:endParaRPr>
          </a:p>
          <a:p>
            <a:pPr>
              <a:lnSpc>
                <a:spcPct val="100000"/>
              </a:lnSpc>
              <a:spcBef>
                <a:spcPts val="0"/>
              </a:spcBef>
              <a:buClr>
                <a:srgbClr val="004D52"/>
              </a:buClr>
              <a:buSzPct val="120000"/>
              <a:buFont typeface="Wingdings" panose="05000000000000000000" pitchFamily="2" charset="2"/>
              <a:buChar char="§"/>
            </a:pPr>
            <a:r>
              <a:rPr lang="nb-NO" dirty="0">
                <a:latin typeface="Roboto" panose="02000000000000000000" pitchFamily="2" charset="0"/>
                <a:ea typeface="Roboto" panose="02000000000000000000" pitchFamily="2" charset="0"/>
              </a:rPr>
              <a:t>Fakturering</a:t>
            </a:r>
          </a:p>
          <a:p>
            <a:pPr>
              <a:lnSpc>
                <a:spcPct val="100000"/>
              </a:lnSpc>
              <a:spcBef>
                <a:spcPts val="0"/>
              </a:spcBef>
              <a:buClr>
                <a:srgbClr val="004D52"/>
              </a:buClr>
              <a:buSzPct val="120000"/>
              <a:buFont typeface="Wingdings" panose="05000000000000000000" pitchFamily="2" charset="2"/>
              <a:buChar char="§"/>
            </a:pPr>
            <a:r>
              <a:rPr lang="nb-NO" dirty="0">
                <a:latin typeface="Roboto" panose="02000000000000000000" pitchFamily="2" charset="0"/>
                <a:ea typeface="Roboto" panose="02000000000000000000" pitchFamily="2" charset="0"/>
              </a:rPr>
              <a:t>Kreditering</a:t>
            </a:r>
          </a:p>
          <a:p>
            <a:pPr>
              <a:lnSpc>
                <a:spcPct val="100000"/>
              </a:lnSpc>
              <a:spcBef>
                <a:spcPts val="0"/>
              </a:spcBef>
              <a:buClr>
                <a:srgbClr val="004D52"/>
              </a:buClr>
              <a:buSzPct val="120000"/>
              <a:buFont typeface="Wingdings" panose="05000000000000000000" pitchFamily="2" charset="2"/>
              <a:buChar char="§"/>
            </a:pPr>
            <a:r>
              <a:rPr lang="nb-NO" dirty="0">
                <a:latin typeface="Roboto" panose="02000000000000000000" pitchFamily="2" charset="0"/>
                <a:ea typeface="Roboto" panose="02000000000000000000" pitchFamily="2" charset="0"/>
              </a:rPr>
              <a:t>Fakturamaler</a:t>
            </a:r>
          </a:p>
          <a:p>
            <a:pPr>
              <a:lnSpc>
                <a:spcPct val="100000"/>
              </a:lnSpc>
              <a:spcBef>
                <a:spcPts val="0"/>
              </a:spcBef>
              <a:buClr>
                <a:srgbClr val="004D52"/>
              </a:buClr>
              <a:buSzPct val="120000"/>
              <a:buFont typeface="Wingdings" panose="05000000000000000000" pitchFamily="2" charset="2"/>
              <a:buChar char="§"/>
            </a:pPr>
            <a:r>
              <a:rPr lang="nb-NO" dirty="0">
                <a:latin typeface="Roboto" panose="02000000000000000000" pitchFamily="2" charset="0"/>
                <a:ea typeface="Roboto" panose="02000000000000000000" pitchFamily="2" charset="0"/>
              </a:rPr>
              <a:t>Abonnementsfaktura</a:t>
            </a:r>
          </a:p>
          <a:p>
            <a:pPr>
              <a:lnSpc>
                <a:spcPct val="100000"/>
              </a:lnSpc>
              <a:spcBef>
                <a:spcPts val="0"/>
              </a:spcBef>
              <a:buClr>
                <a:srgbClr val="004D52"/>
              </a:buClr>
              <a:buSzPct val="120000"/>
              <a:buFont typeface="Wingdings" panose="05000000000000000000" pitchFamily="2" charset="2"/>
              <a:buChar char="§"/>
            </a:pPr>
            <a:endParaRPr lang="nb-NO" dirty="0">
              <a:latin typeface="Roboto" panose="02000000000000000000" pitchFamily="2" charset="0"/>
              <a:ea typeface="Roboto" panose="02000000000000000000" pitchFamily="2" charset="0"/>
            </a:endParaRPr>
          </a:p>
          <a:p>
            <a:pPr>
              <a:lnSpc>
                <a:spcPct val="100000"/>
              </a:lnSpc>
              <a:spcBef>
                <a:spcPts val="0"/>
              </a:spcBef>
              <a:buClr>
                <a:srgbClr val="004D52"/>
              </a:buClr>
              <a:buSzPct val="120000"/>
              <a:buFont typeface="Wingdings" panose="05000000000000000000" pitchFamily="2" charset="2"/>
              <a:buChar char="§"/>
            </a:pPr>
            <a:r>
              <a:rPr lang="nb-NO" dirty="0">
                <a:latin typeface="Roboto" panose="02000000000000000000" pitchFamily="2" charset="0"/>
                <a:ea typeface="Roboto" panose="02000000000000000000" pitchFamily="2" charset="0"/>
              </a:rPr>
              <a:t>Søk i fakturaer</a:t>
            </a:r>
          </a:p>
          <a:p>
            <a:pPr>
              <a:lnSpc>
                <a:spcPct val="100000"/>
              </a:lnSpc>
              <a:spcBef>
                <a:spcPts val="0"/>
              </a:spcBef>
              <a:buClr>
                <a:srgbClr val="004D52"/>
              </a:buClr>
              <a:buSzPct val="120000"/>
              <a:buFont typeface="Wingdings" panose="05000000000000000000" pitchFamily="2" charset="2"/>
              <a:buChar char="§"/>
            </a:pPr>
            <a:r>
              <a:rPr lang="nb-NO" dirty="0">
                <a:latin typeface="Roboto" panose="02000000000000000000" pitchFamily="2" charset="0"/>
                <a:ea typeface="Roboto" panose="02000000000000000000" pitchFamily="2" charset="0"/>
              </a:rPr>
              <a:t>Oppfølging av betalinger (reskontro)</a:t>
            </a:r>
          </a:p>
          <a:p>
            <a:pPr>
              <a:lnSpc>
                <a:spcPct val="100000"/>
              </a:lnSpc>
              <a:spcBef>
                <a:spcPts val="0"/>
              </a:spcBef>
              <a:buClr>
                <a:srgbClr val="004D52"/>
              </a:buClr>
              <a:buSzPct val="120000"/>
              <a:buFont typeface="Wingdings" panose="05000000000000000000" pitchFamily="2" charset="2"/>
              <a:buChar char="§"/>
            </a:pPr>
            <a:endParaRPr lang="nb-NO" dirty="0">
              <a:latin typeface="Roboto" panose="02000000000000000000" pitchFamily="2" charset="0"/>
              <a:ea typeface="Roboto" panose="02000000000000000000" pitchFamily="2" charset="0"/>
            </a:endParaRPr>
          </a:p>
          <a:p>
            <a:pPr>
              <a:lnSpc>
                <a:spcPct val="100000"/>
              </a:lnSpc>
              <a:spcBef>
                <a:spcPts val="0"/>
              </a:spcBef>
              <a:buClr>
                <a:srgbClr val="004D52"/>
              </a:buClr>
              <a:buSzPct val="120000"/>
              <a:buFont typeface="Wingdings" panose="05000000000000000000" pitchFamily="2" charset="2"/>
              <a:buChar char="§"/>
            </a:pPr>
            <a:endParaRPr lang="nb-NO" dirty="0">
              <a:latin typeface="Roboto" panose="02000000000000000000" pitchFamily="2" charset="0"/>
              <a:ea typeface="Roboto" panose="02000000000000000000" pitchFamily="2" charset="0"/>
            </a:endParaRPr>
          </a:p>
          <a:p>
            <a:pPr>
              <a:lnSpc>
                <a:spcPct val="100000"/>
              </a:lnSpc>
              <a:spcBef>
                <a:spcPts val="0"/>
              </a:spcBef>
              <a:buClr>
                <a:srgbClr val="004D52"/>
              </a:buClr>
              <a:buSzPct val="120000"/>
              <a:buFont typeface="Wingdings" panose="05000000000000000000" pitchFamily="2" charset="2"/>
              <a:buChar char="§"/>
            </a:pPr>
            <a:r>
              <a:rPr lang="nb-NO" dirty="0">
                <a:latin typeface="Roboto" panose="02000000000000000000" pitchFamily="2" charset="0"/>
                <a:ea typeface="Roboto" panose="02000000000000000000" pitchFamily="2" charset="0"/>
              </a:rPr>
              <a:t>Oppsett</a:t>
            </a:r>
          </a:p>
        </p:txBody>
      </p:sp>
      <p:pic>
        <p:nvPicPr>
          <p:cNvPr id="5" name="Bilde 4"/>
          <p:cNvPicPr>
            <a:picLocks noChangeAspect="1"/>
          </p:cNvPicPr>
          <p:nvPr/>
        </p:nvPicPr>
        <p:blipFill>
          <a:blip r:embed="rId2"/>
          <a:stretch>
            <a:fillRect/>
          </a:stretch>
        </p:blipFill>
        <p:spPr>
          <a:xfrm>
            <a:off x="6618748" y="1696232"/>
            <a:ext cx="5465338" cy="4505123"/>
          </a:xfrm>
          <a:prstGeom prst="rect">
            <a:avLst/>
          </a:prstGeom>
        </p:spPr>
      </p:pic>
      <p:pic>
        <p:nvPicPr>
          <p:cNvPr id="6" name="Bilde 5">
            <a:extLst>
              <a:ext uri="{FF2B5EF4-FFF2-40B4-BE49-F238E27FC236}">
                <a16:creationId xmlns:a16="http://schemas.microsoft.com/office/drawing/2014/main" id="{BC45F9AD-ABFD-4ACF-B4D4-EA9D24DCE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676" y="295743"/>
            <a:ext cx="2704410" cy="688686"/>
          </a:xfrm>
          <a:prstGeom prst="rect">
            <a:avLst/>
          </a:prstGeom>
          <a:solidFill>
            <a:schemeClr val="bg1"/>
          </a:solidFill>
        </p:spPr>
      </p:pic>
    </p:spTree>
    <p:extLst>
      <p:ext uri="{BB962C8B-B14F-4D97-AF65-F5344CB8AC3E}">
        <p14:creationId xmlns:p14="http://schemas.microsoft.com/office/powerpoint/2010/main" val="371580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36984" y="167951"/>
            <a:ext cx="10515600" cy="766957"/>
          </a:xfrm>
        </p:spPr>
        <p:txBody>
          <a:bodyPr/>
          <a:lstStyle/>
          <a:p>
            <a:r>
              <a:rPr lang="nb-NO" dirty="0">
                <a:latin typeface="Roboto" panose="02000000000000000000" pitchFamily="2" charset="0"/>
                <a:ea typeface="Roboto" panose="02000000000000000000" pitchFamily="2" charset="0"/>
              </a:rPr>
              <a:t>Fakturering - Kortversjon</a:t>
            </a:r>
          </a:p>
        </p:txBody>
      </p:sp>
      <p:sp>
        <p:nvSpPr>
          <p:cNvPr id="3" name="Plassholder for innhold 2"/>
          <p:cNvSpPr>
            <a:spLocks noGrp="1"/>
          </p:cNvSpPr>
          <p:nvPr>
            <p:ph idx="1"/>
          </p:nvPr>
        </p:nvSpPr>
        <p:spPr>
          <a:xfrm>
            <a:off x="436983" y="1085088"/>
            <a:ext cx="4452257" cy="5492994"/>
          </a:xfrm>
        </p:spPr>
        <p:txBody>
          <a:bodyPr>
            <a:normAutofit/>
          </a:bodyPr>
          <a:lstStyle/>
          <a:p>
            <a:pPr>
              <a:lnSpc>
                <a:spcPct val="120000"/>
              </a:lnSpc>
              <a:spcBef>
                <a:spcPts val="0"/>
              </a:spcBef>
            </a:pPr>
            <a:r>
              <a:rPr lang="nb-NO" sz="1400" dirty="0">
                <a:latin typeface="Roboto" panose="02000000000000000000" pitchFamily="2" charset="0"/>
                <a:ea typeface="Roboto" panose="02000000000000000000" pitchFamily="2" charset="0"/>
              </a:rPr>
              <a:t>For å fakturere må det først legges inn kunder og produkter</a:t>
            </a:r>
          </a:p>
          <a:p>
            <a:pPr>
              <a:lnSpc>
                <a:spcPct val="120000"/>
              </a:lnSpc>
              <a:spcBef>
                <a:spcPts val="0"/>
              </a:spcBef>
            </a:pPr>
            <a:r>
              <a:rPr lang="nb-NO" sz="1400" dirty="0">
                <a:latin typeface="Roboto" panose="02000000000000000000" pitchFamily="2" charset="0"/>
                <a:ea typeface="Roboto" panose="02000000000000000000" pitchFamily="2" charset="0"/>
              </a:rPr>
              <a:t>Velg «Fakturering-Ny Faktura(enkel)</a:t>
            </a:r>
          </a:p>
          <a:p>
            <a:pPr>
              <a:lnSpc>
                <a:spcPct val="120000"/>
              </a:lnSpc>
              <a:spcBef>
                <a:spcPts val="0"/>
              </a:spcBef>
            </a:pPr>
            <a:r>
              <a:rPr lang="nb-NO" sz="1400" dirty="0">
                <a:latin typeface="Roboto" panose="02000000000000000000" pitchFamily="2" charset="0"/>
                <a:ea typeface="Roboto" panose="02000000000000000000" pitchFamily="2" charset="0"/>
              </a:rPr>
              <a:t>Fyll inn all nødvendig informasjon</a:t>
            </a:r>
          </a:p>
          <a:p>
            <a:pPr>
              <a:lnSpc>
                <a:spcPct val="120000"/>
              </a:lnSpc>
              <a:spcBef>
                <a:spcPts val="0"/>
              </a:spcBef>
            </a:pPr>
            <a:r>
              <a:rPr lang="nb-NO" sz="1400" dirty="0">
                <a:latin typeface="Roboto" panose="02000000000000000000" pitchFamily="2" charset="0"/>
                <a:ea typeface="Roboto" panose="02000000000000000000" pitchFamily="2" charset="0"/>
              </a:rPr>
              <a:t>Velg «Lagre» og «Lukk» eller «Lukk og Lagre»</a:t>
            </a:r>
          </a:p>
          <a:p>
            <a:pPr>
              <a:lnSpc>
                <a:spcPct val="120000"/>
              </a:lnSpc>
              <a:spcBef>
                <a:spcPts val="0"/>
              </a:spcBef>
            </a:pPr>
            <a:r>
              <a:rPr lang="nb-NO" sz="1400" dirty="0">
                <a:latin typeface="Roboto" panose="02000000000000000000" pitchFamily="2" charset="0"/>
                <a:ea typeface="Roboto" panose="02000000000000000000" pitchFamily="2" charset="0"/>
              </a:rPr>
              <a:t>Velg «Til Fakturering» dersom faktura skal gå på e-post, EHF, eller post, eller «Direkte fakturering» dersom du vil håndtere fakturaen manuelt.</a:t>
            </a:r>
          </a:p>
          <a:p>
            <a:pPr>
              <a:lnSpc>
                <a:spcPct val="120000"/>
              </a:lnSpc>
              <a:spcBef>
                <a:spcPts val="0"/>
              </a:spcBef>
            </a:pPr>
            <a:r>
              <a:rPr lang="nb-NO" sz="1400" dirty="0">
                <a:latin typeface="Roboto" panose="02000000000000000000" pitchFamily="2" charset="0"/>
                <a:ea typeface="Roboto" panose="02000000000000000000" pitchFamily="2" charset="0"/>
              </a:rPr>
              <a:t>Faktura kan sendes som EHF, på e-post, post (av Xledger), eller tas ut og sendes via post eller e-post manuelt. Forsendelsesmåte angis på kundekortet.</a:t>
            </a:r>
          </a:p>
          <a:p>
            <a:pPr>
              <a:lnSpc>
                <a:spcPct val="120000"/>
              </a:lnSpc>
              <a:spcBef>
                <a:spcPts val="0"/>
              </a:spcBef>
            </a:pPr>
            <a:r>
              <a:rPr lang="nb-NO" sz="1400" dirty="0">
                <a:latin typeface="Roboto" panose="02000000000000000000" pitchFamily="2" charset="0"/>
                <a:ea typeface="Roboto" panose="02000000000000000000" pitchFamily="2" charset="0"/>
              </a:rPr>
              <a:t>Standard format, forsendelsesmetode, adresse, betalingsbetingelser, etc. legges opp på kundekortet</a:t>
            </a:r>
          </a:p>
          <a:p>
            <a:pPr>
              <a:lnSpc>
                <a:spcPct val="120000"/>
              </a:lnSpc>
              <a:spcBef>
                <a:spcPts val="0"/>
              </a:spcBef>
            </a:pPr>
            <a:r>
              <a:rPr lang="nb-NO" sz="1400" dirty="0">
                <a:latin typeface="Roboto" panose="02000000000000000000" pitchFamily="2" charset="0"/>
                <a:ea typeface="Roboto" panose="02000000000000000000" pitchFamily="2" charset="0"/>
              </a:rPr>
              <a:t>Det som skrives på «Fakturahode» kommer øverst på fakturaen, og det som skrives på «Fakturafotnote» kommer nederst på fakturaen</a:t>
            </a:r>
          </a:p>
          <a:p>
            <a:pPr>
              <a:lnSpc>
                <a:spcPct val="120000"/>
              </a:lnSpc>
              <a:spcBef>
                <a:spcPts val="0"/>
              </a:spcBef>
            </a:pPr>
            <a:r>
              <a:rPr lang="nb-NO" sz="1400" dirty="0">
                <a:latin typeface="Roboto" panose="02000000000000000000" pitchFamily="2" charset="0"/>
                <a:ea typeface="Roboto" panose="02000000000000000000" pitchFamily="2" charset="0"/>
              </a:rPr>
              <a:t>Vedlegg kan legges til fakturaen ved å velge «vedlegg» helt nederst på siden</a:t>
            </a:r>
          </a:p>
          <a:p>
            <a:pPr>
              <a:lnSpc>
                <a:spcPct val="120000"/>
              </a:lnSpc>
              <a:spcBef>
                <a:spcPts val="0"/>
              </a:spcBef>
            </a:pPr>
            <a:r>
              <a:rPr lang="nb-NO" sz="1400" dirty="0">
                <a:latin typeface="Roboto" panose="02000000000000000000" pitchFamily="2" charset="0"/>
                <a:ea typeface="Roboto" panose="02000000000000000000" pitchFamily="2" charset="0"/>
              </a:rPr>
              <a:t>Kreditnota fungerer på samme måte; du kan ha en negativ mengde, men ikke negativ pris</a:t>
            </a:r>
          </a:p>
        </p:txBody>
      </p:sp>
      <p:pic>
        <p:nvPicPr>
          <p:cNvPr id="5" name="Bilde 4">
            <a:extLst>
              <a:ext uri="{FF2B5EF4-FFF2-40B4-BE49-F238E27FC236}">
                <a16:creationId xmlns:a16="http://schemas.microsoft.com/office/drawing/2014/main" id="{3970D7D2-F40D-4078-A4B0-A9ACE4401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7484" y="246975"/>
            <a:ext cx="2704410" cy="688686"/>
          </a:xfrm>
          <a:prstGeom prst="rect">
            <a:avLst/>
          </a:prstGeom>
          <a:solidFill>
            <a:schemeClr val="bg1"/>
          </a:solidFill>
        </p:spPr>
      </p:pic>
      <p:pic>
        <p:nvPicPr>
          <p:cNvPr id="6" name="Bilde 5">
            <a:extLst>
              <a:ext uri="{FF2B5EF4-FFF2-40B4-BE49-F238E27FC236}">
                <a16:creationId xmlns:a16="http://schemas.microsoft.com/office/drawing/2014/main" id="{5FBF3C75-B379-4443-85A7-D54922981952}"/>
              </a:ext>
            </a:extLst>
          </p:cNvPr>
          <p:cNvPicPr>
            <a:picLocks noChangeAspect="1"/>
          </p:cNvPicPr>
          <p:nvPr/>
        </p:nvPicPr>
        <p:blipFill>
          <a:blip r:embed="rId3"/>
          <a:stretch>
            <a:fillRect/>
          </a:stretch>
        </p:blipFill>
        <p:spPr>
          <a:xfrm>
            <a:off x="5299103" y="1085088"/>
            <a:ext cx="6455914" cy="5239879"/>
          </a:xfrm>
          <a:prstGeom prst="rect">
            <a:avLst/>
          </a:prstGeom>
          <a:effectLst>
            <a:softEdge rad="12700"/>
          </a:effectLst>
        </p:spPr>
      </p:pic>
    </p:spTree>
    <p:extLst>
      <p:ext uri="{BB962C8B-B14F-4D97-AF65-F5344CB8AC3E}">
        <p14:creationId xmlns:p14="http://schemas.microsoft.com/office/powerpoint/2010/main" val="75945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p:cNvSpPr>
            <a:spLocks noGrp="1"/>
          </p:cNvSpPr>
          <p:nvPr>
            <p:ph type="title"/>
          </p:nvPr>
        </p:nvSpPr>
        <p:spPr>
          <a:xfrm>
            <a:off x="241041" y="0"/>
            <a:ext cx="10515600" cy="953570"/>
          </a:xfrm>
        </p:spPr>
        <p:txBody>
          <a:bodyPr/>
          <a:lstStyle/>
          <a:p>
            <a:r>
              <a:rPr lang="nb-NO" dirty="0">
                <a:latin typeface="Roboto" panose="02000000000000000000" pitchFamily="2" charset="0"/>
                <a:ea typeface="Roboto" panose="02000000000000000000" pitchFamily="2" charset="0"/>
              </a:rPr>
              <a:t>Kundedatabasen</a:t>
            </a:r>
          </a:p>
        </p:txBody>
      </p:sp>
      <p:sp>
        <p:nvSpPr>
          <p:cNvPr id="3" name="Plassholder for innhold 2"/>
          <p:cNvSpPr>
            <a:spLocks noGrp="1"/>
          </p:cNvSpPr>
          <p:nvPr>
            <p:ph idx="1"/>
          </p:nvPr>
        </p:nvSpPr>
        <p:spPr>
          <a:xfrm>
            <a:off x="418322" y="953570"/>
            <a:ext cx="11095654" cy="5779739"/>
          </a:xfrm>
        </p:spPr>
        <p:txBody>
          <a:bodyPr>
            <a:normAutofit fontScale="77500" lnSpcReduction="20000"/>
          </a:bodyPr>
          <a:lstStyle/>
          <a:p>
            <a:pPr>
              <a:lnSpc>
                <a:spcPct val="110000"/>
              </a:lnSpc>
            </a:pPr>
            <a:r>
              <a:rPr lang="nb-NO" sz="1800" dirty="0">
                <a:latin typeface="Roboto" panose="02000000000000000000" pitchFamily="2" charset="0"/>
                <a:ea typeface="Roboto" panose="02000000000000000000" pitchFamily="2" charset="0"/>
              </a:rPr>
              <a:t>Ligger under menyvalget «Kunde-Kunder»</a:t>
            </a:r>
          </a:p>
          <a:p>
            <a:pPr>
              <a:lnSpc>
                <a:spcPct val="110000"/>
              </a:lnSpc>
            </a:pPr>
            <a:r>
              <a:rPr lang="nb-NO" sz="1800" dirty="0">
                <a:latin typeface="Roboto" panose="02000000000000000000" pitchFamily="2" charset="0"/>
                <a:ea typeface="Roboto" panose="02000000000000000000" pitchFamily="2" charset="0"/>
              </a:rPr>
              <a:t>Klikk på forstørrelsesglasset for å søke opp alle kundene som finnes</a:t>
            </a:r>
          </a:p>
          <a:p>
            <a:pPr>
              <a:lnSpc>
                <a:spcPct val="110000"/>
              </a:lnSpc>
            </a:pPr>
            <a:r>
              <a:rPr lang="nb-NO" sz="1800" dirty="0">
                <a:latin typeface="Roboto" panose="02000000000000000000" pitchFamily="2" charset="0"/>
                <a:ea typeface="Roboto" panose="02000000000000000000" pitchFamily="2" charset="0"/>
              </a:rPr>
              <a:t>Bruk «Søkekriterier» og «kolonneutvalg» for å søke opp en eller flere kunder basert på dine egne kriterier</a:t>
            </a:r>
          </a:p>
          <a:p>
            <a:pPr>
              <a:lnSpc>
                <a:spcPct val="110000"/>
              </a:lnSpc>
            </a:pPr>
            <a:r>
              <a:rPr lang="nb-NO" sz="1800" dirty="0">
                <a:latin typeface="Roboto" panose="02000000000000000000" pitchFamily="2" charset="0"/>
                <a:ea typeface="Roboto" panose="02000000000000000000" pitchFamily="2" charset="0"/>
              </a:rPr>
              <a:t>Klikk på «+» for å opprette en ny kunde</a:t>
            </a:r>
          </a:p>
          <a:p>
            <a:pPr lvl="1">
              <a:lnSpc>
                <a:spcPct val="110000"/>
              </a:lnSpc>
            </a:pPr>
            <a:r>
              <a:rPr lang="nb-NO" sz="1600" dirty="0">
                <a:latin typeface="Roboto" panose="02000000000000000000" pitchFamily="2" charset="0"/>
                <a:ea typeface="Roboto" panose="02000000000000000000" pitchFamily="2" charset="0"/>
              </a:rPr>
              <a:t>Kunden er et firma:  Skriv inn organisasjonsnummer eller navn til kunden i feltet «Firma/person» og vent til Xledger finner kunden.  Klikk «Lagre» når kunden er funnet.  Fyll så inn resten av informasjonen.  Dersom Xledger ikke finner kunden opprett kunden på samme måte som en person (se neste punkt).</a:t>
            </a:r>
          </a:p>
          <a:p>
            <a:pPr lvl="1">
              <a:lnSpc>
                <a:spcPct val="110000"/>
              </a:lnSpc>
            </a:pPr>
            <a:r>
              <a:rPr lang="nb-NO" sz="1600" dirty="0">
                <a:latin typeface="Roboto" panose="02000000000000000000" pitchFamily="2" charset="0"/>
                <a:ea typeface="Roboto" panose="02000000000000000000" pitchFamily="2" charset="0"/>
              </a:rPr>
              <a:t>Kunden er en person: Skriv inn navnet på personen i feltet «kunde».  Fyll inn adresse. Xledger vil prøve å søke opp adressen mens du skriver.  Dersom adressen ikke finnes opprettes den ved å klikke på blyanten bak adressefeltet.</a:t>
            </a:r>
          </a:p>
          <a:p>
            <a:pPr>
              <a:lnSpc>
                <a:spcPct val="110000"/>
              </a:lnSpc>
            </a:pPr>
            <a:r>
              <a:rPr lang="nb-NO" sz="1800" dirty="0">
                <a:latin typeface="Roboto" panose="02000000000000000000" pitchFamily="2" charset="0"/>
                <a:ea typeface="Roboto" panose="02000000000000000000" pitchFamily="2" charset="0"/>
              </a:rPr>
              <a:t>Følgene informasjon bør fylles ut på kunden i tillegg til (obligatoriske) navn og adresse:</a:t>
            </a:r>
          </a:p>
          <a:p>
            <a:pPr lvl="1">
              <a:lnSpc>
                <a:spcPct val="110000"/>
              </a:lnSpc>
            </a:pPr>
            <a:r>
              <a:rPr lang="nb-NO" sz="1600" dirty="0">
                <a:latin typeface="Roboto" panose="02000000000000000000" pitchFamily="2" charset="0"/>
                <a:ea typeface="Roboto" panose="02000000000000000000" pitchFamily="2" charset="0"/>
              </a:rPr>
              <a:t>Kundenummer (kode)</a:t>
            </a:r>
          </a:p>
          <a:p>
            <a:pPr lvl="1">
              <a:lnSpc>
                <a:spcPct val="110000"/>
              </a:lnSpc>
            </a:pPr>
            <a:r>
              <a:rPr lang="nb-NO" sz="1600" dirty="0">
                <a:latin typeface="Roboto" panose="02000000000000000000" pitchFamily="2" charset="0"/>
                <a:ea typeface="Roboto" panose="02000000000000000000" pitchFamily="2" charset="0"/>
              </a:rPr>
              <a:t>E-post (for utsendelse av faktura)</a:t>
            </a:r>
          </a:p>
          <a:p>
            <a:pPr lvl="1">
              <a:lnSpc>
                <a:spcPct val="110000"/>
              </a:lnSpc>
            </a:pPr>
            <a:r>
              <a:rPr lang="nb-NO" sz="1600" dirty="0">
                <a:latin typeface="Roboto" panose="02000000000000000000" pitchFamily="2" charset="0"/>
                <a:ea typeface="Roboto" panose="02000000000000000000" pitchFamily="2" charset="0"/>
              </a:rPr>
              <a:t>Vår ref. </a:t>
            </a:r>
          </a:p>
          <a:p>
            <a:pPr lvl="1">
              <a:lnSpc>
                <a:spcPct val="110000"/>
              </a:lnSpc>
            </a:pPr>
            <a:r>
              <a:rPr lang="nb-NO" sz="1600" dirty="0">
                <a:latin typeface="Roboto" panose="02000000000000000000" pitchFamily="2" charset="0"/>
                <a:ea typeface="Roboto" panose="02000000000000000000" pitchFamily="2" charset="0"/>
              </a:rPr>
              <a:t>Dokumentforsendelse (hvordan faktura skal sendes)</a:t>
            </a:r>
          </a:p>
          <a:p>
            <a:pPr lvl="1">
              <a:lnSpc>
                <a:spcPct val="110000"/>
              </a:lnSpc>
            </a:pPr>
            <a:r>
              <a:rPr lang="nb-NO" sz="1600" dirty="0">
                <a:latin typeface="Roboto" panose="02000000000000000000" pitchFamily="2" charset="0"/>
                <a:ea typeface="Roboto" panose="02000000000000000000" pitchFamily="2" charset="0"/>
              </a:rPr>
              <a:t>Betalingsbetingelser</a:t>
            </a:r>
          </a:p>
          <a:p>
            <a:pPr lvl="1">
              <a:lnSpc>
                <a:spcPct val="110000"/>
              </a:lnSpc>
            </a:pPr>
            <a:r>
              <a:rPr lang="nb-NO" sz="1600" dirty="0">
                <a:latin typeface="Roboto" panose="02000000000000000000" pitchFamily="2" charset="0"/>
                <a:ea typeface="Roboto" panose="02000000000000000000" pitchFamily="2" charset="0"/>
              </a:rPr>
              <a:t>Innkrevingskode (for automatisk oppfølging av purringer)</a:t>
            </a:r>
          </a:p>
          <a:p>
            <a:pPr>
              <a:lnSpc>
                <a:spcPct val="110000"/>
              </a:lnSpc>
            </a:pPr>
            <a:r>
              <a:rPr lang="nb-NO" sz="1800" dirty="0">
                <a:latin typeface="Roboto" panose="02000000000000000000" pitchFamily="2" charset="0"/>
                <a:ea typeface="Roboto" panose="02000000000000000000" pitchFamily="2" charset="0"/>
              </a:rPr>
              <a:t>Informasjon som er lik på flere kunder kan oppdateres på flere samtidig ved å bruke masseoppdatering:  søk fram de kundene det gjelder. Marker de i listen. Klikk på blyanten på toppen av listen og legg inn informasjonen</a:t>
            </a:r>
          </a:p>
          <a:p>
            <a:pPr>
              <a:lnSpc>
                <a:spcPct val="110000"/>
              </a:lnSpc>
            </a:pPr>
            <a:endParaRPr lang="nb-NO" sz="1800" dirty="0">
              <a:latin typeface="Roboto" panose="02000000000000000000" pitchFamily="2" charset="0"/>
              <a:ea typeface="Roboto" panose="02000000000000000000" pitchFamily="2" charset="0"/>
            </a:endParaRPr>
          </a:p>
          <a:p>
            <a:pPr>
              <a:lnSpc>
                <a:spcPct val="110000"/>
              </a:lnSpc>
            </a:pPr>
            <a:endParaRPr lang="nb-NO" sz="1800" dirty="0">
              <a:latin typeface="Roboto" panose="02000000000000000000" pitchFamily="2" charset="0"/>
              <a:ea typeface="Roboto" panose="02000000000000000000" pitchFamily="2" charset="0"/>
            </a:endParaRPr>
          </a:p>
          <a:p>
            <a:pPr marL="0" indent="0">
              <a:lnSpc>
                <a:spcPct val="110000"/>
              </a:lnSpc>
              <a:buNone/>
            </a:pPr>
            <a:r>
              <a:rPr lang="nb-NO" sz="1800" b="1" dirty="0">
                <a:solidFill>
                  <a:srgbClr val="021450"/>
                </a:solidFill>
                <a:latin typeface="Roboto" panose="02000000000000000000" pitchFamily="2" charset="0"/>
                <a:ea typeface="Roboto" panose="02000000000000000000" pitchFamily="2" charset="0"/>
              </a:rPr>
              <a:t>Tips:  </a:t>
            </a:r>
            <a:r>
              <a:rPr lang="nb-NO" sz="1800" b="1" dirty="0">
                <a:solidFill>
                  <a:srgbClr val="008787"/>
                </a:solidFill>
                <a:latin typeface="Roboto" panose="02000000000000000000" pitchFamily="2" charset="0"/>
                <a:ea typeface="Roboto" panose="02000000000000000000" pitchFamily="2" charset="0"/>
              </a:rPr>
              <a:t>Søk fram en kundeliste som inneholder den informasjonen du ønsker. Klikk på eksporter til Excel -&gt; Du har en Excel fil med din kundedatabase</a:t>
            </a:r>
          </a:p>
          <a:p>
            <a:pPr>
              <a:lnSpc>
                <a:spcPct val="110000"/>
              </a:lnSpc>
            </a:pPr>
            <a:endParaRPr lang="nb-NO" sz="1800" dirty="0">
              <a:latin typeface="Roboto" panose="02000000000000000000" pitchFamily="2" charset="0"/>
              <a:ea typeface="Roboto" panose="02000000000000000000" pitchFamily="2" charset="0"/>
            </a:endParaRPr>
          </a:p>
          <a:p>
            <a:pPr lvl="1">
              <a:lnSpc>
                <a:spcPct val="110000"/>
              </a:lnSpc>
            </a:pPr>
            <a:endParaRPr lang="nb-NO" sz="1600" dirty="0">
              <a:latin typeface="Roboto" panose="02000000000000000000" pitchFamily="2" charset="0"/>
              <a:ea typeface="Roboto" panose="02000000000000000000" pitchFamily="2" charset="0"/>
            </a:endParaRPr>
          </a:p>
        </p:txBody>
      </p:sp>
      <p:pic>
        <p:nvPicPr>
          <p:cNvPr id="6" name="Bilde 5">
            <a:extLst>
              <a:ext uri="{FF2B5EF4-FFF2-40B4-BE49-F238E27FC236}">
                <a16:creationId xmlns:a16="http://schemas.microsoft.com/office/drawing/2014/main" id="{11117714-6530-4855-BEC6-73252420E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9676" y="295743"/>
            <a:ext cx="2704410" cy="688686"/>
          </a:xfrm>
          <a:prstGeom prst="rect">
            <a:avLst/>
          </a:prstGeom>
          <a:solidFill>
            <a:schemeClr val="bg1"/>
          </a:solidFill>
        </p:spPr>
      </p:pic>
    </p:spTree>
    <p:extLst>
      <p:ext uri="{BB962C8B-B14F-4D97-AF65-F5344CB8AC3E}">
        <p14:creationId xmlns:p14="http://schemas.microsoft.com/office/powerpoint/2010/main" val="87814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41041" y="0"/>
            <a:ext cx="10515600" cy="953570"/>
          </a:xfrm>
        </p:spPr>
        <p:txBody>
          <a:bodyPr/>
          <a:lstStyle/>
          <a:p>
            <a:r>
              <a:rPr lang="nb-NO" dirty="0">
                <a:latin typeface="Roboto" panose="02000000000000000000" pitchFamily="2" charset="0"/>
                <a:ea typeface="Roboto" panose="02000000000000000000" pitchFamily="2" charset="0"/>
              </a:rPr>
              <a:t>Produkter</a:t>
            </a:r>
          </a:p>
        </p:txBody>
      </p:sp>
      <p:sp>
        <p:nvSpPr>
          <p:cNvPr id="3" name="Plassholder for innhold 2"/>
          <p:cNvSpPr>
            <a:spLocks noGrp="1"/>
          </p:cNvSpPr>
          <p:nvPr>
            <p:ph idx="1"/>
          </p:nvPr>
        </p:nvSpPr>
        <p:spPr>
          <a:xfrm>
            <a:off x="418322" y="953570"/>
            <a:ext cx="11665764" cy="5779739"/>
          </a:xfrm>
        </p:spPr>
        <p:txBody>
          <a:bodyPr>
            <a:normAutofit fontScale="92500" lnSpcReduction="10000"/>
          </a:bodyPr>
          <a:lstStyle/>
          <a:p>
            <a:pPr>
              <a:lnSpc>
                <a:spcPct val="110000"/>
              </a:lnSpc>
            </a:pPr>
            <a:r>
              <a:rPr lang="nb-NO" sz="1800" dirty="0">
                <a:latin typeface="Roboto" panose="02000000000000000000" pitchFamily="2" charset="0"/>
                <a:ea typeface="Roboto" panose="02000000000000000000" pitchFamily="2" charset="0"/>
              </a:rPr>
              <a:t>Ligger under menyvalget «Fakturering-Produkter-Produkter»</a:t>
            </a:r>
          </a:p>
          <a:p>
            <a:pPr>
              <a:lnSpc>
                <a:spcPct val="110000"/>
              </a:lnSpc>
            </a:pPr>
            <a:r>
              <a:rPr lang="nb-NO" sz="1800" dirty="0">
                <a:latin typeface="Roboto" panose="02000000000000000000" pitchFamily="2" charset="0"/>
                <a:ea typeface="Roboto" panose="02000000000000000000" pitchFamily="2" charset="0"/>
              </a:rPr>
              <a:t>Klikk på forstørrelsesglasset for å søke opp alle produktene som finnes</a:t>
            </a:r>
          </a:p>
          <a:p>
            <a:pPr>
              <a:lnSpc>
                <a:spcPct val="110000"/>
              </a:lnSpc>
            </a:pPr>
            <a:r>
              <a:rPr lang="nb-NO" sz="1800" dirty="0">
                <a:latin typeface="Roboto" panose="02000000000000000000" pitchFamily="2" charset="0"/>
                <a:ea typeface="Roboto" panose="02000000000000000000" pitchFamily="2" charset="0"/>
              </a:rPr>
              <a:t>Bruk «Søkekriterier» og «kolonneutvalg» for å søke opp en eller flere produkter basert på dine egne kriterier</a:t>
            </a:r>
          </a:p>
          <a:p>
            <a:pPr>
              <a:lnSpc>
                <a:spcPct val="110000"/>
              </a:lnSpc>
            </a:pPr>
            <a:r>
              <a:rPr lang="nb-NO" sz="1800" dirty="0">
                <a:latin typeface="Roboto" panose="02000000000000000000" pitchFamily="2" charset="0"/>
                <a:ea typeface="Roboto" panose="02000000000000000000" pitchFamily="2" charset="0"/>
              </a:rPr>
              <a:t>Klikk på «+» for å opprette et nytt produkt</a:t>
            </a:r>
          </a:p>
          <a:p>
            <a:pPr>
              <a:lnSpc>
                <a:spcPct val="110000"/>
              </a:lnSpc>
            </a:pPr>
            <a:r>
              <a:rPr lang="nb-NO" sz="1800" dirty="0">
                <a:latin typeface="Roboto" panose="02000000000000000000" pitchFamily="2" charset="0"/>
                <a:ea typeface="Roboto" panose="02000000000000000000" pitchFamily="2" charset="0"/>
              </a:rPr>
              <a:t>Det finnes mange felt på produktkortet som kan brukes. Det anbefales minst følgende:</a:t>
            </a:r>
          </a:p>
          <a:p>
            <a:pPr lvl="1">
              <a:lnSpc>
                <a:spcPct val="110000"/>
              </a:lnSpc>
            </a:pPr>
            <a:r>
              <a:rPr lang="nb-NO" sz="1600" dirty="0">
                <a:latin typeface="Roboto" panose="02000000000000000000" pitchFamily="2" charset="0"/>
                <a:ea typeface="Roboto" panose="02000000000000000000" pitchFamily="2" charset="0"/>
              </a:rPr>
              <a:t>Produktnummer (#)</a:t>
            </a:r>
          </a:p>
          <a:p>
            <a:pPr lvl="1">
              <a:lnSpc>
                <a:spcPct val="110000"/>
              </a:lnSpc>
            </a:pPr>
            <a:r>
              <a:rPr lang="nb-NO" sz="1600" dirty="0">
                <a:latin typeface="Roboto" panose="02000000000000000000" pitchFamily="2" charset="0"/>
                <a:ea typeface="Roboto" panose="02000000000000000000" pitchFamily="2" charset="0"/>
              </a:rPr>
              <a:t>Navn på produktet (beskrivelse)</a:t>
            </a:r>
          </a:p>
          <a:p>
            <a:pPr lvl="1">
              <a:lnSpc>
                <a:spcPct val="110000"/>
              </a:lnSpc>
            </a:pPr>
            <a:r>
              <a:rPr lang="nb-NO" sz="1600" dirty="0">
                <a:latin typeface="Roboto" panose="02000000000000000000" pitchFamily="2" charset="0"/>
                <a:ea typeface="Roboto" panose="02000000000000000000" pitchFamily="2" charset="0"/>
              </a:rPr>
              <a:t>Enhet</a:t>
            </a:r>
          </a:p>
          <a:p>
            <a:pPr lvl="1">
              <a:lnSpc>
                <a:spcPct val="110000"/>
              </a:lnSpc>
            </a:pPr>
            <a:r>
              <a:rPr lang="nb-NO" sz="1600" dirty="0">
                <a:latin typeface="Roboto" panose="02000000000000000000" pitchFamily="2" charset="0"/>
                <a:ea typeface="Roboto" panose="02000000000000000000" pitchFamily="2" charset="0"/>
              </a:rPr>
              <a:t>Kryss av for om produktet skal brukes til «innkjøp» «salg «utlegg» «lagerføres»  osv.</a:t>
            </a:r>
          </a:p>
          <a:p>
            <a:pPr lvl="1">
              <a:lnSpc>
                <a:spcPct val="110000"/>
              </a:lnSpc>
            </a:pPr>
            <a:r>
              <a:rPr lang="nb-NO" sz="1600" dirty="0">
                <a:latin typeface="Roboto" panose="02000000000000000000" pitchFamily="2" charset="0"/>
                <a:ea typeface="Roboto" panose="02000000000000000000" pitchFamily="2" charset="0"/>
              </a:rPr>
              <a:t>Legg inn koststed eller prosjekt som produktet tilhører</a:t>
            </a:r>
          </a:p>
          <a:p>
            <a:pPr lvl="1">
              <a:lnSpc>
                <a:spcPct val="110000"/>
              </a:lnSpc>
            </a:pPr>
            <a:r>
              <a:rPr lang="nb-NO" sz="1600" dirty="0">
                <a:latin typeface="Roboto" panose="02000000000000000000" pitchFamily="2" charset="0"/>
                <a:ea typeface="Roboto" panose="02000000000000000000" pitchFamily="2" charset="0"/>
              </a:rPr>
              <a:t>Legg inn kostpris og/eller salgspris  (kan endres når produktet faktureres)</a:t>
            </a:r>
          </a:p>
          <a:p>
            <a:pPr lvl="1">
              <a:lnSpc>
                <a:spcPct val="110000"/>
              </a:lnSpc>
            </a:pPr>
            <a:r>
              <a:rPr lang="nb-NO" sz="1600" dirty="0">
                <a:latin typeface="Roboto" panose="02000000000000000000" pitchFamily="2" charset="0"/>
                <a:ea typeface="Roboto" panose="02000000000000000000" pitchFamily="2" charset="0"/>
              </a:rPr>
              <a:t>Legg inn avgiftskode for å få riktig type mva. på produktet (spør regnskapsfører)</a:t>
            </a:r>
          </a:p>
          <a:p>
            <a:pPr>
              <a:lnSpc>
                <a:spcPct val="110000"/>
              </a:lnSpc>
            </a:pPr>
            <a:r>
              <a:rPr lang="nb-NO" sz="1800" dirty="0">
                <a:latin typeface="Roboto" panose="02000000000000000000" pitchFamily="2" charset="0"/>
                <a:ea typeface="Roboto" panose="02000000000000000000" pitchFamily="2" charset="0"/>
              </a:rPr>
              <a:t>Informasjon som er lik på flere produkter kan oppdateres på flere samtidig ved å bruke masseoppdatering:  søk fram de produktene det gjelder. Marker de i listen. Klikk på blyanten på toppen av listen og legg inn informasjonen</a:t>
            </a:r>
          </a:p>
          <a:p>
            <a:pPr>
              <a:lnSpc>
                <a:spcPct val="110000"/>
              </a:lnSpc>
            </a:pPr>
            <a:endParaRPr lang="nb-NO" sz="1800" dirty="0">
              <a:latin typeface="Roboto" panose="02000000000000000000" pitchFamily="2" charset="0"/>
              <a:ea typeface="Roboto" panose="02000000000000000000" pitchFamily="2" charset="0"/>
            </a:endParaRPr>
          </a:p>
          <a:p>
            <a:pPr marL="0" indent="0">
              <a:lnSpc>
                <a:spcPct val="110000"/>
              </a:lnSpc>
              <a:buNone/>
            </a:pPr>
            <a:r>
              <a:rPr lang="nb-NO" sz="1800" b="1" dirty="0">
                <a:solidFill>
                  <a:srgbClr val="021450"/>
                </a:solidFill>
                <a:latin typeface="Roboto" panose="02000000000000000000" pitchFamily="2" charset="0"/>
                <a:ea typeface="Roboto" panose="02000000000000000000" pitchFamily="2" charset="0"/>
              </a:rPr>
              <a:t>Tips:  </a:t>
            </a:r>
            <a:r>
              <a:rPr lang="nb-NO" sz="1800" b="1" dirty="0">
                <a:solidFill>
                  <a:srgbClr val="008787"/>
                </a:solidFill>
                <a:latin typeface="Roboto" panose="02000000000000000000" pitchFamily="2" charset="0"/>
                <a:ea typeface="Roboto" panose="02000000000000000000" pitchFamily="2" charset="0"/>
              </a:rPr>
              <a:t>Bruk produktgrupper og/eller forelder for å lage en struktur/gruppere produktene dine.  Produktgrupper lages under «Fakturering-Produkter-Produktgrupper»</a:t>
            </a:r>
          </a:p>
          <a:p>
            <a:pPr>
              <a:lnSpc>
                <a:spcPct val="110000"/>
              </a:lnSpc>
            </a:pPr>
            <a:endParaRPr lang="nb-NO" sz="1800" dirty="0">
              <a:latin typeface="Roboto" panose="02000000000000000000" pitchFamily="2" charset="0"/>
              <a:ea typeface="Roboto" panose="02000000000000000000" pitchFamily="2" charset="0"/>
            </a:endParaRPr>
          </a:p>
          <a:p>
            <a:pPr lvl="1">
              <a:lnSpc>
                <a:spcPct val="110000"/>
              </a:lnSpc>
            </a:pPr>
            <a:endParaRPr lang="nb-NO" sz="1600" dirty="0">
              <a:latin typeface="Roboto" panose="02000000000000000000" pitchFamily="2" charset="0"/>
              <a:ea typeface="Roboto" panose="02000000000000000000" pitchFamily="2" charset="0"/>
            </a:endParaRPr>
          </a:p>
          <a:p>
            <a:pPr>
              <a:lnSpc>
                <a:spcPct val="110000"/>
              </a:lnSpc>
            </a:pPr>
            <a:endParaRPr lang="nb-NO" sz="1800" dirty="0">
              <a:latin typeface="Roboto" panose="02000000000000000000" pitchFamily="2" charset="0"/>
              <a:ea typeface="Roboto" panose="02000000000000000000" pitchFamily="2" charset="0"/>
            </a:endParaRPr>
          </a:p>
          <a:p>
            <a:pPr>
              <a:lnSpc>
                <a:spcPct val="110000"/>
              </a:lnSpc>
            </a:pPr>
            <a:endParaRPr lang="nb-NO" sz="1800" dirty="0">
              <a:latin typeface="Roboto" panose="02000000000000000000" pitchFamily="2" charset="0"/>
              <a:ea typeface="Roboto" panose="02000000000000000000" pitchFamily="2" charset="0"/>
            </a:endParaRPr>
          </a:p>
          <a:p>
            <a:pPr>
              <a:lnSpc>
                <a:spcPct val="110000"/>
              </a:lnSpc>
            </a:pPr>
            <a:endParaRPr lang="nb-NO" sz="1800" dirty="0">
              <a:latin typeface="Roboto" panose="02000000000000000000" pitchFamily="2" charset="0"/>
              <a:ea typeface="Roboto" panose="02000000000000000000" pitchFamily="2" charset="0"/>
            </a:endParaRPr>
          </a:p>
          <a:p>
            <a:pPr>
              <a:lnSpc>
                <a:spcPct val="110000"/>
              </a:lnSpc>
            </a:pPr>
            <a:endParaRPr lang="nb-NO" sz="1800" dirty="0">
              <a:latin typeface="Roboto" panose="02000000000000000000" pitchFamily="2" charset="0"/>
              <a:ea typeface="Roboto" panose="02000000000000000000" pitchFamily="2" charset="0"/>
            </a:endParaRPr>
          </a:p>
          <a:p>
            <a:pPr lvl="1">
              <a:lnSpc>
                <a:spcPct val="110000"/>
              </a:lnSpc>
            </a:pPr>
            <a:endParaRPr lang="nb-NO" sz="1600" dirty="0">
              <a:latin typeface="Roboto" panose="02000000000000000000" pitchFamily="2" charset="0"/>
              <a:ea typeface="Roboto" panose="02000000000000000000" pitchFamily="2" charset="0"/>
            </a:endParaRPr>
          </a:p>
        </p:txBody>
      </p:sp>
      <p:pic>
        <p:nvPicPr>
          <p:cNvPr id="6" name="Bilde 5">
            <a:extLst>
              <a:ext uri="{FF2B5EF4-FFF2-40B4-BE49-F238E27FC236}">
                <a16:creationId xmlns:a16="http://schemas.microsoft.com/office/drawing/2014/main" id="{11117714-6530-4855-BEC6-73252420E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9676" y="295743"/>
            <a:ext cx="2704410" cy="688686"/>
          </a:xfrm>
          <a:prstGeom prst="rect">
            <a:avLst/>
          </a:prstGeom>
          <a:solidFill>
            <a:schemeClr val="bg1"/>
          </a:solidFill>
        </p:spPr>
      </p:pic>
      <p:pic>
        <p:nvPicPr>
          <p:cNvPr id="5" name="Bilde 4">
            <a:extLst>
              <a:ext uri="{FF2B5EF4-FFF2-40B4-BE49-F238E27FC236}">
                <a16:creationId xmlns:a16="http://schemas.microsoft.com/office/drawing/2014/main" id="{46F793BC-7B3C-4BE3-AB17-74612C8B4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3189" y="3009551"/>
            <a:ext cx="1360575" cy="1360575"/>
          </a:xfrm>
          <a:prstGeom prst="rect">
            <a:avLst/>
          </a:prstGeom>
        </p:spPr>
      </p:pic>
    </p:spTree>
    <p:extLst>
      <p:ext uri="{BB962C8B-B14F-4D97-AF65-F5344CB8AC3E}">
        <p14:creationId xmlns:p14="http://schemas.microsoft.com/office/powerpoint/2010/main" val="33301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p:cNvSpPr>
            <a:spLocks noGrp="1"/>
          </p:cNvSpPr>
          <p:nvPr>
            <p:ph type="title"/>
          </p:nvPr>
        </p:nvSpPr>
        <p:spPr>
          <a:xfrm>
            <a:off x="436984" y="167951"/>
            <a:ext cx="10515600" cy="766957"/>
          </a:xfrm>
        </p:spPr>
        <p:txBody>
          <a:bodyPr/>
          <a:lstStyle/>
          <a:p>
            <a:r>
              <a:rPr lang="nb-NO" dirty="0">
                <a:latin typeface="Roboto" panose="02000000000000000000" pitchFamily="2" charset="0"/>
                <a:ea typeface="Roboto" panose="02000000000000000000" pitchFamily="2" charset="0"/>
              </a:rPr>
              <a:t>Fakturering</a:t>
            </a:r>
          </a:p>
        </p:txBody>
      </p:sp>
      <p:sp>
        <p:nvSpPr>
          <p:cNvPr id="3" name="Plassholder for innhold 2"/>
          <p:cNvSpPr>
            <a:spLocks noGrp="1"/>
          </p:cNvSpPr>
          <p:nvPr>
            <p:ph idx="1"/>
          </p:nvPr>
        </p:nvSpPr>
        <p:spPr>
          <a:xfrm>
            <a:off x="436983" y="1085088"/>
            <a:ext cx="4452257" cy="5389306"/>
          </a:xfrm>
        </p:spPr>
        <p:txBody>
          <a:bodyPr>
            <a:normAutofit fontScale="92500" lnSpcReduction="20000"/>
          </a:bodyPr>
          <a:lstStyle/>
          <a:p>
            <a:pPr>
              <a:lnSpc>
                <a:spcPct val="120000"/>
              </a:lnSpc>
              <a:spcBef>
                <a:spcPts val="0"/>
              </a:spcBef>
            </a:pPr>
            <a:r>
              <a:rPr lang="nb-NO" sz="1400" dirty="0">
                <a:latin typeface="Roboto" panose="02000000000000000000" pitchFamily="2" charset="0"/>
                <a:ea typeface="Roboto" panose="02000000000000000000" pitchFamily="2" charset="0"/>
              </a:rPr>
              <a:t>Velg «Fakturering-Ny Faktura(enkel)</a:t>
            </a:r>
          </a:p>
          <a:p>
            <a:pPr>
              <a:lnSpc>
                <a:spcPct val="120000"/>
              </a:lnSpc>
              <a:spcBef>
                <a:spcPts val="0"/>
              </a:spcBef>
            </a:pPr>
            <a:r>
              <a:rPr lang="nb-NO" sz="1400" dirty="0">
                <a:latin typeface="Roboto" panose="02000000000000000000" pitchFamily="2" charset="0"/>
                <a:ea typeface="Roboto" panose="02000000000000000000" pitchFamily="2" charset="0"/>
              </a:rPr>
              <a:t>Fyll inn all nødvendig informasjon. Påkrevde felt er merket med et rødt kryss.</a:t>
            </a:r>
          </a:p>
          <a:p>
            <a:pPr lvl="1">
              <a:lnSpc>
                <a:spcPct val="120000"/>
              </a:lnSpc>
              <a:spcBef>
                <a:spcPts val="0"/>
              </a:spcBef>
            </a:pPr>
            <a:r>
              <a:rPr lang="nb-NO" sz="1200" dirty="0">
                <a:latin typeface="Roboto" panose="02000000000000000000" pitchFamily="2" charset="0"/>
                <a:ea typeface="Roboto" panose="02000000000000000000" pitchFamily="2" charset="0"/>
              </a:rPr>
              <a:t>Mangler det informasjon vil ikke Xledger lagre fakturaen, men gir deg en feilmelding med rød tekst øverst på siden.</a:t>
            </a:r>
          </a:p>
          <a:p>
            <a:pPr lvl="1">
              <a:lnSpc>
                <a:spcPct val="120000"/>
              </a:lnSpc>
              <a:spcBef>
                <a:spcPts val="0"/>
              </a:spcBef>
            </a:pPr>
            <a:r>
              <a:rPr lang="nb-NO" sz="1200" dirty="0">
                <a:latin typeface="Roboto" panose="02000000000000000000" pitchFamily="2" charset="0"/>
                <a:ea typeface="Roboto" panose="02000000000000000000" pitchFamily="2" charset="0"/>
              </a:rPr>
              <a:t>Standard  informasjon, forsendelsesmetode, adresse, betalingsbetingelser, etc. hentes fra kundekortet, men kan endres på fakturaen</a:t>
            </a:r>
          </a:p>
          <a:p>
            <a:pPr lvl="1">
              <a:lnSpc>
                <a:spcPct val="120000"/>
              </a:lnSpc>
              <a:spcBef>
                <a:spcPts val="0"/>
              </a:spcBef>
            </a:pPr>
            <a:r>
              <a:rPr lang="nb-NO" sz="1200" dirty="0">
                <a:latin typeface="Roboto" panose="02000000000000000000" pitchFamily="2" charset="0"/>
                <a:ea typeface="Roboto" panose="02000000000000000000" pitchFamily="2" charset="0"/>
              </a:rPr>
              <a:t>Det som skrives på «Fakturahode» kommer øverst på fakturaen, og det som skrives på «Fakturafotnote» kommer nederst på fakturaen</a:t>
            </a:r>
          </a:p>
          <a:p>
            <a:pPr>
              <a:lnSpc>
                <a:spcPct val="120000"/>
              </a:lnSpc>
              <a:spcBef>
                <a:spcPts val="0"/>
              </a:spcBef>
            </a:pPr>
            <a:r>
              <a:rPr lang="nb-NO" sz="1400" dirty="0">
                <a:latin typeface="Roboto" panose="02000000000000000000" pitchFamily="2" charset="0"/>
                <a:ea typeface="Roboto" panose="02000000000000000000" pitchFamily="2" charset="0"/>
              </a:rPr>
              <a:t>Legg inn produkter ved å trykke på «+Ny» nederst på siden</a:t>
            </a:r>
          </a:p>
          <a:p>
            <a:pPr lvl="1">
              <a:lnSpc>
                <a:spcPct val="120000"/>
              </a:lnSpc>
              <a:spcBef>
                <a:spcPts val="0"/>
              </a:spcBef>
            </a:pPr>
            <a:r>
              <a:rPr lang="nb-NO" sz="1200" dirty="0">
                <a:latin typeface="Roboto" panose="02000000000000000000" pitchFamily="2" charset="0"/>
                <a:ea typeface="Roboto" panose="02000000000000000000" pitchFamily="2" charset="0"/>
              </a:rPr>
              <a:t>Bruk linjenummer til å endre på rekkefølgen på produktene</a:t>
            </a:r>
          </a:p>
          <a:p>
            <a:pPr>
              <a:lnSpc>
                <a:spcPct val="120000"/>
              </a:lnSpc>
              <a:spcBef>
                <a:spcPts val="0"/>
              </a:spcBef>
            </a:pPr>
            <a:r>
              <a:rPr lang="nb-NO" sz="1400" dirty="0">
                <a:latin typeface="Roboto" panose="02000000000000000000" pitchFamily="2" charset="0"/>
                <a:ea typeface="Roboto" panose="02000000000000000000" pitchFamily="2" charset="0"/>
              </a:rPr>
              <a:t>Vedlegg kan legges til fakturaen ved å velge «vedlegg» helt nederst på siden</a:t>
            </a:r>
          </a:p>
          <a:p>
            <a:pPr>
              <a:lnSpc>
                <a:spcPct val="120000"/>
              </a:lnSpc>
              <a:spcBef>
                <a:spcPts val="0"/>
              </a:spcBef>
            </a:pPr>
            <a:endParaRPr lang="nb-NO" sz="1400" dirty="0">
              <a:latin typeface="Roboto" panose="02000000000000000000" pitchFamily="2" charset="0"/>
              <a:ea typeface="Roboto" panose="02000000000000000000" pitchFamily="2" charset="0"/>
            </a:endParaRPr>
          </a:p>
          <a:p>
            <a:pPr marL="0" indent="0">
              <a:lnSpc>
                <a:spcPct val="120000"/>
              </a:lnSpc>
              <a:spcBef>
                <a:spcPts val="0"/>
              </a:spcBef>
              <a:buNone/>
            </a:pPr>
            <a:r>
              <a:rPr lang="nb-NO" sz="1400" dirty="0">
                <a:latin typeface="Roboto" panose="02000000000000000000" pitchFamily="2" charset="0"/>
                <a:ea typeface="Roboto" panose="02000000000000000000" pitchFamily="2" charset="0"/>
              </a:rPr>
              <a:t>Når du er ferdig og klar til utsendelse</a:t>
            </a:r>
          </a:p>
          <a:p>
            <a:pPr>
              <a:lnSpc>
                <a:spcPct val="120000"/>
              </a:lnSpc>
              <a:spcBef>
                <a:spcPts val="0"/>
              </a:spcBef>
            </a:pPr>
            <a:r>
              <a:rPr lang="nb-NO" sz="1400" dirty="0">
                <a:latin typeface="Roboto" panose="02000000000000000000" pitchFamily="2" charset="0"/>
                <a:ea typeface="Roboto" panose="02000000000000000000" pitchFamily="2" charset="0"/>
              </a:rPr>
              <a:t>Velg «Lagre» og «Lukk» eller «Lukk og Lagre»</a:t>
            </a:r>
          </a:p>
          <a:p>
            <a:pPr>
              <a:lnSpc>
                <a:spcPct val="120000"/>
              </a:lnSpc>
              <a:spcBef>
                <a:spcPts val="0"/>
              </a:spcBef>
            </a:pPr>
            <a:r>
              <a:rPr lang="nb-NO" sz="1400" dirty="0">
                <a:latin typeface="Roboto" panose="02000000000000000000" pitchFamily="2" charset="0"/>
                <a:ea typeface="Roboto" panose="02000000000000000000" pitchFamily="2" charset="0"/>
              </a:rPr>
              <a:t>Velg «Til Fakturering» dersom faktura skal sendes av systemet eller «Direkte fakturering» dersom du vil håndtere/sende fakturaen selv</a:t>
            </a:r>
          </a:p>
          <a:p>
            <a:pPr lvl="1">
              <a:lnSpc>
                <a:spcPct val="120000"/>
              </a:lnSpc>
              <a:spcBef>
                <a:spcPts val="0"/>
              </a:spcBef>
            </a:pPr>
            <a:r>
              <a:rPr lang="nb-NO" sz="1200" dirty="0">
                <a:latin typeface="Roboto" panose="02000000000000000000" pitchFamily="2" charset="0"/>
                <a:ea typeface="Roboto" panose="02000000000000000000" pitchFamily="2" charset="0"/>
              </a:rPr>
              <a:t>Til fakturering kan velges både inne på fakturaen og ute på fakturalisten</a:t>
            </a:r>
          </a:p>
          <a:p>
            <a:pPr lvl="1">
              <a:lnSpc>
                <a:spcPct val="120000"/>
              </a:lnSpc>
              <a:spcBef>
                <a:spcPts val="0"/>
              </a:spcBef>
            </a:pPr>
            <a:r>
              <a:rPr lang="nb-NO" sz="1200" dirty="0">
                <a:latin typeface="Roboto" panose="02000000000000000000" pitchFamily="2" charset="0"/>
                <a:ea typeface="Roboto" panose="02000000000000000000" pitchFamily="2" charset="0"/>
              </a:rPr>
              <a:t>Direkte fakturering kan kun velges inne på fakturaen.</a:t>
            </a:r>
          </a:p>
          <a:p>
            <a:pPr>
              <a:lnSpc>
                <a:spcPct val="120000"/>
              </a:lnSpc>
              <a:spcBef>
                <a:spcPts val="0"/>
              </a:spcBef>
            </a:pPr>
            <a:r>
              <a:rPr lang="nb-NO" sz="1400" dirty="0">
                <a:latin typeface="Roboto" panose="02000000000000000000" pitchFamily="2" charset="0"/>
                <a:ea typeface="Roboto" panose="02000000000000000000" pitchFamily="2" charset="0"/>
              </a:rPr>
              <a:t>Faktura kan sendes som EHF, på e-post, post (av Xledger), eller sendes manuelt (direkte fakturering)</a:t>
            </a:r>
          </a:p>
        </p:txBody>
      </p:sp>
      <p:pic>
        <p:nvPicPr>
          <p:cNvPr id="5" name="Bilde 4">
            <a:extLst>
              <a:ext uri="{FF2B5EF4-FFF2-40B4-BE49-F238E27FC236}">
                <a16:creationId xmlns:a16="http://schemas.microsoft.com/office/drawing/2014/main" id="{3970D7D2-F40D-4078-A4B0-A9ACE4401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7484" y="246975"/>
            <a:ext cx="2704410" cy="688686"/>
          </a:xfrm>
          <a:prstGeom prst="rect">
            <a:avLst/>
          </a:prstGeom>
          <a:solidFill>
            <a:schemeClr val="bg1"/>
          </a:solidFill>
        </p:spPr>
      </p:pic>
      <p:pic>
        <p:nvPicPr>
          <p:cNvPr id="6" name="Bilde 5">
            <a:extLst>
              <a:ext uri="{FF2B5EF4-FFF2-40B4-BE49-F238E27FC236}">
                <a16:creationId xmlns:a16="http://schemas.microsoft.com/office/drawing/2014/main" id="{5FBF3C75-B379-4443-85A7-D54922981952}"/>
              </a:ext>
            </a:extLst>
          </p:cNvPr>
          <p:cNvPicPr>
            <a:picLocks noChangeAspect="1"/>
          </p:cNvPicPr>
          <p:nvPr/>
        </p:nvPicPr>
        <p:blipFill>
          <a:blip r:embed="rId3"/>
          <a:stretch>
            <a:fillRect/>
          </a:stretch>
        </p:blipFill>
        <p:spPr>
          <a:xfrm>
            <a:off x="5299103" y="1085088"/>
            <a:ext cx="6455914" cy="5239879"/>
          </a:xfrm>
          <a:prstGeom prst="rect">
            <a:avLst/>
          </a:prstGeom>
          <a:effectLst>
            <a:softEdge rad="12700"/>
          </a:effectLst>
        </p:spPr>
      </p:pic>
      <p:sp>
        <p:nvSpPr>
          <p:cNvPr id="4" name="TekstSylinder 3">
            <a:extLst>
              <a:ext uri="{FF2B5EF4-FFF2-40B4-BE49-F238E27FC236}">
                <a16:creationId xmlns:a16="http://schemas.microsoft.com/office/drawing/2014/main" id="{D76A54E3-F693-4AA9-B111-267995712738}"/>
              </a:ext>
            </a:extLst>
          </p:cNvPr>
          <p:cNvSpPr txBox="1"/>
          <p:nvPr/>
        </p:nvSpPr>
        <p:spPr>
          <a:xfrm>
            <a:off x="352386" y="6474394"/>
            <a:ext cx="11402631" cy="307777"/>
          </a:xfrm>
          <a:prstGeom prst="rect">
            <a:avLst/>
          </a:prstGeom>
          <a:noFill/>
        </p:spPr>
        <p:txBody>
          <a:bodyPr wrap="square" rtlCol="0">
            <a:spAutoFit/>
          </a:bodyPr>
          <a:lstStyle/>
          <a:p>
            <a:r>
              <a:rPr lang="nb-NO" sz="1400" b="1" dirty="0">
                <a:solidFill>
                  <a:srgbClr val="021450"/>
                </a:solidFill>
                <a:latin typeface="Roboto" panose="02000000000000000000"/>
              </a:rPr>
              <a:t>Tips: </a:t>
            </a:r>
            <a:r>
              <a:rPr lang="nb-NO" sz="1400" dirty="0">
                <a:solidFill>
                  <a:srgbClr val="008787"/>
                </a:solidFill>
                <a:latin typeface="Roboto" panose="02000000000000000000"/>
              </a:rPr>
              <a:t>Har du mange av samme faktura kan du kopiere en faktura du allerede har laget, evt. importere de via Excel (hør med support)</a:t>
            </a:r>
          </a:p>
        </p:txBody>
      </p:sp>
    </p:spTree>
    <p:extLst>
      <p:ext uri="{BB962C8B-B14F-4D97-AF65-F5344CB8AC3E}">
        <p14:creationId xmlns:p14="http://schemas.microsoft.com/office/powerpoint/2010/main" val="367090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36984" y="167951"/>
            <a:ext cx="10515600" cy="766957"/>
          </a:xfrm>
        </p:spPr>
        <p:txBody>
          <a:bodyPr/>
          <a:lstStyle/>
          <a:p>
            <a:r>
              <a:rPr lang="nb-NO" dirty="0">
                <a:latin typeface="Roboto" panose="02000000000000000000" pitchFamily="2" charset="0"/>
                <a:ea typeface="Roboto" panose="02000000000000000000" pitchFamily="2" charset="0"/>
              </a:rPr>
              <a:t>Kreditering</a:t>
            </a:r>
          </a:p>
        </p:txBody>
      </p:sp>
      <p:sp>
        <p:nvSpPr>
          <p:cNvPr id="3" name="Plassholder for innhold 2"/>
          <p:cNvSpPr>
            <a:spLocks noGrp="1"/>
          </p:cNvSpPr>
          <p:nvPr>
            <p:ph idx="1"/>
          </p:nvPr>
        </p:nvSpPr>
        <p:spPr>
          <a:xfrm>
            <a:off x="436983" y="1085088"/>
            <a:ext cx="4452257" cy="5492994"/>
          </a:xfrm>
        </p:spPr>
        <p:txBody>
          <a:bodyPr>
            <a:normAutofit/>
          </a:bodyPr>
          <a:lstStyle/>
          <a:p>
            <a:pPr marL="0" indent="0">
              <a:lnSpc>
                <a:spcPct val="120000"/>
              </a:lnSpc>
              <a:spcBef>
                <a:spcPts val="0"/>
              </a:spcBef>
              <a:buNone/>
            </a:pPr>
            <a:r>
              <a:rPr lang="nb-NO" sz="1400" b="1" dirty="0">
                <a:latin typeface="Roboto" panose="02000000000000000000" pitchFamily="2" charset="0"/>
                <a:ea typeface="Roboto" panose="02000000000000000000" pitchFamily="2" charset="0"/>
              </a:rPr>
              <a:t>Kreditering av en faktura som er sendt ut</a:t>
            </a:r>
          </a:p>
          <a:p>
            <a:pPr>
              <a:lnSpc>
                <a:spcPct val="120000"/>
              </a:lnSpc>
              <a:spcBef>
                <a:spcPts val="0"/>
              </a:spcBef>
            </a:pPr>
            <a:r>
              <a:rPr lang="nb-NO" sz="1400" dirty="0">
                <a:latin typeface="Roboto" panose="02000000000000000000" pitchFamily="2" charset="0"/>
                <a:ea typeface="Roboto" panose="02000000000000000000" pitchFamily="2" charset="0"/>
              </a:rPr>
              <a:t>Søk opp fakturaen du ønsker å kreditere under «Fakturering-Oversikt faktura enkel»</a:t>
            </a:r>
          </a:p>
          <a:p>
            <a:pPr>
              <a:lnSpc>
                <a:spcPct val="120000"/>
              </a:lnSpc>
              <a:spcBef>
                <a:spcPts val="0"/>
              </a:spcBef>
            </a:pPr>
            <a:r>
              <a:rPr lang="nb-NO" sz="1400" dirty="0">
                <a:latin typeface="Roboto" panose="02000000000000000000" pitchFamily="2" charset="0"/>
                <a:ea typeface="Roboto" panose="02000000000000000000" pitchFamily="2" charset="0"/>
              </a:rPr>
              <a:t>Åpne fakturaen ved å klikke på mappen til venstre på linjen</a:t>
            </a:r>
          </a:p>
          <a:p>
            <a:pPr>
              <a:lnSpc>
                <a:spcPct val="120000"/>
              </a:lnSpc>
              <a:spcBef>
                <a:spcPts val="0"/>
              </a:spcBef>
            </a:pPr>
            <a:r>
              <a:rPr lang="nb-NO" sz="1400" dirty="0">
                <a:latin typeface="Roboto" panose="02000000000000000000" pitchFamily="2" charset="0"/>
                <a:ea typeface="Roboto" panose="02000000000000000000" pitchFamily="2" charset="0"/>
              </a:rPr>
              <a:t>Klikk på knappen krediter</a:t>
            </a:r>
          </a:p>
          <a:p>
            <a:pPr>
              <a:lnSpc>
                <a:spcPct val="120000"/>
              </a:lnSpc>
              <a:spcBef>
                <a:spcPts val="0"/>
              </a:spcBef>
            </a:pPr>
            <a:r>
              <a:rPr lang="nb-NO" sz="1400" dirty="0">
                <a:latin typeface="Roboto" panose="02000000000000000000" pitchFamily="2" charset="0"/>
                <a:ea typeface="Roboto" panose="02000000000000000000" pitchFamily="2" charset="0"/>
              </a:rPr>
              <a:t>En kreditnota helt lik fakturaen vil nå komme opp</a:t>
            </a:r>
          </a:p>
          <a:p>
            <a:pPr>
              <a:lnSpc>
                <a:spcPct val="120000"/>
              </a:lnSpc>
              <a:spcBef>
                <a:spcPts val="0"/>
              </a:spcBef>
            </a:pPr>
            <a:r>
              <a:rPr lang="nb-NO" sz="1400" dirty="0">
                <a:latin typeface="Roboto" panose="02000000000000000000" pitchFamily="2" charset="0"/>
                <a:ea typeface="Roboto" panose="02000000000000000000" pitchFamily="2" charset="0"/>
              </a:rPr>
              <a:t>Du kan redigere på kreditnotaen om ønskelig</a:t>
            </a:r>
          </a:p>
          <a:p>
            <a:pPr>
              <a:lnSpc>
                <a:spcPct val="120000"/>
              </a:lnSpc>
              <a:spcBef>
                <a:spcPts val="0"/>
              </a:spcBef>
            </a:pPr>
            <a:r>
              <a:rPr lang="nb-NO" sz="1400" dirty="0">
                <a:latin typeface="Roboto" panose="02000000000000000000" pitchFamily="2" charset="0"/>
                <a:ea typeface="Roboto" panose="02000000000000000000" pitchFamily="2" charset="0"/>
              </a:rPr>
              <a:t>Sendes ut på samme måte som en faktura</a:t>
            </a:r>
          </a:p>
          <a:p>
            <a:pPr>
              <a:lnSpc>
                <a:spcPct val="120000"/>
              </a:lnSpc>
              <a:spcBef>
                <a:spcPts val="0"/>
              </a:spcBef>
            </a:pPr>
            <a:endParaRPr lang="nb-NO" sz="1400" dirty="0">
              <a:latin typeface="Roboto" panose="02000000000000000000" pitchFamily="2" charset="0"/>
              <a:ea typeface="Roboto" panose="02000000000000000000" pitchFamily="2" charset="0"/>
            </a:endParaRPr>
          </a:p>
          <a:p>
            <a:pPr>
              <a:lnSpc>
                <a:spcPct val="120000"/>
              </a:lnSpc>
              <a:spcBef>
                <a:spcPts val="0"/>
              </a:spcBef>
            </a:pPr>
            <a:endParaRPr lang="nb-NO" sz="1400" dirty="0">
              <a:latin typeface="Roboto" panose="02000000000000000000" pitchFamily="2" charset="0"/>
              <a:ea typeface="Roboto" panose="02000000000000000000" pitchFamily="2" charset="0"/>
            </a:endParaRPr>
          </a:p>
          <a:p>
            <a:pPr>
              <a:lnSpc>
                <a:spcPct val="120000"/>
              </a:lnSpc>
              <a:spcBef>
                <a:spcPts val="0"/>
              </a:spcBef>
            </a:pPr>
            <a:endParaRPr lang="nb-NO" sz="1400" dirty="0">
              <a:latin typeface="Roboto" panose="02000000000000000000" pitchFamily="2" charset="0"/>
              <a:ea typeface="Roboto" panose="02000000000000000000" pitchFamily="2" charset="0"/>
            </a:endParaRPr>
          </a:p>
          <a:p>
            <a:pPr>
              <a:lnSpc>
                <a:spcPct val="120000"/>
              </a:lnSpc>
              <a:spcBef>
                <a:spcPts val="0"/>
              </a:spcBef>
            </a:pPr>
            <a:endParaRPr lang="nb-NO" sz="1400" dirty="0">
              <a:latin typeface="Roboto" panose="02000000000000000000" pitchFamily="2" charset="0"/>
              <a:ea typeface="Roboto" panose="02000000000000000000" pitchFamily="2" charset="0"/>
            </a:endParaRPr>
          </a:p>
          <a:p>
            <a:pPr>
              <a:lnSpc>
                <a:spcPct val="120000"/>
              </a:lnSpc>
              <a:spcBef>
                <a:spcPts val="0"/>
              </a:spcBef>
            </a:pPr>
            <a:endParaRPr lang="nb-NO" sz="1400" b="1" dirty="0">
              <a:latin typeface="Roboto" panose="02000000000000000000" pitchFamily="2" charset="0"/>
              <a:ea typeface="Roboto" panose="02000000000000000000" pitchFamily="2" charset="0"/>
            </a:endParaRPr>
          </a:p>
          <a:p>
            <a:pPr marL="0" indent="0">
              <a:lnSpc>
                <a:spcPct val="120000"/>
              </a:lnSpc>
              <a:spcBef>
                <a:spcPts val="0"/>
              </a:spcBef>
              <a:buNone/>
            </a:pPr>
            <a:r>
              <a:rPr lang="nb-NO" sz="1400" b="1" dirty="0">
                <a:latin typeface="Roboto" panose="02000000000000000000" pitchFamily="2" charset="0"/>
                <a:ea typeface="Roboto" panose="02000000000000000000" pitchFamily="2" charset="0"/>
              </a:rPr>
              <a:t>Lage en manuell kreditnota</a:t>
            </a:r>
          </a:p>
          <a:p>
            <a:pPr>
              <a:lnSpc>
                <a:spcPct val="120000"/>
              </a:lnSpc>
              <a:spcBef>
                <a:spcPts val="0"/>
              </a:spcBef>
            </a:pPr>
            <a:r>
              <a:rPr lang="nb-NO" sz="1400" dirty="0">
                <a:latin typeface="Roboto" panose="02000000000000000000" pitchFamily="2" charset="0"/>
                <a:ea typeface="Roboto" panose="02000000000000000000" pitchFamily="2" charset="0"/>
              </a:rPr>
              <a:t>Lages på samme måte som en faktura, men velg «salgordretype» Kreditnota</a:t>
            </a:r>
          </a:p>
          <a:p>
            <a:pPr>
              <a:lnSpc>
                <a:spcPct val="120000"/>
              </a:lnSpc>
              <a:spcBef>
                <a:spcPts val="0"/>
              </a:spcBef>
            </a:pPr>
            <a:r>
              <a:rPr lang="nb-NO" sz="1400" dirty="0">
                <a:latin typeface="Roboto" panose="02000000000000000000" pitchFamily="2" charset="0"/>
                <a:ea typeface="Roboto" panose="02000000000000000000" pitchFamily="2" charset="0"/>
              </a:rPr>
              <a:t>Sendes ut på samme måte som en faktura</a:t>
            </a:r>
          </a:p>
        </p:txBody>
      </p:sp>
      <p:pic>
        <p:nvPicPr>
          <p:cNvPr id="5" name="Bilde 4">
            <a:extLst>
              <a:ext uri="{FF2B5EF4-FFF2-40B4-BE49-F238E27FC236}">
                <a16:creationId xmlns:a16="http://schemas.microsoft.com/office/drawing/2014/main" id="{3970D7D2-F40D-4078-A4B0-A9ACE4401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7484" y="246975"/>
            <a:ext cx="2704410" cy="688686"/>
          </a:xfrm>
          <a:prstGeom prst="rect">
            <a:avLst/>
          </a:prstGeom>
          <a:solidFill>
            <a:schemeClr val="bg1"/>
          </a:solidFill>
        </p:spPr>
      </p:pic>
      <p:pic>
        <p:nvPicPr>
          <p:cNvPr id="4" name="Bilde 3">
            <a:extLst>
              <a:ext uri="{FF2B5EF4-FFF2-40B4-BE49-F238E27FC236}">
                <a16:creationId xmlns:a16="http://schemas.microsoft.com/office/drawing/2014/main" id="{1457F1B6-4FDD-4AE2-A2E0-6898640D3451}"/>
              </a:ext>
            </a:extLst>
          </p:cNvPr>
          <p:cNvPicPr>
            <a:picLocks noChangeAspect="1"/>
          </p:cNvPicPr>
          <p:nvPr/>
        </p:nvPicPr>
        <p:blipFill>
          <a:blip r:embed="rId3"/>
          <a:stretch>
            <a:fillRect/>
          </a:stretch>
        </p:blipFill>
        <p:spPr>
          <a:xfrm>
            <a:off x="5704605" y="4553262"/>
            <a:ext cx="6276174" cy="2107571"/>
          </a:xfrm>
          <a:prstGeom prst="rect">
            <a:avLst/>
          </a:prstGeom>
        </p:spPr>
      </p:pic>
      <p:pic>
        <p:nvPicPr>
          <p:cNvPr id="7" name="Bilde 6">
            <a:extLst>
              <a:ext uri="{FF2B5EF4-FFF2-40B4-BE49-F238E27FC236}">
                <a16:creationId xmlns:a16="http://schemas.microsoft.com/office/drawing/2014/main" id="{D6441972-FE81-4367-BD3E-613DE7FAEFCA}"/>
              </a:ext>
            </a:extLst>
          </p:cNvPr>
          <p:cNvPicPr>
            <a:picLocks noChangeAspect="1"/>
          </p:cNvPicPr>
          <p:nvPr/>
        </p:nvPicPr>
        <p:blipFill rotWithShape="1">
          <a:blip r:embed="rId4"/>
          <a:srcRect b="22356"/>
          <a:stretch/>
        </p:blipFill>
        <p:spPr>
          <a:xfrm>
            <a:off x="5704605" y="1241766"/>
            <a:ext cx="4266307" cy="1638124"/>
          </a:xfrm>
          <a:prstGeom prst="rect">
            <a:avLst/>
          </a:prstGeom>
        </p:spPr>
      </p:pic>
      <p:pic>
        <p:nvPicPr>
          <p:cNvPr id="8" name="Bilde 7">
            <a:extLst>
              <a:ext uri="{FF2B5EF4-FFF2-40B4-BE49-F238E27FC236}">
                <a16:creationId xmlns:a16="http://schemas.microsoft.com/office/drawing/2014/main" id="{E4C9AC66-9F28-46CC-8C40-4B82CD3304A3}"/>
              </a:ext>
            </a:extLst>
          </p:cNvPr>
          <p:cNvPicPr>
            <a:picLocks noChangeAspect="1"/>
          </p:cNvPicPr>
          <p:nvPr/>
        </p:nvPicPr>
        <p:blipFill rotWithShape="1">
          <a:blip r:embed="rId5"/>
          <a:srcRect r="8801"/>
          <a:stretch/>
        </p:blipFill>
        <p:spPr>
          <a:xfrm>
            <a:off x="7714472" y="2983916"/>
            <a:ext cx="4266307" cy="1465320"/>
          </a:xfrm>
          <a:prstGeom prst="rect">
            <a:avLst/>
          </a:prstGeom>
        </p:spPr>
      </p:pic>
    </p:spTree>
    <p:extLst>
      <p:ext uri="{BB962C8B-B14F-4D97-AF65-F5344CB8AC3E}">
        <p14:creationId xmlns:p14="http://schemas.microsoft.com/office/powerpoint/2010/main" val="299005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41041" y="0"/>
            <a:ext cx="10515600" cy="953570"/>
          </a:xfrm>
        </p:spPr>
        <p:txBody>
          <a:bodyPr/>
          <a:lstStyle/>
          <a:p>
            <a:r>
              <a:rPr lang="nb-NO" dirty="0">
                <a:latin typeface="Roboto" panose="02000000000000000000" pitchFamily="2" charset="0"/>
                <a:ea typeface="Roboto" panose="02000000000000000000" pitchFamily="2" charset="0"/>
              </a:rPr>
              <a:t>Søk i fakturaer</a:t>
            </a:r>
          </a:p>
        </p:txBody>
      </p:sp>
      <p:sp>
        <p:nvSpPr>
          <p:cNvPr id="3" name="Plassholder for innhold 2"/>
          <p:cNvSpPr>
            <a:spLocks noGrp="1"/>
          </p:cNvSpPr>
          <p:nvPr>
            <p:ph idx="1"/>
          </p:nvPr>
        </p:nvSpPr>
        <p:spPr>
          <a:xfrm>
            <a:off x="636095" y="1095430"/>
            <a:ext cx="11095654" cy="2569806"/>
          </a:xfrm>
        </p:spPr>
        <p:txBody>
          <a:bodyPr>
            <a:normAutofit lnSpcReduction="10000"/>
          </a:bodyPr>
          <a:lstStyle/>
          <a:p>
            <a:pPr>
              <a:lnSpc>
                <a:spcPct val="110000"/>
              </a:lnSpc>
            </a:pPr>
            <a:r>
              <a:rPr lang="nb-NO" sz="1800" dirty="0">
                <a:latin typeface="Roboto" panose="02000000000000000000" pitchFamily="2" charset="0"/>
                <a:ea typeface="Roboto" panose="02000000000000000000" pitchFamily="2" charset="0"/>
              </a:rPr>
              <a:t>Det finnes flere steder man kan se på fakturaer som er sendt:</a:t>
            </a:r>
          </a:p>
          <a:p>
            <a:pPr lvl="1">
              <a:lnSpc>
                <a:spcPct val="110000"/>
              </a:lnSpc>
            </a:pPr>
            <a:r>
              <a:rPr lang="nb-NO" sz="1600" dirty="0">
                <a:latin typeface="Roboto" panose="02000000000000000000" pitchFamily="2" charset="0"/>
                <a:ea typeface="Roboto" panose="02000000000000000000" pitchFamily="2" charset="0"/>
              </a:rPr>
              <a:t>«Kunde-Kundetransaksjoner» gir deg en liste over alle fakturaer og betalinger fra kunder.  Pass på at du velger å se «alle» transaksjoner og ikke bare «åpne poster»</a:t>
            </a:r>
          </a:p>
          <a:p>
            <a:pPr lvl="1">
              <a:lnSpc>
                <a:spcPct val="110000"/>
              </a:lnSpc>
            </a:pPr>
            <a:r>
              <a:rPr lang="nb-NO" sz="1600" dirty="0">
                <a:latin typeface="Roboto" panose="02000000000000000000" pitchFamily="2" charset="0"/>
                <a:ea typeface="Roboto" panose="02000000000000000000" pitchFamily="2" charset="0"/>
              </a:rPr>
              <a:t>«Fakturering-Fakturaoversikt» gir tilgang til enkle og avanserte søk på fakturaer</a:t>
            </a:r>
          </a:p>
          <a:p>
            <a:pPr lvl="1">
              <a:lnSpc>
                <a:spcPct val="110000"/>
              </a:lnSpc>
            </a:pPr>
            <a:r>
              <a:rPr lang="nb-NO" sz="1600" dirty="0">
                <a:latin typeface="Roboto" panose="02000000000000000000" pitchFamily="2" charset="0"/>
                <a:ea typeface="Roboto" panose="02000000000000000000" pitchFamily="2" charset="0"/>
              </a:rPr>
              <a:t>«Fakturering-Oversikt faktura enkel» er et enkelt søkebilde hvor du kan søke på kunde, fakturanummer, ordrenummer, KID. Pass på at du velger å se «alle» transaksjoner.</a:t>
            </a:r>
          </a:p>
          <a:p>
            <a:pPr>
              <a:lnSpc>
                <a:spcPct val="110000"/>
              </a:lnSpc>
            </a:pPr>
            <a:r>
              <a:rPr lang="nb-NO" sz="1800" dirty="0">
                <a:latin typeface="Roboto" panose="02000000000000000000" pitchFamily="2" charset="0"/>
                <a:ea typeface="Roboto" panose="02000000000000000000" pitchFamily="2" charset="0"/>
              </a:rPr>
              <a:t>Alle fakturaer vil også legge seg som et bilag i regnskapet og kan søkes opp i hovedbok (spør regnskapsfører)</a:t>
            </a:r>
          </a:p>
          <a:p>
            <a:pPr marL="0" indent="0">
              <a:lnSpc>
                <a:spcPct val="110000"/>
              </a:lnSpc>
              <a:buNone/>
            </a:pPr>
            <a:endParaRPr lang="nb-NO" sz="1800" dirty="0">
              <a:latin typeface="Roboto" panose="02000000000000000000" pitchFamily="2" charset="0"/>
              <a:ea typeface="Roboto" panose="02000000000000000000" pitchFamily="2" charset="0"/>
            </a:endParaRPr>
          </a:p>
        </p:txBody>
      </p:sp>
      <p:pic>
        <p:nvPicPr>
          <p:cNvPr id="6" name="Bilde 5">
            <a:extLst>
              <a:ext uri="{FF2B5EF4-FFF2-40B4-BE49-F238E27FC236}">
                <a16:creationId xmlns:a16="http://schemas.microsoft.com/office/drawing/2014/main" id="{11117714-6530-4855-BEC6-73252420E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9676" y="295743"/>
            <a:ext cx="2704410" cy="688686"/>
          </a:xfrm>
          <a:prstGeom prst="rect">
            <a:avLst/>
          </a:prstGeom>
          <a:solidFill>
            <a:schemeClr val="bg1"/>
          </a:solidFill>
        </p:spPr>
      </p:pic>
      <p:pic>
        <p:nvPicPr>
          <p:cNvPr id="4" name="Bilde 3">
            <a:extLst>
              <a:ext uri="{FF2B5EF4-FFF2-40B4-BE49-F238E27FC236}">
                <a16:creationId xmlns:a16="http://schemas.microsoft.com/office/drawing/2014/main" id="{E4C6691E-E5D2-411A-AC51-6AA84D81672D}"/>
              </a:ext>
            </a:extLst>
          </p:cNvPr>
          <p:cNvPicPr>
            <a:picLocks noChangeAspect="1"/>
          </p:cNvPicPr>
          <p:nvPr/>
        </p:nvPicPr>
        <p:blipFill>
          <a:blip r:embed="rId3"/>
          <a:stretch>
            <a:fillRect/>
          </a:stretch>
        </p:blipFill>
        <p:spPr>
          <a:xfrm>
            <a:off x="636095" y="3955934"/>
            <a:ext cx="10631074" cy="1966694"/>
          </a:xfrm>
          <a:prstGeom prst="rect">
            <a:avLst/>
          </a:prstGeom>
        </p:spPr>
      </p:pic>
    </p:spTree>
    <p:extLst>
      <p:ext uri="{BB962C8B-B14F-4D97-AF65-F5344CB8AC3E}">
        <p14:creationId xmlns:p14="http://schemas.microsoft.com/office/powerpoint/2010/main" val="180327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41041" y="0"/>
            <a:ext cx="10515600" cy="953570"/>
          </a:xfrm>
        </p:spPr>
        <p:txBody>
          <a:bodyPr/>
          <a:lstStyle/>
          <a:p>
            <a:r>
              <a:rPr lang="nb-NO" dirty="0">
                <a:latin typeface="Roboto" panose="02000000000000000000" pitchFamily="2" charset="0"/>
                <a:ea typeface="Roboto" panose="02000000000000000000" pitchFamily="2" charset="0"/>
              </a:rPr>
              <a:t>Oppfølging av reskontro (betalinger)</a:t>
            </a:r>
          </a:p>
        </p:txBody>
      </p:sp>
      <p:sp>
        <p:nvSpPr>
          <p:cNvPr id="3" name="Plassholder for innhold 2"/>
          <p:cNvSpPr>
            <a:spLocks noGrp="1"/>
          </p:cNvSpPr>
          <p:nvPr>
            <p:ph idx="1"/>
          </p:nvPr>
        </p:nvSpPr>
        <p:spPr>
          <a:xfrm>
            <a:off x="418322" y="953570"/>
            <a:ext cx="11095654" cy="5904430"/>
          </a:xfrm>
        </p:spPr>
        <p:txBody>
          <a:bodyPr>
            <a:normAutofit fontScale="85000" lnSpcReduction="10000"/>
          </a:bodyPr>
          <a:lstStyle/>
          <a:p>
            <a:pPr>
              <a:lnSpc>
                <a:spcPct val="110000"/>
              </a:lnSpc>
            </a:pPr>
            <a:r>
              <a:rPr lang="nb-NO" sz="1800" dirty="0">
                <a:latin typeface="Roboto" panose="02000000000000000000" pitchFamily="2" charset="0"/>
                <a:ea typeface="Roboto" panose="02000000000000000000" pitchFamily="2" charset="0"/>
              </a:rPr>
              <a:t>Det finnes flere steder man kan se utestående fordringer</a:t>
            </a:r>
          </a:p>
          <a:p>
            <a:pPr lvl="1">
              <a:lnSpc>
                <a:spcPct val="110000"/>
              </a:lnSpc>
            </a:pPr>
            <a:r>
              <a:rPr lang="nb-NO" sz="1600" dirty="0">
                <a:latin typeface="Roboto" panose="02000000000000000000" pitchFamily="2" charset="0"/>
                <a:ea typeface="Roboto" panose="02000000000000000000" pitchFamily="2" charset="0"/>
              </a:rPr>
              <a:t>«Kunde-Betalingsoppfølging»  gir deg en aldersfordelt saldoliste på skjerm</a:t>
            </a:r>
          </a:p>
          <a:p>
            <a:pPr lvl="1">
              <a:lnSpc>
                <a:spcPct val="110000"/>
              </a:lnSpc>
            </a:pPr>
            <a:r>
              <a:rPr lang="nb-NO" sz="1600" dirty="0">
                <a:latin typeface="Roboto" panose="02000000000000000000" pitchFamily="2" charset="0"/>
                <a:ea typeface="Roboto" panose="02000000000000000000" pitchFamily="2" charset="0"/>
              </a:rPr>
              <a:t>«Kunde-Kundetransaksjoner» gir deg en liste over alle poster som ikke er utlignet, og muligheten for å utligne postene</a:t>
            </a:r>
          </a:p>
          <a:p>
            <a:pPr lvl="1">
              <a:lnSpc>
                <a:spcPct val="110000"/>
              </a:lnSpc>
            </a:pPr>
            <a:r>
              <a:rPr lang="nb-NO" sz="1600" dirty="0">
                <a:latin typeface="Roboto" panose="02000000000000000000" pitchFamily="2" charset="0"/>
                <a:ea typeface="Roboto" panose="02000000000000000000" pitchFamily="2" charset="0"/>
              </a:rPr>
              <a:t>«Kunde-kundetransaksjoner-åpne poster» gir deg en liste over alle poster som ikke er utlignet og mulighet for å registrere en betaling</a:t>
            </a:r>
          </a:p>
          <a:p>
            <a:pPr lvl="1">
              <a:lnSpc>
                <a:spcPct val="110000"/>
              </a:lnSpc>
            </a:pPr>
            <a:r>
              <a:rPr lang="nb-NO" sz="1600" dirty="0">
                <a:latin typeface="Roboto" panose="02000000000000000000" pitchFamily="2" charset="0"/>
                <a:ea typeface="Roboto" panose="02000000000000000000" pitchFamily="2" charset="0"/>
              </a:rPr>
              <a:t>«Kunde-rapporter-åpner poster» gir deg en rapport på åpne poster for utskrift</a:t>
            </a:r>
          </a:p>
          <a:p>
            <a:pPr lvl="1">
              <a:lnSpc>
                <a:spcPct val="110000"/>
              </a:lnSpc>
            </a:pPr>
            <a:r>
              <a:rPr lang="nb-NO" sz="1600" dirty="0">
                <a:latin typeface="Roboto" panose="02000000000000000000" pitchFamily="2" charset="0"/>
                <a:ea typeface="Roboto" panose="02000000000000000000" pitchFamily="2" charset="0"/>
              </a:rPr>
              <a:t>«Kunde-rapporter-åpne poster kunde historisk» gir deg en rapport på åpne poster per slutten av en periode</a:t>
            </a:r>
          </a:p>
          <a:p>
            <a:pPr lvl="1">
              <a:lnSpc>
                <a:spcPct val="110000"/>
              </a:lnSpc>
            </a:pPr>
            <a:endParaRPr lang="nb-NO" sz="1600" dirty="0">
              <a:latin typeface="Roboto" panose="02000000000000000000" pitchFamily="2" charset="0"/>
              <a:ea typeface="Roboto" panose="02000000000000000000" pitchFamily="2" charset="0"/>
            </a:endParaRPr>
          </a:p>
          <a:p>
            <a:pPr>
              <a:lnSpc>
                <a:spcPct val="110000"/>
              </a:lnSpc>
            </a:pPr>
            <a:r>
              <a:rPr lang="nb-NO" sz="1800" dirty="0">
                <a:latin typeface="Roboto" panose="02000000000000000000" pitchFamily="2" charset="0"/>
                <a:ea typeface="Roboto" panose="02000000000000000000" pitchFamily="2" charset="0"/>
              </a:rPr>
              <a:t>Dersom det faktureres med bruk av OCR/KID så vil betaling av faktura utlignes automatisk</a:t>
            </a:r>
          </a:p>
          <a:p>
            <a:pPr>
              <a:lnSpc>
                <a:spcPct val="110000"/>
              </a:lnSpc>
            </a:pPr>
            <a:r>
              <a:rPr lang="nb-NO" sz="1800" dirty="0">
                <a:latin typeface="Roboto" panose="02000000000000000000" pitchFamily="2" charset="0"/>
                <a:ea typeface="Roboto" panose="02000000000000000000" pitchFamily="2" charset="0"/>
              </a:rPr>
              <a:t>Dersom du manuelt skal matche to betalinger med samme beløp kan det gjøres under «Kunde-Kundetransaksjoner» </a:t>
            </a:r>
          </a:p>
          <a:p>
            <a:pPr>
              <a:lnSpc>
                <a:spcPct val="110000"/>
              </a:lnSpc>
            </a:pPr>
            <a:r>
              <a:rPr lang="nb-NO" sz="1800" dirty="0">
                <a:latin typeface="Roboto" panose="02000000000000000000" pitchFamily="2" charset="0"/>
                <a:ea typeface="Roboto" panose="02000000000000000000" pitchFamily="2" charset="0"/>
              </a:rPr>
              <a:t>Dersom du manuelt skal matche to betalinger som hører sammen men hvor beløpet er forskjellig gjøres dette via bilagsregistrering (ta kontakt med regnskapsfører)</a:t>
            </a:r>
          </a:p>
          <a:p>
            <a:pPr>
              <a:lnSpc>
                <a:spcPct val="110000"/>
              </a:lnSpc>
            </a:pPr>
            <a:r>
              <a:rPr lang="nb-NO" sz="1800" dirty="0">
                <a:latin typeface="Roboto" panose="02000000000000000000" pitchFamily="2" charset="0"/>
                <a:ea typeface="Roboto" panose="02000000000000000000" pitchFamily="2" charset="0"/>
              </a:rPr>
              <a:t>Det kan også opprettes et betalingsbilag ved å bruke en åpen post fra bank under bankavstemming (ta kontakt med regnskapsfører)</a:t>
            </a:r>
          </a:p>
          <a:p>
            <a:pPr>
              <a:lnSpc>
                <a:spcPct val="110000"/>
              </a:lnSpc>
            </a:pPr>
            <a:endParaRPr lang="nb-NO" sz="1800" dirty="0">
              <a:latin typeface="Roboto" panose="02000000000000000000" pitchFamily="2" charset="0"/>
              <a:ea typeface="Roboto" panose="02000000000000000000" pitchFamily="2" charset="0"/>
            </a:endParaRPr>
          </a:p>
          <a:p>
            <a:pPr>
              <a:lnSpc>
                <a:spcPct val="110000"/>
              </a:lnSpc>
            </a:pPr>
            <a:r>
              <a:rPr lang="nb-NO" sz="1800" b="1" dirty="0">
                <a:solidFill>
                  <a:srgbClr val="021450"/>
                </a:solidFill>
                <a:latin typeface="Roboto" panose="02000000000000000000" pitchFamily="2" charset="0"/>
                <a:ea typeface="Roboto" panose="02000000000000000000" pitchFamily="2" charset="0"/>
              </a:rPr>
              <a:t>NB:  </a:t>
            </a:r>
            <a:r>
              <a:rPr lang="nb-NO" sz="1800" dirty="0">
                <a:solidFill>
                  <a:srgbClr val="008787"/>
                </a:solidFill>
                <a:latin typeface="Roboto" panose="02000000000000000000" pitchFamily="2" charset="0"/>
                <a:ea typeface="Roboto" panose="02000000000000000000" pitchFamily="2" charset="0"/>
              </a:rPr>
              <a:t>Dersom det er satt opp automatisk purring av fakturaer vil purringen gå ut selv om faktura er betalt dersom postene ikke er utlignet i reskontro.</a:t>
            </a:r>
          </a:p>
          <a:p>
            <a:pPr>
              <a:lnSpc>
                <a:spcPct val="110000"/>
              </a:lnSpc>
            </a:pPr>
            <a:r>
              <a:rPr lang="nb-NO" sz="1800" b="1" dirty="0">
                <a:solidFill>
                  <a:srgbClr val="021450"/>
                </a:solidFill>
                <a:latin typeface="Roboto" panose="02000000000000000000" pitchFamily="2" charset="0"/>
                <a:ea typeface="Roboto" panose="02000000000000000000" pitchFamily="2" charset="0"/>
              </a:rPr>
              <a:t>NB: </a:t>
            </a:r>
            <a:r>
              <a:rPr lang="nb-NO" sz="1800" dirty="0">
                <a:solidFill>
                  <a:srgbClr val="008787"/>
                </a:solidFill>
                <a:latin typeface="Roboto" panose="02000000000000000000" pitchFamily="2" charset="0"/>
                <a:ea typeface="Roboto" panose="02000000000000000000" pitchFamily="2" charset="0"/>
              </a:rPr>
              <a:t>Dersom purrefunksjonen slås på så vil det neste dag gå ut purring på alle fakturaer som ikke er utlignet i reskontro dersom fakturaene har en innkrevingskode. Endre eller fjern innkrevingskode under «Kunde-innkreving-sett innkrevingskode faktura» for å unngå dette.</a:t>
            </a:r>
          </a:p>
          <a:p>
            <a:pPr lvl="1">
              <a:lnSpc>
                <a:spcPct val="110000"/>
              </a:lnSpc>
            </a:pPr>
            <a:endParaRPr lang="nb-NO" sz="1600" dirty="0">
              <a:latin typeface="Roboto" panose="02000000000000000000" pitchFamily="2" charset="0"/>
              <a:ea typeface="Roboto" panose="02000000000000000000" pitchFamily="2" charset="0"/>
            </a:endParaRPr>
          </a:p>
        </p:txBody>
      </p:sp>
      <p:pic>
        <p:nvPicPr>
          <p:cNvPr id="6" name="Bilde 5">
            <a:extLst>
              <a:ext uri="{FF2B5EF4-FFF2-40B4-BE49-F238E27FC236}">
                <a16:creationId xmlns:a16="http://schemas.microsoft.com/office/drawing/2014/main" id="{11117714-6530-4855-BEC6-73252420E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9676" y="295743"/>
            <a:ext cx="2704410" cy="688686"/>
          </a:xfrm>
          <a:prstGeom prst="rect">
            <a:avLst/>
          </a:prstGeom>
          <a:solidFill>
            <a:schemeClr val="bg1"/>
          </a:solidFill>
        </p:spPr>
      </p:pic>
    </p:spTree>
    <p:extLst>
      <p:ext uri="{BB962C8B-B14F-4D97-AF65-F5344CB8AC3E}">
        <p14:creationId xmlns:p14="http://schemas.microsoft.com/office/powerpoint/2010/main" val="14349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5451</TotalTime>
  <Words>1637</Words>
  <Application>Microsoft Office PowerPoint</Application>
  <PresentationFormat>Widescreen</PresentationFormat>
  <Paragraphs>163</Paragraphs>
  <Slides>12</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12</vt:i4>
      </vt:variant>
    </vt:vector>
  </HeadingPairs>
  <TitlesOfParts>
    <vt:vector size="19" baseType="lpstr">
      <vt:lpstr>Arial</vt:lpstr>
      <vt:lpstr>Calibri</vt:lpstr>
      <vt:lpstr>Calibri Light</vt:lpstr>
      <vt:lpstr>Roboto</vt:lpstr>
      <vt:lpstr>Roboto Mono bold</vt:lpstr>
      <vt:lpstr>Wingdings</vt:lpstr>
      <vt:lpstr>Office-tema</vt:lpstr>
      <vt:lpstr>Xledger  - Fakturering</vt:lpstr>
      <vt:lpstr>Fakturering i Xledger</vt:lpstr>
      <vt:lpstr>Fakturering - Kortversjon</vt:lpstr>
      <vt:lpstr>Kundedatabasen</vt:lpstr>
      <vt:lpstr>Produkter</vt:lpstr>
      <vt:lpstr>Fakturering</vt:lpstr>
      <vt:lpstr>Kreditering</vt:lpstr>
      <vt:lpstr>Søk i fakturaer</vt:lpstr>
      <vt:lpstr>Oppfølging av reskontro (betalinger)</vt:lpstr>
      <vt:lpstr>Fakturamaler og abonnement</vt:lpstr>
      <vt:lpstr>Oppsett og vedlikehold</vt:lpstr>
      <vt:lpstr>   +  = PROGRESSUM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Overskrift - Innsalgspitch</dc:title>
  <dc:creator>Linn Johansen</dc:creator>
  <cp:lastModifiedBy>Lars Gotaas</cp:lastModifiedBy>
  <cp:revision>99</cp:revision>
  <dcterms:created xsi:type="dcterms:W3CDTF">2017-02-06T19:44:15Z</dcterms:created>
  <dcterms:modified xsi:type="dcterms:W3CDTF">2021-01-25T14:09:46Z</dcterms:modified>
</cp:coreProperties>
</file>