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handoutMasterIdLst>
    <p:handoutMasterId r:id="rId27"/>
  </p:handoutMasterIdLst>
  <p:sldIdLst>
    <p:sldId id="289" r:id="rId2"/>
    <p:sldId id="279" r:id="rId3"/>
    <p:sldId id="296" r:id="rId4"/>
    <p:sldId id="297" r:id="rId5"/>
    <p:sldId id="283" r:id="rId6"/>
    <p:sldId id="303" r:id="rId7"/>
    <p:sldId id="277" r:id="rId8"/>
    <p:sldId id="290" r:id="rId9"/>
    <p:sldId id="288" r:id="rId10"/>
    <p:sldId id="300" r:id="rId11"/>
    <p:sldId id="287" r:id="rId12"/>
    <p:sldId id="291" r:id="rId13"/>
    <p:sldId id="293" r:id="rId14"/>
    <p:sldId id="294" r:id="rId15"/>
    <p:sldId id="295" r:id="rId16"/>
    <p:sldId id="285" r:id="rId17"/>
    <p:sldId id="280" r:id="rId18"/>
    <p:sldId id="301" r:id="rId19"/>
    <p:sldId id="302" r:id="rId20"/>
    <p:sldId id="281" r:id="rId21"/>
    <p:sldId id="282" r:id="rId22"/>
    <p:sldId id="299" r:id="rId23"/>
    <p:sldId id="284" r:id="rId24"/>
    <p:sldId id="298"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FF"/>
    <a:srgbClr val="FF00FF"/>
    <a:srgbClr val="D6A300"/>
    <a:srgbClr val="EA8FFF"/>
    <a:srgbClr val="FF9BFF"/>
    <a:srgbClr val="77F990"/>
    <a:srgbClr val="08B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343" autoAdjust="0"/>
  </p:normalViewPr>
  <p:slideViewPr>
    <p:cSldViewPr>
      <p:cViewPr varScale="1">
        <p:scale>
          <a:sx n="69" d="100"/>
          <a:sy n="69"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E032DDB-DAA7-4A63-BE2A-9DFA64F8D33D}" type="datetimeFigureOut">
              <a:rPr lang="en-US" smtClean="0"/>
              <a:t>10/22/2018</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B1960006-6EB2-491D-87E4-0CF76A83CDC2}" type="slidenum">
              <a:rPr lang="en-US" smtClean="0"/>
              <a:t>‹#›</a:t>
            </a:fld>
            <a:endParaRPr lang="en-US" dirty="0"/>
          </a:p>
        </p:txBody>
      </p:sp>
    </p:spTree>
    <p:extLst>
      <p:ext uri="{BB962C8B-B14F-4D97-AF65-F5344CB8AC3E}">
        <p14:creationId xmlns:p14="http://schemas.microsoft.com/office/powerpoint/2010/main" val="1266503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5664359F-E244-4A26-9AAF-86CB21732914}" type="datetimeFigureOut">
              <a:rPr lang="en-US"/>
              <a:pPr>
                <a:defRPr/>
              </a:pPr>
              <a:t>10/22/2018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5B919010-99B8-4F8F-AE79-9D74C5B96EB4}" type="slidenum">
              <a:rPr lang="en-US"/>
              <a:pPr>
                <a:defRPr/>
              </a:pPr>
              <a:t>‹#›</a:t>
            </a:fld>
            <a:endParaRPr lang="en-US" dirty="0"/>
          </a:p>
        </p:txBody>
      </p:sp>
    </p:spTree>
    <p:extLst>
      <p:ext uri="{BB962C8B-B14F-4D97-AF65-F5344CB8AC3E}">
        <p14:creationId xmlns:p14="http://schemas.microsoft.com/office/powerpoint/2010/main" val="4033290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919010-99B8-4F8F-AE79-9D74C5B96EB4}" type="slidenum">
              <a:rPr lang="en-US" smtClean="0"/>
              <a:pPr>
                <a:defRPr/>
              </a:pPr>
              <a:t>3</a:t>
            </a:fld>
            <a:endParaRPr lang="en-US" dirty="0"/>
          </a:p>
        </p:txBody>
      </p:sp>
    </p:spTree>
    <p:extLst>
      <p:ext uri="{BB962C8B-B14F-4D97-AF65-F5344CB8AC3E}">
        <p14:creationId xmlns:p14="http://schemas.microsoft.com/office/powerpoint/2010/main" val="90063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Astronomy is the future in science. Can we colonize</a:t>
            </a:r>
            <a:r>
              <a:rPr lang="en-US" baseline="0" dirty="0"/>
              <a:t> and is there life on other planets? These are all questions that will be discussed in astronomy. Discuss how the universe works. </a:t>
            </a:r>
          </a:p>
          <a:p>
            <a:endParaRPr lang="en-US" baseline="0" dirty="0"/>
          </a:p>
          <a:p>
            <a:endParaRPr lang="en-US" baseline="0" dirty="0"/>
          </a:p>
          <a:p>
            <a:r>
              <a:rPr lang="en-US" dirty="0"/>
              <a:t>Detail an</a:t>
            </a:r>
            <a:r>
              <a:rPr lang="en-US" baseline="0" dirty="0"/>
              <a:t>d project based. Math computations and cross curricular relationship with Chemistry. </a:t>
            </a:r>
            <a:endParaRPr lang="en-US" dirty="0"/>
          </a:p>
        </p:txBody>
      </p:sp>
      <p:sp>
        <p:nvSpPr>
          <p:cNvPr id="4" name="Slide Number Placeholder 3"/>
          <p:cNvSpPr>
            <a:spLocks noGrp="1"/>
          </p:cNvSpPr>
          <p:nvPr>
            <p:ph type="sldNum" sz="quarter" idx="10"/>
          </p:nvPr>
        </p:nvSpPr>
        <p:spPr/>
        <p:txBody>
          <a:bodyPr/>
          <a:lstStyle/>
          <a:p>
            <a:pPr>
              <a:defRPr/>
            </a:pPr>
            <a:fld id="{5B919010-99B8-4F8F-AE79-9D74C5B96EB4}" type="slidenum">
              <a:rPr lang="en-US" smtClean="0"/>
              <a:pPr>
                <a:defRPr/>
              </a:pPr>
              <a:t>7</a:t>
            </a:fld>
            <a:endParaRPr lang="en-US" dirty="0"/>
          </a:p>
        </p:txBody>
      </p:sp>
    </p:spTree>
    <p:extLst>
      <p:ext uri="{BB962C8B-B14F-4D97-AF65-F5344CB8AC3E}">
        <p14:creationId xmlns:p14="http://schemas.microsoft.com/office/powerpoint/2010/main" val="3564920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98289D9B-A52E-4FA2-8911-7FA213404AD3}" type="slidenum">
              <a:rPr lang="en-US" smtClean="0"/>
              <a:pPr>
                <a:defRPr/>
              </a:pPr>
              <a:t>‹#›</a:t>
            </a:fld>
            <a:endParaRPr lang="en-US" dirty="0"/>
          </a:p>
        </p:txBody>
      </p:sp>
    </p:spTree>
    <p:extLst>
      <p:ext uri="{BB962C8B-B14F-4D97-AF65-F5344CB8AC3E}">
        <p14:creationId xmlns:p14="http://schemas.microsoft.com/office/powerpoint/2010/main" val="301667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25101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72838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1606819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396174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55084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23739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dirty="0"/>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E7321FD-374D-40B8-8A88-999065192E00}" type="slidenum">
              <a:rPr lang="en-US" smtClean="0"/>
              <a:pPr>
                <a:defRPr/>
              </a:pPr>
              <a:t>‹#›</a:t>
            </a:fld>
            <a:endParaRPr lang="en-US" dirty="0"/>
          </a:p>
        </p:txBody>
      </p:sp>
    </p:spTree>
    <p:extLst>
      <p:ext uri="{BB962C8B-B14F-4D97-AF65-F5344CB8AC3E}">
        <p14:creationId xmlns:p14="http://schemas.microsoft.com/office/powerpoint/2010/main" val="421044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44576827-2A4F-4D56-A2EE-D8A96BAA8AC8}" type="slidenum">
              <a:rPr lang="en-US" smtClean="0"/>
              <a:pPr>
                <a:defRPr/>
              </a:pPr>
              <a:t>‹#›</a:t>
            </a:fld>
            <a:endParaRPr lang="en-US" dirty="0"/>
          </a:p>
        </p:txBody>
      </p:sp>
    </p:spTree>
    <p:extLst>
      <p:ext uri="{BB962C8B-B14F-4D97-AF65-F5344CB8AC3E}">
        <p14:creationId xmlns:p14="http://schemas.microsoft.com/office/powerpoint/2010/main" val="11534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D8E49BEE-1495-483F-A8F5-18E6E5DF70C1}" type="slidenum">
              <a:rPr lang="en-US" smtClean="0"/>
              <a:pPr>
                <a:defRPr/>
              </a:pPr>
              <a:t>‹#›</a:t>
            </a:fld>
            <a:endParaRPr lang="en-US" dirty="0"/>
          </a:p>
        </p:txBody>
      </p:sp>
    </p:spTree>
    <p:extLst>
      <p:ext uri="{BB962C8B-B14F-4D97-AF65-F5344CB8AC3E}">
        <p14:creationId xmlns:p14="http://schemas.microsoft.com/office/powerpoint/2010/main" val="327967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78853AB5-AB96-4596-A7CA-087B4BF46B75}" type="slidenum">
              <a:rPr lang="en-US" smtClean="0"/>
              <a:pPr>
                <a:defRPr/>
              </a:pPr>
              <a:t>‹#›</a:t>
            </a:fld>
            <a:endParaRPr lang="en-US" dirty="0"/>
          </a:p>
        </p:txBody>
      </p:sp>
    </p:spTree>
    <p:extLst>
      <p:ext uri="{BB962C8B-B14F-4D97-AF65-F5344CB8AC3E}">
        <p14:creationId xmlns:p14="http://schemas.microsoft.com/office/powerpoint/2010/main" val="94891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89CCB2C-0DC8-4988-B1A4-D858E0F37A17}" type="slidenum">
              <a:rPr lang="en-US" smtClean="0"/>
              <a:pPr>
                <a:defRPr/>
              </a:pPr>
              <a:t>‹#›</a:t>
            </a:fld>
            <a:endParaRPr lang="en-US" dirty="0"/>
          </a:p>
        </p:txBody>
      </p:sp>
    </p:spTree>
    <p:extLst>
      <p:ext uri="{BB962C8B-B14F-4D97-AF65-F5344CB8AC3E}">
        <p14:creationId xmlns:p14="http://schemas.microsoft.com/office/powerpoint/2010/main" val="345229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B96FA8C-0A93-42C8-A0AD-CBF17FD6F1EE}" type="slidenum">
              <a:rPr lang="en-US" smtClean="0"/>
              <a:pPr>
                <a:defRPr/>
              </a:pPr>
              <a:t>‹#›</a:t>
            </a:fld>
            <a:endParaRPr lang="en-US" dirty="0"/>
          </a:p>
        </p:txBody>
      </p:sp>
    </p:spTree>
    <p:extLst>
      <p:ext uri="{BB962C8B-B14F-4D97-AF65-F5344CB8AC3E}">
        <p14:creationId xmlns:p14="http://schemas.microsoft.com/office/powerpoint/2010/main" val="1547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C0F2BB3-5BA0-48CF-B7AC-BF2780B87D73}" type="slidenum">
              <a:rPr lang="en-US" smtClean="0"/>
              <a:pPr>
                <a:defRPr/>
              </a:pPr>
              <a:t>‹#›</a:t>
            </a:fld>
            <a:endParaRPr lang="en-US" dirty="0"/>
          </a:p>
        </p:txBody>
      </p:sp>
    </p:spTree>
    <p:extLst>
      <p:ext uri="{BB962C8B-B14F-4D97-AF65-F5344CB8AC3E}">
        <p14:creationId xmlns:p14="http://schemas.microsoft.com/office/powerpoint/2010/main" val="230545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8E2C041-7315-4E34-B215-B6DD211EE6C6}" type="slidenum">
              <a:rPr lang="en-US" smtClean="0"/>
              <a:pPr>
                <a:defRPr/>
              </a:pPr>
              <a:t>‹#›</a:t>
            </a:fld>
            <a:endParaRPr lang="en-US" dirty="0"/>
          </a:p>
        </p:txBody>
      </p:sp>
    </p:spTree>
    <p:extLst>
      <p:ext uri="{BB962C8B-B14F-4D97-AF65-F5344CB8AC3E}">
        <p14:creationId xmlns:p14="http://schemas.microsoft.com/office/powerpoint/2010/main" val="54859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6725FEB-3FA9-40EE-A233-31682602B4EC}" type="slidenum">
              <a:rPr lang="en-US" smtClean="0"/>
              <a:pPr>
                <a:defRPr/>
              </a:pPr>
              <a:t>‹#›</a:t>
            </a:fld>
            <a:endParaRPr lang="en-US" dirty="0"/>
          </a:p>
        </p:txBody>
      </p:sp>
    </p:spTree>
    <p:extLst>
      <p:ext uri="{BB962C8B-B14F-4D97-AF65-F5344CB8AC3E}">
        <p14:creationId xmlns:p14="http://schemas.microsoft.com/office/powerpoint/2010/main" val="188440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CD7D566-B675-4D38-A1D4-D8798EC31C6F}" type="slidenum">
              <a:rPr lang="en-US" smtClean="0"/>
              <a:pPr>
                <a:defRPr/>
              </a:pPr>
              <a:t>‹#›</a:t>
            </a:fld>
            <a:endParaRPr lang="en-US" dirty="0"/>
          </a:p>
        </p:txBody>
      </p:sp>
    </p:spTree>
    <p:extLst>
      <p:ext uri="{BB962C8B-B14F-4D97-AF65-F5344CB8AC3E}">
        <p14:creationId xmlns:p14="http://schemas.microsoft.com/office/powerpoint/2010/main" val="711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9B9BC722-0D14-4B63-AA44-A98C1E32D8A4}" type="slidenum">
              <a:rPr lang="en-US" smtClean="0"/>
              <a:pPr>
                <a:defRPr/>
              </a:pPr>
              <a:t>‹#›</a:t>
            </a:fld>
            <a:endParaRPr lang="en-US" dirty="0"/>
          </a:p>
        </p:txBody>
      </p:sp>
    </p:spTree>
    <p:extLst>
      <p:ext uri="{BB962C8B-B14F-4D97-AF65-F5344CB8AC3E}">
        <p14:creationId xmlns:p14="http://schemas.microsoft.com/office/powerpoint/2010/main" val="28456088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dreads.com/work/quotes/321811" TargetMode="External"/><Relationship Id="rId2" Type="http://schemas.openxmlformats.org/officeDocument/2006/relationships/hyperlink" Target="https://www.goodreads.com/author/show/43828.Aldo_Leopold" TargetMode="Externa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0.xml"/><Relationship Id="rId7" Type="http://schemas.openxmlformats.org/officeDocument/2006/relationships/slide" Target="slide5.xml"/><Relationship Id="rId12" Type="http://schemas.openxmlformats.org/officeDocument/2006/relationships/slide" Target="slide3.xml"/><Relationship Id="rId2" Type="http://schemas.openxmlformats.org/officeDocument/2006/relationships/slide" Target="slide9.xml"/><Relationship Id="rId1" Type="http://schemas.openxmlformats.org/officeDocument/2006/relationships/slideLayout" Target="../slideLayouts/slideLayout5.xml"/><Relationship Id="rId6" Type="http://schemas.openxmlformats.org/officeDocument/2006/relationships/slide" Target="slide17.xml"/><Relationship Id="rId11" Type="http://schemas.openxmlformats.org/officeDocument/2006/relationships/slide" Target="slide16.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21.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hyperlink" Target="http://voices.nationalgeographic.com/2012/03/28/the-sixth-great-extinction-a-silent-extermination/" TargetMode="External"/><Relationship Id="rId2" Type="http://schemas.openxmlformats.org/officeDocument/2006/relationships/hyperlink" Target="http://en.wikipedia.org/wiki/The_Sixth_Extinction_(book)"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cience.nasa.gov/earth-science/big-questions/how-well-can-we-predict-future-changes-in-the-earth-system/" TargetMode="External"/><Relationship Id="rId4" Type="http://schemas.openxmlformats.org/officeDocument/2006/relationships/hyperlink" Target="http://news.bbc.co.uk/2/hi/science/nature/6108414.stm"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Lake Zurich Science Electives</a:t>
            </a:r>
          </a:p>
        </p:txBody>
      </p:sp>
      <p:sp>
        <p:nvSpPr>
          <p:cNvPr id="3" name="Content Placeholder 2"/>
          <p:cNvSpPr>
            <a:spLocks noGrp="1"/>
          </p:cNvSpPr>
          <p:nvPr>
            <p:ph idx="1"/>
          </p:nvPr>
        </p:nvSpPr>
        <p:spPr>
          <a:xfrm>
            <a:off x="457200" y="2209800"/>
            <a:ext cx="8077200" cy="4114800"/>
          </a:xfrm>
        </p:spPr>
        <p:txBody>
          <a:bodyPr>
            <a:normAutofit fontScale="92500"/>
          </a:bodyPr>
          <a:lstStyle/>
          <a:p>
            <a:pPr marL="0" indent="0">
              <a:buNone/>
              <a:defRPr/>
            </a:pPr>
            <a:r>
              <a:rPr lang="en-US" sz="2400" dirty="0">
                <a:latin typeface="+mj-lt"/>
                <a:cs typeface="Times New Roman" panose="02020603050405020304" pitchFamily="18" charset="0"/>
              </a:rPr>
              <a:t>Lake Zurich offers many science electives to students who have completed their core science coursework.  Courses in a variety of scientific areas are available for students to enrich their understanding in the sciences.  </a:t>
            </a:r>
          </a:p>
          <a:p>
            <a:pPr lvl="1">
              <a:defRPr/>
            </a:pPr>
            <a:r>
              <a:rPr lang="en-US" sz="2200" dirty="0">
                <a:latin typeface="+mj-lt"/>
                <a:cs typeface="Times New Roman" panose="02020603050405020304" pitchFamily="18" charset="0"/>
              </a:rPr>
              <a:t>Each course has its own set of prerequisites which must be met prior to enrollment.</a:t>
            </a:r>
          </a:p>
          <a:p>
            <a:pPr lvl="1">
              <a:defRPr/>
            </a:pPr>
            <a:r>
              <a:rPr lang="en-US" sz="2200" dirty="0">
                <a:latin typeface="+mj-lt"/>
                <a:cs typeface="Times New Roman" panose="02020603050405020304" pitchFamily="18" charset="0"/>
              </a:rPr>
              <a:t>Most four-year colleges require successful completion of three years of science to be considered for admission.</a:t>
            </a:r>
          </a:p>
          <a:p>
            <a:pPr lvl="1">
              <a:defRPr/>
            </a:pPr>
            <a:r>
              <a:rPr lang="en-US" sz="2200" dirty="0">
                <a:latin typeface="+mj-lt"/>
                <a:cs typeface="Times New Roman" panose="02020603050405020304" pitchFamily="18" charset="0"/>
              </a:rPr>
              <a:t>Students with an interest in the sciences may choose to enroll in more than one science elective at a time.</a:t>
            </a:r>
          </a:p>
          <a:p>
            <a:endParaRPr lang="en-US"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0975"/>
            <a:ext cx="2600325" cy="2028825"/>
          </a:xfrm>
          <a:prstGeom prst="rect">
            <a:avLst/>
          </a:prstGeom>
        </p:spPr>
      </p:pic>
    </p:spTree>
    <p:extLst>
      <p:ext uri="{BB962C8B-B14F-4D97-AF65-F5344CB8AC3E}">
        <p14:creationId xmlns:p14="http://schemas.microsoft.com/office/powerpoint/2010/main" val="270650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know what get on my nerves? MYELIN</a:t>
            </a:r>
          </a:p>
        </p:txBody>
      </p:sp>
      <p:sp>
        <p:nvSpPr>
          <p:cNvPr id="3" name="Content Placeholder 2"/>
          <p:cNvSpPr>
            <a:spLocks noGrp="1"/>
          </p:cNvSpPr>
          <p:nvPr>
            <p:ph idx="1"/>
          </p:nvPr>
        </p:nvSpPr>
        <p:spPr>
          <a:xfrm>
            <a:off x="533400" y="2242403"/>
            <a:ext cx="8307388" cy="4158398"/>
          </a:xfrm>
        </p:spPr>
        <p:txBody>
          <a:bodyPr>
            <a:normAutofit fontScale="85000" lnSpcReduction="10000"/>
          </a:bodyPr>
          <a:lstStyle/>
          <a:p>
            <a:pPr marL="0" indent="0">
              <a:buNone/>
            </a:pPr>
            <a:r>
              <a:rPr lang="en-US" b="1" dirty="0"/>
              <a:t>Academic Expectations:</a:t>
            </a:r>
          </a:p>
          <a:p>
            <a:r>
              <a:rPr lang="en-US" dirty="0"/>
              <a:t>Read, write, and speak effectively</a:t>
            </a:r>
          </a:p>
          <a:p>
            <a:r>
              <a:rPr lang="en-US" dirty="0"/>
              <a:t>Demonstrate the ability to apply knowledge to complete tasks effectively</a:t>
            </a:r>
          </a:p>
          <a:p>
            <a:r>
              <a:rPr lang="en-US" dirty="0"/>
              <a:t>Utilize critical thinking</a:t>
            </a:r>
          </a:p>
          <a:p>
            <a:r>
              <a:rPr lang="en-US" dirty="0"/>
              <a:t>Enhance knowledge and skills with technology</a:t>
            </a:r>
          </a:p>
          <a:p>
            <a:pPr marL="0" indent="0">
              <a:buNone/>
            </a:pPr>
            <a:endParaRPr lang="en-US" dirty="0"/>
          </a:p>
          <a:p>
            <a:pPr marL="0" indent="0">
              <a:buNone/>
            </a:pPr>
            <a:r>
              <a:rPr lang="en-US" b="1" dirty="0"/>
              <a:t>Curriculum Focus: </a:t>
            </a:r>
          </a:p>
          <a:p>
            <a:pPr marL="0" indent="0">
              <a:buNone/>
            </a:pPr>
            <a:r>
              <a:rPr lang="en-US" dirty="0"/>
              <a:t>The curriculum integrates the interdisciplinary  study of the structures and functions of the human design at all levels. Areas of study include organization of the body; protection, support and movement; providing internal coordination and regulation; processing and transporting; and reproduction, growth and development. Whenever possible, careers related to medicine, research, health-care and modern medical technology are be emphasized throughout the curriculum. Case studies concerning diseases, disorders and ailments (i.e. real-life applications) are accentuated throughout the course.</a:t>
            </a:r>
          </a:p>
          <a:p>
            <a:pPr marL="0" indent="0">
              <a:buNone/>
            </a:pPr>
            <a:endParaRPr lang="en-US" dirty="0"/>
          </a:p>
          <a:p>
            <a:endParaRPr lang="en-US" dirty="0"/>
          </a:p>
        </p:txBody>
      </p:sp>
      <p:sp>
        <p:nvSpPr>
          <p:cNvPr id="5" name="Rectangle 4"/>
          <p:cNvSpPr/>
          <p:nvPr/>
        </p:nvSpPr>
        <p:spPr>
          <a:xfrm>
            <a:off x="6248400" y="6324600"/>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4191507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Honors</a:t>
            </a:r>
            <a:br>
              <a:rPr lang="en-US" dirty="0"/>
            </a:br>
            <a:endParaRPr lang="en-US" dirty="0"/>
          </a:p>
        </p:txBody>
      </p:sp>
      <p:sp>
        <p:nvSpPr>
          <p:cNvPr id="3" name="Content Placeholder 2"/>
          <p:cNvSpPr>
            <a:spLocks noGrp="1"/>
          </p:cNvSpPr>
          <p:nvPr>
            <p:ph idx="1"/>
          </p:nvPr>
        </p:nvSpPr>
        <p:spPr>
          <a:xfrm>
            <a:off x="457200" y="2286000"/>
            <a:ext cx="8382000" cy="4114800"/>
          </a:xfrm>
        </p:spPr>
        <p:txBody>
          <a:bodyPr>
            <a:normAutofit lnSpcReduction="10000"/>
          </a:bodyPr>
          <a:lstStyle/>
          <a:p>
            <a:pPr marL="0" indent="0">
              <a:buNone/>
            </a:pPr>
            <a:r>
              <a:rPr lang="en-US" b="1" dirty="0"/>
              <a:t>Why take this course? </a:t>
            </a:r>
            <a:r>
              <a:rPr lang="en-US" dirty="0"/>
              <a:t>Interest in the human body. Interest in a health or medical career.  Enjoy watching medical shows like the Good Doctor or Grey’s Anatomy.</a:t>
            </a:r>
          </a:p>
          <a:p>
            <a:pPr marL="0" indent="0">
              <a:buNone/>
            </a:pPr>
            <a:endParaRPr lang="en-US" dirty="0"/>
          </a:p>
          <a:p>
            <a:pPr marL="0" indent="0">
              <a:buNone/>
            </a:pPr>
            <a:r>
              <a:rPr lang="en-US" b="1" dirty="0"/>
              <a:t>Who should take this course? </a:t>
            </a:r>
            <a:r>
              <a:rPr lang="en-US" dirty="0"/>
              <a:t>Class is similar to college course, so those who are driven and self-motivated; willing to put in effort at a faster pace; and have successfully completed Honors Bio or Bio I with an A or teacher recommendation. </a:t>
            </a:r>
          </a:p>
          <a:p>
            <a:pPr marL="0" indent="0">
              <a:buNone/>
            </a:pPr>
            <a:r>
              <a:rPr lang="en-US" dirty="0"/>
              <a:t> </a:t>
            </a:r>
          </a:p>
          <a:p>
            <a:pPr marL="0" indent="0">
              <a:buNone/>
            </a:pPr>
            <a:r>
              <a:rPr lang="en-US" b="1" dirty="0"/>
              <a:t>Course description: </a:t>
            </a:r>
            <a:r>
              <a:rPr lang="en-US" dirty="0"/>
              <a:t>An accelerated class in human anatomy and physiology. Learning about the body through various activities, labs, including dissections, and exposure to different careers in the health and medical fields. </a:t>
            </a:r>
          </a:p>
          <a:p>
            <a:pPr lvl="1"/>
            <a:endParaRPr lang="en-US" dirty="0"/>
          </a:p>
        </p:txBody>
      </p:sp>
      <p:sp>
        <p:nvSpPr>
          <p:cNvPr id="5" name="Rectangle 4"/>
          <p:cNvSpPr/>
          <p:nvPr/>
        </p:nvSpPr>
        <p:spPr>
          <a:xfrm>
            <a:off x="6040810" y="6404811"/>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3119306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going </a:t>
            </a:r>
            <a:r>
              <a:rPr lang="en-US" b="1" dirty="0"/>
              <a:t>TIBIA</a:t>
            </a:r>
            <a:r>
              <a:rPr lang="en-US" dirty="0"/>
              <a:t> okay!</a:t>
            </a:r>
            <a:br>
              <a:rPr lang="en-US" dirty="0"/>
            </a:br>
            <a:endParaRPr lang="en-US" dirty="0"/>
          </a:p>
        </p:txBody>
      </p:sp>
      <p:sp>
        <p:nvSpPr>
          <p:cNvPr id="3" name="Content Placeholder 2"/>
          <p:cNvSpPr>
            <a:spLocks noGrp="1"/>
          </p:cNvSpPr>
          <p:nvPr>
            <p:ph idx="1"/>
          </p:nvPr>
        </p:nvSpPr>
        <p:spPr>
          <a:xfrm>
            <a:off x="533400" y="2209800"/>
            <a:ext cx="8001000" cy="4495800"/>
          </a:xfrm>
        </p:spPr>
        <p:txBody>
          <a:bodyPr>
            <a:normAutofit fontScale="92500" lnSpcReduction="10000"/>
          </a:bodyPr>
          <a:lstStyle/>
          <a:p>
            <a:pPr marL="0" indent="0">
              <a:buNone/>
            </a:pPr>
            <a:r>
              <a:rPr lang="en-US" b="1" dirty="0"/>
              <a:t>Content/Topics Covered: </a:t>
            </a:r>
            <a:r>
              <a:rPr lang="en-US" dirty="0"/>
              <a:t>Systems of the human body - parts &amp; functions; open heart surgery; cadaver lab &amp; kinesiology lab visit.</a:t>
            </a:r>
          </a:p>
          <a:p>
            <a:pPr marL="457200" lvl="1" indent="0">
              <a:buNone/>
            </a:pPr>
            <a:r>
              <a:rPr lang="en-US" sz="1200" dirty="0"/>
              <a:t>1</a:t>
            </a:r>
            <a:r>
              <a:rPr lang="en-US" sz="1200" baseline="30000" dirty="0"/>
              <a:t>st</a:t>
            </a:r>
            <a:r>
              <a:rPr lang="en-US" sz="1200" dirty="0"/>
              <a:t> Q – Intro to anatomical terms, tissues, integumentary system</a:t>
            </a:r>
          </a:p>
          <a:p>
            <a:pPr marL="457200" lvl="1" indent="0">
              <a:buNone/>
            </a:pPr>
            <a:r>
              <a:rPr lang="en-US" sz="1200" dirty="0"/>
              <a:t>2</a:t>
            </a:r>
            <a:r>
              <a:rPr lang="en-US" sz="1200" baseline="30000" dirty="0"/>
              <a:t>nd</a:t>
            </a:r>
            <a:r>
              <a:rPr lang="en-US" sz="1200" dirty="0"/>
              <a:t> Q – skeletal system, articulations &amp; movements, muscular system</a:t>
            </a:r>
          </a:p>
          <a:p>
            <a:pPr marL="457200" lvl="1" indent="0">
              <a:buNone/>
            </a:pPr>
            <a:r>
              <a:rPr lang="en-US" sz="1200" dirty="0"/>
              <a:t>3</a:t>
            </a:r>
            <a:r>
              <a:rPr lang="en-US" sz="1200" baseline="30000" dirty="0"/>
              <a:t>rd</a:t>
            </a:r>
            <a:r>
              <a:rPr lang="en-US" sz="1200" dirty="0"/>
              <a:t> Q – nervous system &amp; senses, blood cells/vessels/blood typing, circulatory system</a:t>
            </a:r>
          </a:p>
          <a:p>
            <a:pPr marL="457200" lvl="1" indent="0">
              <a:buNone/>
            </a:pPr>
            <a:r>
              <a:rPr lang="en-US" sz="1200" dirty="0"/>
              <a:t>4</a:t>
            </a:r>
            <a:r>
              <a:rPr lang="en-US" sz="1200" baseline="30000" dirty="0"/>
              <a:t>th</a:t>
            </a:r>
            <a:r>
              <a:rPr lang="en-US" sz="1200" dirty="0"/>
              <a:t> Q – respiratory system, digestive system, &amp; reproduction/development</a:t>
            </a:r>
            <a:endParaRPr lang="en-US" b="1" dirty="0"/>
          </a:p>
          <a:p>
            <a:pPr marL="114300" indent="0">
              <a:buNone/>
            </a:pPr>
            <a:r>
              <a:rPr lang="en-US" b="1" dirty="0"/>
              <a:t>Academic expectations: </a:t>
            </a:r>
            <a:r>
              <a:rPr lang="en-US" dirty="0"/>
              <a:t>Accelerated pace. Attendance important. Strong work ethic. Similar to 1</a:t>
            </a:r>
            <a:r>
              <a:rPr lang="en-US" baseline="30000" dirty="0"/>
              <a:t>st</a:t>
            </a:r>
            <a:r>
              <a:rPr lang="en-US" dirty="0"/>
              <a:t> anatomy course at college level and use a college textbook.  </a:t>
            </a:r>
          </a:p>
          <a:p>
            <a:pPr marL="0" indent="0">
              <a:buNone/>
            </a:pPr>
            <a:r>
              <a:rPr lang="en-US" dirty="0"/>
              <a:t>Students who take this course will learn about how their body is built and apply concepts to their body to make connections. </a:t>
            </a:r>
          </a:p>
          <a:p>
            <a:pPr marL="0" indent="0">
              <a:buNone/>
            </a:pPr>
            <a:endParaRPr lang="en-US" dirty="0"/>
          </a:p>
          <a:p>
            <a:pPr marL="0" indent="0">
              <a:buNone/>
            </a:pPr>
            <a:r>
              <a:rPr lang="en-US" dirty="0"/>
              <a:t>“The human body is the most complex system ever created. The more we learn about it, the more appreciation we have about what a rich system it is.” Bill Gates</a:t>
            </a:r>
          </a:p>
          <a:p>
            <a:endParaRPr lang="en-US" dirty="0"/>
          </a:p>
        </p:txBody>
      </p:sp>
      <p:sp>
        <p:nvSpPr>
          <p:cNvPr id="5" name="Rectangle 4"/>
          <p:cNvSpPr/>
          <p:nvPr/>
        </p:nvSpPr>
        <p:spPr>
          <a:xfrm>
            <a:off x="6172200" y="6336268"/>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181183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Physics 1</a:t>
            </a:r>
          </a:p>
        </p:txBody>
      </p:sp>
      <p:sp>
        <p:nvSpPr>
          <p:cNvPr id="3" name="Content Placeholder 2"/>
          <p:cNvSpPr>
            <a:spLocks noGrp="1"/>
          </p:cNvSpPr>
          <p:nvPr>
            <p:ph sz="half" idx="1"/>
          </p:nvPr>
        </p:nvSpPr>
        <p:spPr>
          <a:xfrm>
            <a:off x="533400" y="2286000"/>
            <a:ext cx="8458200" cy="4343400"/>
          </a:xfrm>
        </p:spPr>
        <p:txBody>
          <a:bodyPr>
            <a:normAutofit/>
          </a:bodyPr>
          <a:lstStyle/>
          <a:p>
            <a:pPr marL="0" indent="0">
              <a:buNone/>
            </a:pPr>
            <a:r>
              <a:rPr lang="en-US" b="1" dirty="0"/>
              <a:t>Why take this course? </a:t>
            </a:r>
            <a:r>
              <a:rPr lang="en-US" dirty="0"/>
              <a:t>Students will learn how and why the world and universe work as they do. Students will change how they think about their everyday life experiences. They will never drive down the highway, ride an elevator, or fly in an airplane without thinking about Physics. We’ll learn how to explain everyday phenomenon and impress family and friends with demos and fun facts. </a:t>
            </a:r>
          </a:p>
          <a:p>
            <a:pPr marL="0" indent="0">
              <a:buNone/>
            </a:pPr>
            <a:endParaRPr lang="en-US" b="1" dirty="0"/>
          </a:p>
          <a:p>
            <a:pPr marL="0" indent="0">
              <a:buNone/>
            </a:pPr>
            <a:r>
              <a:rPr lang="en-US" b="1" dirty="0"/>
              <a:t>Topics Covered: </a:t>
            </a:r>
            <a:r>
              <a:rPr lang="en-US" dirty="0"/>
              <a:t>How to describe motion (kinematics); why things move (dynamics); energy, work, and power; momentum and impulse; rotational motion; waves and sound; static electricity and dc circuits. </a:t>
            </a:r>
          </a:p>
          <a:p>
            <a:endParaRPr lang="en-US" dirty="0"/>
          </a:p>
        </p:txBody>
      </p:sp>
      <p:pic>
        <p:nvPicPr>
          <p:cNvPr id="6" name="Content Placeholder 5" descr="Getting Started - &lt;strong&gt;PHYSICS&lt;/strong&gt; 131K: Frontiers of 21st Century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10200" y="381000"/>
            <a:ext cx="3196916" cy="1798265"/>
          </a:xfrm>
        </p:spPr>
      </p:pic>
      <p:sp>
        <p:nvSpPr>
          <p:cNvPr id="5" name="Rectangle 4"/>
          <p:cNvSpPr/>
          <p:nvPr/>
        </p:nvSpPr>
        <p:spPr>
          <a:xfrm>
            <a:off x="6233316" y="6366803"/>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108282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is PHUN!</a:t>
            </a:r>
          </a:p>
        </p:txBody>
      </p:sp>
      <p:sp>
        <p:nvSpPr>
          <p:cNvPr id="3" name="Content Placeholder 2"/>
          <p:cNvSpPr>
            <a:spLocks noGrp="1"/>
          </p:cNvSpPr>
          <p:nvPr>
            <p:ph sz="half" idx="1"/>
          </p:nvPr>
        </p:nvSpPr>
        <p:spPr>
          <a:xfrm>
            <a:off x="533400" y="2286000"/>
            <a:ext cx="8458200" cy="4343400"/>
          </a:xfrm>
        </p:spPr>
        <p:txBody>
          <a:bodyPr>
            <a:normAutofit/>
          </a:bodyPr>
          <a:lstStyle/>
          <a:p>
            <a:pPr marL="0" indent="0">
              <a:buNone/>
            </a:pPr>
            <a:r>
              <a:rPr lang="en-US" b="1" dirty="0"/>
              <a:t>Who should take this course? </a:t>
            </a:r>
            <a:r>
              <a:rPr lang="en-US" dirty="0"/>
              <a:t>Sophomores, juniors, and seniors who have completed Algebra II. They should be prepared for a fast-paced yet supportive learning environment. Students are expected to learn through labs and modeling physical phenomena in different ways. </a:t>
            </a:r>
          </a:p>
          <a:p>
            <a:pPr marL="0" indent="0">
              <a:buNone/>
            </a:pPr>
            <a:endParaRPr lang="en-US" b="1" dirty="0"/>
          </a:p>
          <a:p>
            <a:pPr marL="0" indent="0">
              <a:buNone/>
            </a:pPr>
            <a:r>
              <a:rPr lang="en-US" b="1" dirty="0"/>
              <a:t>Academic Expectations: </a:t>
            </a:r>
            <a:r>
              <a:rPr lang="en-US" dirty="0"/>
              <a:t>Strong algebra and mathematical reasoning skills, strong reading comprehension skills, and a willingness and motivation to work diligently inside and outside of class to learn material. Students can expect a collaborative, group-based learning environment. </a:t>
            </a:r>
          </a:p>
          <a:p>
            <a:pPr marL="0" indent="0">
              <a:buNone/>
            </a:pPr>
            <a:endParaRPr lang="en-US" dirty="0"/>
          </a:p>
        </p:txBody>
      </p:sp>
      <p:sp>
        <p:nvSpPr>
          <p:cNvPr id="8" name="Rectangle 7"/>
          <p:cNvSpPr/>
          <p:nvPr/>
        </p:nvSpPr>
        <p:spPr>
          <a:xfrm>
            <a:off x="6229305" y="6268089"/>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403994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524960" cy="709865"/>
          </a:xfrm>
        </p:spPr>
        <p:txBody>
          <a:bodyPr/>
          <a:lstStyle/>
          <a:p>
            <a:r>
              <a:rPr lang="en-US" dirty="0"/>
              <a:t>AP Physics 1 versus AP Physics C</a:t>
            </a:r>
          </a:p>
        </p:txBody>
      </p:sp>
      <p:graphicFrame>
        <p:nvGraphicFramePr>
          <p:cNvPr id="5" name="Table 4"/>
          <p:cNvGraphicFramePr>
            <a:graphicFrameLocks noGrp="1"/>
          </p:cNvGraphicFramePr>
          <p:nvPr>
            <p:extLst>
              <p:ext uri="{D42A27DB-BD31-4B8C-83A1-F6EECF244321}">
                <p14:modId xmlns:p14="http://schemas.microsoft.com/office/powerpoint/2010/main" val="808514554"/>
              </p:ext>
            </p:extLst>
          </p:nvPr>
        </p:nvGraphicFramePr>
        <p:xfrm>
          <a:off x="609600" y="2590800"/>
          <a:ext cx="7772400" cy="34696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82265606"/>
                    </a:ext>
                  </a:extLst>
                </a:gridCol>
                <a:gridCol w="3886200">
                  <a:extLst>
                    <a:ext uri="{9D8B030D-6E8A-4147-A177-3AD203B41FA5}">
                      <a16:colId xmlns:a16="http://schemas.microsoft.com/office/drawing/2014/main" val="2193912102"/>
                    </a:ext>
                  </a:extLst>
                </a:gridCol>
              </a:tblGrid>
              <a:tr h="438207">
                <a:tc>
                  <a:txBody>
                    <a:bodyPr/>
                    <a:lstStyle/>
                    <a:p>
                      <a:r>
                        <a:rPr lang="en-US" dirty="0"/>
                        <a:t>AP Physics 1</a:t>
                      </a:r>
                    </a:p>
                  </a:txBody>
                  <a:tcPr/>
                </a:tc>
                <a:tc>
                  <a:txBody>
                    <a:bodyPr/>
                    <a:lstStyle/>
                    <a:p>
                      <a:r>
                        <a:rPr lang="en-US" dirty="0"/>
                        <a:t>AP Physics C</a:t>
                      </a:r>
                    </a:p>
                  </a:txBody>
                  <a:tcPr/>
                </a:tc>
                <a:extLst>
                  <a:ext uri="{0D108BD9-81ED-4DB2-BD59-A6C34878D82A}">
                    <a16:rowId xmlns:a16="http://schemas.microsoft.com/office/drawing/2014/main" val="3932314818"/>
                  </a:ext>
                </a:extLst>
              </a:tr>
              <a:tr h="438207">
                <a:tc>
                  <a:txBody>
                    <a:bodyPr/>
                    <a:lstStyle/>
                    <a:p>
                      <a:r>
                        <a:rPr lang="en-US" dirty="0"/>
                        <a:t>Algebra</a:t>
                      </a:r>
                      <a:r>
                        <a:rPr lang="en-US" baseline="0" dirty="0"/>
                        <a:t> Based</a:t>
                      </a:r>
                      <a:endParaRPr lang="en-US" dirty="0"/>
                    </a:p>
                  </a:txBody>
                  <a:tcPr/>
                </a:tc>
                <a:tc>
                  <a:txBody>
                    <a:bodyPr/>
                    <a:lstStyle/>
                    <a:p>
                      <a:r>
                        <a:rPr lang="en-US" dirty="0"/>
                        <a:t>Calculus</a:t>
                      </a:r>
                      <a:r>
                        <a:rPr lang="en-US" baseline="0" dirty="0"/>
                        <a:t> Based</a:t>
                      </a:r>
                      <a:endParaRPr lang="en-US" dirty="0"/>
                    </a:p>
                  </a:txBody>
                  <a:tcPr/>
                </a:tc>
                <a:extLst>
                  <a:ext uri="{0D108BD9-81ED-4DB2-BD59-A6C34878D82A}">
                    <a16:rowId xmlns:a16="http://schemas.microsoft.com/office/drawing/2014/main" val="3861788151"/>
                  </a:ext>
                </a:extLst>
              </a:tr>
              <a:tr h="1404664">
                <a:tc>
                  <a:txBody>
                    <a:bodyPr/>
                    <a:lstStyle/>
                    <a:p>
                      <a:r>
                        <a:rPr lang="en-US" dirty="0"/>
                        <a:t>Mechanics</a:t>
                      </a:r>
                    </a:p>
                  </a:txBody>
                  <a:tcPr/>
                </a:tc>
                <a:tc>
                  <a:txBody>
                    <a:bodyPr/>
                    <a:lstStyle/>
                    <a:p>
                      <a:r>
                        <a:rPr lang="en-US" dirty="0"/>
                        <a:t>Mechanics</a:t>
                      </a:r>
                      <a:r>
                        <a:rPr lang="en-US" baseline="0" dirty="0"/>
                        <a:t>, but with more complex models elaborating on topics learned in Physics 1</a:t>
                      </a:r>
                      <a:endParaRPr lang="en-US" dirty="0"/>
                    </a:p>
                  </a:txBody>
                  <a:tcPr/>
                </a:tc>
                <a:extLst>
                  <a:ext uri="{0D108BD9-81ED-4DB2-BD59-A6C34878D82A}">
                    <a16:rowId xmlns:a16="http://schemas.microsoft.com/office/drawing/2014/main" val="106246634"/>
                  </a:ext>
                </a:extLst>
              </a:tr>
              <a:tr h="756358">
                <a:tc>
                  <a:txBody>
                    <a:bodyPr/>
                    <a:lstStyle/>
                    <a:p>
                      <a:r>
                        <a:rPr lang="en-US" dirty="0"/>
                        <a:t>Electricity: electrostatics</a:t>
                      </a:r>
                      <a:r>
                        <a:rPr lang="en-US" baseline="0" dirty="0"/>
                        <a:t> and DC circuits</a:t>
                      </a:r>
                      <a:endParaRPr lang="en-US" dirty="0"/>
                    </a:p>
                  </a:txBody>
                  <a:tcPr/>
                </a:tc>
                <a:tc>
                  <a:txBody>
                    <a:bodyPr/>
                    <a:lstStyle/>
                    <a:p>
                      <a:r>
                        <a:rPr lang="en-US" dirty="0"/>
                        <a:t>Electricity/</a:t>
                      </a:r>
                      <a:r>
                        <a:rPr lang="en-US" baseline="0" dirty="0"/>
                        <a:t> Magnetism and Electromagnetic Field Theory</a:t>
                      </a:r>
                      <a:endParaRPr lang="en-US" dirty="0"/>
                    </a:p>
                  </a:txBody>
                  <a:tcPr/>
                </a:tc>
                <a:extLst>
                  <a:ext uri="{0D108BD9-81ED-4DB2-BD59-A6C34878D82A}">
                    <a16:rowId xmlns:a16="http://schemas.microsoft.com/office/drawing/2014/main" val="3278537975"/>
                  </a:ext>
                </a:extLst>
              </a:tr>
              <a:tr h="432204">
                <a:tc>
                  <a:txBody>
                    <a:bodyPr/>
                    <a:lstStyle/>
                    <a:p>
                      <a:r>
                        <a:rPr lang="en-US" dirty="0"/>
                        <a:t>Waves and Sound</a:t>
                      </a:r>
                    </a:p>
                  </a:txBody>
                  <a:tcPr/>
                </a:tc>
                <a:tc>
                  <a:txBody>
                    <a:bodyPr/>
                    <a:lstStyle/>
                    <a:p>
                      <a:r>
                        <a:rPr lang="en-US" dirty="0"/>
                        <a:t>Complex</a:t>
                      </a:r>
                      <a:r>
                        <a:rPr lang="en-US" baseline="0" dirty="0"/>
                        <a:t> Circuits</a:t>
                      </a:r>
                      <a:endParaRPr lang="en-US" dirty="0"/>
                    </a:p>
                  </a:txBody>
                  <a:tcPr/>
                </a:tc>
                <a:extLst>
                  <a:ext uri="{0D108BD9-81ED-4DB2-BD59-A6C34878D82A}">
                    <a16:rowId xmlns:a16="http://schemas.microsoft.com/office/drawing/2014/main" val="626076479"/>
                  </a:ext>
                </a:extLst>
              </a:tr>
            </a:tbl>
          </a:graphicData>
        </a:graphic>
      </p:graphicFrame>
      <p:sp>
        <p:nvSpPr>
          <p:cNvPr id="7" name="Rectangle 6"/>
          <p:cNvSpPr/>
          <p:nvPr/>
        </p:nvSpPr>
        <p:spPr>
          <a:xfrm>
            <a:off x="6349621" y="6324600"/>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17043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Physics C</a:t>
            </a:r>
          </a:p>
        </p:txBody>
      </p:sp>
      <p:pic>
        <p:nvPicPr>
          <p:cNvPr id="11" name="Content Placeholder 10" descr="A picture containing person, indoor, floor, wall&#10;&#10;Description generated with very high confidence">
            <a:extLst>
              <a:ext uri="{FF2B5EF4-FFF2-40B4-BE49-F238E27FC236}">
                <a16:creationId xmlns:a16="http://schemas.microsoft.com/office/drawing/2014/main" id="{9E706A6D-5F35-4847-87EF-42338B4D32C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522299" y="3947343"/>
            <a:ext cx="2891838" cy="2159953"/>
          </a:xfrm>
        </p:spPr>
      </p:pic>
      <p:sp>
        <p:nvSpPr>
          <p:cNvPr id="6" name="Rectangle 5"/>
          <p:cNvSpPr/>
          <p:nvPr/>
        </p:nvSpPr>
        <p:spPr>
          <a:xfrm>
            <a:off x="6172200" y="6324600"/>
            <a:ext cx="2762295" cy="369332"/>
          </a:xfrm>
          <a:prstGeom prst="rect">
            <a:avLst/>
          </a:prstGeom>
        </p:spPr>
        <p:txBody>
          <a:bodyPr wrap="none">
            <a:spAutoFit/>
          </a:bodyPr>
          <a:lstStyle/>
          <a:p>
            <a:r>
              <a:rPr lang="en-US" dirty="0">
                <a:hlinkClick r:id="rId3" action="ppaction://hlinksldjump"/>
              </a:rPr>
              <a:t>BACK to Content Page</a:t>
            </a:r>
            <a:endParaRPr lang="en-US" dirty="0"/>
          </a:p>
        </p:txBody>
      </p:sp>
      <p:pic>
        <p:nvPicPr>
          <p:cNvPr id="9" name="Content Placeholder 8" descr="A picture containing indoor, wall, table, black&#10;&#10;Description generated with high confidence">
            <a:extLst>
              <a:ext uri="{FF2B5EF4-FFF2-40B4-BE49-F238E27FC236}">
                <a16:creationId xmlns:a16="http://schemas.microsoft.com/office/drawing/2014/main" id="{AB954A2D-91B5-484A-9B18-FEAB99D9FAE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6664014" y="1589876"/>
            <a:ext cx="2737291" cy="2044520"/>
          </a:xfrm>
        </p:spPr>
      </p:pic>
      <p:sp>
        <p:nvSpPr>
          <p:cNvPr id="12" name="TextBox 11">
            <a:extLst>
              <a:ext uri="{FF2B5EF4-FFF2-40B4-BE49-F238E27FC236}">
                <a16:creationId xmlns:a16="http://schemas.microsoft.com/office/drawing/2014/main" id="{F3ED5A22-A4CB-4021-9F9B-FD57C6570212}"/>
              </a:ext>
            </a:extLst>
          </p:cNvPr>
          <p:cNvSpPr txBox="1"/>
          <p:nvPr/>
        </p:nvSpPr>
        <p:spPr>
          <a:xfrm>
            <a:off x="152400" y="2057400"/>
            <a:ext cx="5334000" cy="4801314"/>
          </a:xfrm>
          <a:prstGeom prst="rect">
            <a:avLst/>
          </a:prstGeom>
          <a:noFill/>
        </p:spPr>
        <p:txBody>
          <a:bodyPr wrap="square" rtlCol="0">
            <a:spAutoFit/>
          </a:bodyPr>
          <a:lstStyle/>
          <a:p>
            <a:r>
              <a:rPr lang="en-US" b="1" dirty="0"/>
              <a:t>Who should take this Course?</a:t>
            </a:r>
          </a:p>
          <a:p>
            <a:pPr marL="285750" indent="-285750">
              <a:buFont typeface="Arial" panose="020B0604020202020204" pitchFamily="34" charset="0"/>
              <a:buChar char="•"/>
            </a:pPr>
            <a:r>
              <a:rPr lang="en-US" dirty="0"/>
              <a:t>Students who are currently enrolled in AP Calculus AB or above</a:t>
            </a:r>
          </a:p>
          <a:p>
            <a:pPr marL="285750" indent="-285750">
              <a:buFont typeface="Arial" panose="020B0604020202020204" pitchFamily="34" charset="0"/>
              <a:buChar char="•"/>
            </a:pPr>
            <a:r>
              <a:rPr lang="en-US" dirty="0"/>
              <a:t>Students looking for exposure to a calculus based physics course</a:t>
            </a:r>
          </a:p>
          <a:p>
            <a:pPr marL="285750" indent="-285750">
              <a:buFont typeface="Arial" panose="020B0604020202020204" pitchFamily="34" charset="0"/>
              <a:buChar char="•"/>
            </a:pPr>
            <a:r>
              <a:rPr lang="en-US" dirty="0"/>
              <a:t>Students interested in learning about the rules that govern our universe</a:t>
            </a:r>
          </a:p>
          <a:p>
            <a:r>
              <a:rPr lang="en-US" b="1" dirty="0"/>
              <a:t>Topics Covered:</a:t>
            </a:r>
          </a:p>
          <a:p>
            <a:pPr marL="285750" indent="-285750">
              <a:buFont typeface="Arial" panose="020B0604020202020204" pitchFamily="34" charset="0"/>
              <a:buChar char="•"/>
            </a:pPr>
            <a:r>
              <a:rPr lang="en-US" dirty="0"/>
              <a:t>AP Physics C covers both classical mechanics and Electricity and Magnetism.</a:t>
            </a:r>
          </a:p>
          <a:p>
            <a:r>
              <a:rPr lang="en-US" b="1" dirty="0"/>
              <a:t>How is AP Physics C different from AP Physics 1?</a:t>
            </a:r>
          </a:p>
          <a:p>
            <a:pPr marL="285750" indent="-285750">
              <a:buFont typeface="Arial" panose="020B0604020202020204" pitchFamily="34" charset="0"/>
              <a:buChar char="•"/>
            </a:pPr>
            <a:r>
              <a:rPr lang="en-US" dirty="0"/>
              <a:t>We cover topics to a greater depth and use calculus to help analyze the situations.</a:t>
            </a:r>
          </a:p>
          <a:p>
            <a:pPr marL="285750" indent="-285750">
              <a:buFont typeface="Arial" panose="020B0604020202020204" pitchFamily="34" charset="0"/>
              <a:buChar char="•"/>
            </a:pPr>
            <a:r>
              <a:rPr lang="en-US" dirty="0"/>
              <a:t>We begin to develop our understanding of field theories.</a:t>
            </a:r>
          </a:p>
          <a:p>
            <a:endParaRPr lang="en-US" dirty="0"/>
          </a:p>
        </p:txBody>
      </p:sp>
    </p:spTree>
    <p:extLst>
      <p:ext uri="{BB962C8B-B14F-4D97-AF65-F5344CB8AC3E}">
        <p14:creationId xmlns:p14="http://schemas.microsoft.com/office/powerpoint/2010/main" val="59328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a:t>
            </a:r>
            <a:br>
              <a:rPr lang="en-US" dirty="0"/>
            </a:br>
            <a:r>
              <a:rPr lang="en-US" dirty="0"/>
              <a:t>Science</a:t>
            </a:r>
          </a:p>
        </p:txBody>
      </p:sp>
      <p:sp>
        <p:nvSpPr>
          <p:cNvPr id="3" name="Content Placeholder 2"/>
          <p:cNvSpPr>
            <a:spLocks noGrp="1"/>
          </p:cNvSpPr>
          <p:nvPr>
            <p:ph sz="half" idx="1"/>
          </p:nvPr>
        </p:nvSpPr>
        <p:spPr>
          <a:xfrm>
            <a:off x="609601" y="2489200"/>
            <a:ext cx="8095236" cy="3911600"/>
          </a:xfrm>
        </p:spPr>
        <p:txBody>
          <a:bodyPr>
            <a:normAutofit fontScale="85000" lnSpcReduction="20000"/>
          </a:bodyPr>
          <a:lstStyle/>
          <a:p>
            <a:pPr marL="0" lvl="0" indent="0">
              <a:buNone/>
            </a:pPr>
            <a:r>
              <a:rPr lang="en-US" b="1" dirty="0"/>
              <a:t>Why take this Environmental Science? </a:t>
            </a:r>
          </a:p>
          <a:p>
            <a:pPr marL="0" indent="0">
              <a:buNone/>
            </a:pPr>
            <a:r>
              <a:rPr lang="en-US" dirty="0"/>
              <a:t>Students interested in potential careers regarding Environmental Science or Alternative Energy should take this course. In addition, any students interested in learning about the impact human interactions have on the environment may also find this course useful. Overall, if you are interested in the health and future of the natural world, Environmental Science will explore these issues. </a:t>
            </a:r>
          </a:p>
          <a:p>
            <a:pPr marL="0" indent="0">
              <a:buNone/>
            </a:pPr>
            <a:r>
              <a:rPr lang="en-US" b="1" dirty="0"/>
              <a:t>Who should take this (course elective)?</a:t>
            </a:r>
          </a:p>
          <a:p>
            <a:pPr marL="0" indent="0">
              <a:buNone/>
            </a:pPr>
            <a:r>
              <a:rPr lang="en-US" dirty="0"/>
              <a:t>Any student may take Environmental Science. Any student that needs to get a life science credit or is interested in Environmental Science should take this course.  </a:t>
            </a:r>
          </a:p>
          <a:p>
            <a:pPr marL="0" indent="0">
              <a:buNone/>
            </a:pPr>
            <a:r>
              <a:rPr lang="en-US" b="1" dirty="0"/>
              <a:t>Content/Topics covered: </a:t>
            </a:r>
          </a:p>
          <a:p>
            <a:pPr marL="0" indent="0">
              <a:buNone/>
            </a:pPr>
            <a:r>
              <a:rPr lang="en-US" dirty="0"/>
              <a:t>Ecology, Pollution, Population Dynamics, Environmental Policy, Alternative Energy are a few of the topics covered, among many more. </a:t>
            </a:r>
          </a:p>
          <a:p>
            <a:pPr marL="0" indent="0">
              <a:buNone/>
            </a:pPr>
            <a:r>
              <a:rPr lang="en-US" b="1" dirty="0"/>
              <a:t>Course description in two sentences or less.</a:t>
            </a:r>
          </a:p>
          <a:p>
            <a:pPr marL="0" indent="0">
              <a:buNone/>
            </a:pPr>
            <a:r>
              <a:rPr lang="en-US" dirty="0"/>
              <a:t> Environmental Science is a class that will address many contemporary environmental issues and the impact these issues may have on the future health of the natural world. </a:t>
            </a:r>
          </a:p>
          <a:p>
            <a:endParaRPr lang="en-US" dirty="0"/>
          </a:p>
        </p:txBody>
      </p:sp>
      <p:sp>
        <p:nvSpPr>
          <p:cNvPr id="6" name="Rectangle 5"/>
          <p:cNvSpPr/>
          <p:nvPr/>
        </p:nvSpPr>
        <p:spPr>
          <a:xfrm>
            <a:off x="6096000" y="6248400"/>
            <a:ext cx="2762295" cy="369332"/>
          </a:xfrm>
          <a:prstGeom prst="rect">
            <a:avLst/>
          </a:prstGeom>
        </p:spPr>
        <p:txBody>
          <a:bodyPr wrap="none">
            <a:spAutoFit/>
          </a:bodyPr>
          <a:lstStyle/>
          <a:p>
            <a:r>
              <a:rPr lang="en-US" dirty="0">
                <a:hlinkClick r:id="rId2" action="ppaction://hlinksldjump"/>
              </a:rPr>
              <a:t>BACK to Content Page</a:t>
            </a:r>
            <a:endParaRPr lang="en-US" dirty="0"/>
          </a:p>
        </p:txBody>
      </p:sp>
      <p:pic>
        <p:nvPicPr>
          <p:cNvPr id="8" name="Content Placeholder 7" descr="LPVEC-PREP - &lt;strong&gt;Science&lt;/strong&gt;"/>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32488"/>
          <a:stretch/>
        </p:blipFill>
        <p:spPr>
          <a:xfrm>
            <a:off x="5715000" y="67471"/>
            <a:ext cx="2989837" cy="2236450"/>
          </a:xfrm>
        </p:spPr>
      </p:pic>
    </p:spTree>
    <p:extLst>
      <p:ext uri="{BB962C8B-B14F-4D97-AF65-F5344CB8AC3E}">
        <p14:creationId xmlns:p14="http://schemas.microsoft.com/office/powerpoint/2010/main" val="940003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Environmental Science</a:t>
            </a:r>
          </a:p>
        </p:txBody>
      </p:sp>
      <p:sp>
        <p:nvSpPr>
          <p:cNvPr id="3" name="Content Placeholder 2"/>
          <p:cNvSpPr>
            <a:spLocks noGrp="1"/>
          </p:cNvSpPr>
          <p:nvPr>
            <p:ph sz="half" idx="1"/>
          </p:nvPr>
        </p:nvSpPr>
        <p:spPr>
          <a:xfrm>
            <a:off x="457200" y="2489200"/>
            <a:ext cx="8153400" cy="3530603"/>
          </a:xfrm>
        </p:spPr>
        <p:txBody>
          <a:bodyPr>
            <a:normAutofit fontScale="92500" lnSpcReduction="20000"/>
          </a:bodyPr>
          <a:lstStyle/>
          <a:p>
            <a:pPr marL="0" indent="0">
              <a:buNone/>
            </a:pPr>
            <a:r>
              <a:rPr lang="en-US" dirty="0"/>
              <a:t>This course is interdisciplinary involving the fields of ecology, biology, ocean and atmospheric sciences, climatology, chemistry, geology, physics, toxicology, geography, economics, politics, and ethics. It is designed to be the equivalent of a college introductory environmental science course; this includes the wide range of topics studied, the in depth, specificity and detail of course materials, and the amount of time spent studying material outside of class.</a:t>
            </a:r>
          </a:p>
          <a:p>
            <a:pPr marL="0" indent="0">
              <a:buNone/>
            </a:pPr>
            <a:endParaRPr lang="en-US" b="1" dirty="0"/>
          </a:p>
          <a:p>
            <a:pPr marL="0" indent="0">
              <a:buNone/>
            </a:pPr>
            <a:r>
              <a:rPr lang="en-US" b="1" dirty="0"/>
              <a:t>Students who take this course will learn… </a:t>
            </a:r>
          </a:p>
          <a:p>
            <a:r>
              <a:rPr lang="en-US" dirty="0"/>
              <a:t>About the many challenges that face us both locally and globally regarding the environment, our use of resources and how they can personally contribute to promoting sustainability regarding energy, agriculture, biodiversity, pollution, and resource consumption.  Students will gain an appreciation for the earth and al that it provides for us.  </a:t>
            </a:r>
          </a:p>
          <a:p>
            <a:endParaRPr lang="en-US" dirty="0"/>
          </a:p>
          <a:p>
            <a:endParaRPr lang="en-US" dirty="0"/>
          </a:p>
        </p:txBody>
      </p:sp>
      <p:sp>
        <p:nvSpPr>
          <p:cNvPr id="6" name="Rectangle 5"/>
          <p:cNvSpPr/>
          <p:nvPr/>
        </p:nvSpPr>
        <p:spPr>
          <a:xfrm>
            <a:off x="5715000" y="6324600"/>
            <a:ext cx="2762295" cy="369332"/>
          </a:xfrm>
          <a:prstGeom prst="rect">
            <a:avLst/>
          </a:prstGeom>
        </p:spPr>
        <p:txBody>
          <a:bodyPr wrap="none">
            <a:spAutoFit/>
          </a:bodyPr>
          <a:lstStyle/>
          <a:p>
            <a:r>
              <a:rPr lang="en-US" dirty="0">
                <a:hlinkClick r:id="rId2" action="ppaction://hlinksldjump"/>
              </a:rPr>
              <a:t>BACK to Content Page</a:t>
            </a:r>
            <a:endParaRPr lang="en-US" dirty="0"/>
          </a:p>
        </p:txBody>
      </p:sp>
      <p:pic>
        <p:nvPicPr>
          <p:cNvPr id="7" name="Content Placeholder 4" descr="Free illustration: Earth, Globe, Birth, New, Arise - Free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3600" y="297332"/>
            <a:ext cx="2845961" cy="1897307"/>
          </a:xfrm>
        </p:spPr>
      </p:pic>
    </p:spTree>
    <p:extLst>
      <p:ext uri="{BB962C8B-B14F-4D97-AF65-F5344CB8AC3E}">
        <p14:creationId xmlns:p14="http://schemas.microsoft.com/office/powerpoint/2010/main" val="47608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3600"/>
            <a:ext cx="8305800" cy="3530603"/>
          </a:xfrm>
        </p:spPr>
        <p:txBody>
          <a:bodyPr>
            <a:normAutofit fontScale="85000" lnSpcReduction="20000"/>
          </a:bodyPr>
          <a:lstStyle/>
          <a:p>
            <a:pPr marL="0" indent="0">
              <a:buNone/>
            </a:pPr>
            <a:endParaRPr lang="en-US" dirty="0"/>
          </a:p>
          <a:p>
            <a:pPr marL="0" indent="0">
              <a:buNone/>
            </a:pPr>
            <a:r>
              <a:rPr lang="en-US" dirty="0"/>
              <a:t>Want to learn more about sustainable solutions to problems involving feeding a population of 7 billion, meeting the energy and resource needs of this growing population, disposing of waste including hazardous materials, providing clean water and air for future generations,  climate change, and  health issues caused by toxins in the environment then take this class. </a:t>
            </a:r>
          </a:p>
          <a:p>
            <a:endParaRPr lang="en-US" dirty="0"/>
          </a:p>
          <a:p>
            <a:pPr marL="0" indent="0">
              <a:buNone/>
            </a:pPr>
            <a:r>
              <a:rPr lang="en-US" b="1" dirty="0"/>
              <a:t>Content/Topics covered: </a:t>
            </a:r>
          </a:p>
          <a:p>
            <a:r>
              <a:rPr lang="en-US" dirty="0"/>
              <a:t>Topics covered include climate and weather, evolution, biodiversity, population ecology, ,community ecology, ecosystem   ecology, ethics and economics of sustainable development, human populations, environmental policy, agriculture, land management, the urban environment, environmental health and toxicology, freshwater and marine water resources, conventional and renewable energy, air quality and pollution control, climate change, minerals and mining, managing our waste, and sustainable solutions.</a:t>
            </a:r>
          </a:p>
          <a:p>
            <a:endParaRPr lang="en-US" dirty="0"/>
          </a:p>
        </p:txBody>
      </p:sp>
      <p:sp>
        <p:nvSpPr>
          <p:cNvPr id="5" name="Rectangle 4"/>
          <p:cNvSpPr/>
          <p:nvPr/>
        </p:nvSpPr>
        <p:spPr>
          <a:xfrm>
            <a:off x="685800" y="5668752"/>
            <a:ext cx="7277435" cy="690638"/>
          </a:xfrm>
          <a:prstGeom prst="rect">
            <a:avLst/>
          </a:prstGeom>
        </p:spPr>
        <p:txBody>
          <a:bodyPr wrap="square">
            <a:spAutoFit/>
          </a:bodyPr>
          <a:lstStyle/>
          <a:p>
            <a:pPr>
              <a:lnSpc>
                <a:spcPts val="1575"/>
              </a:lnSpc>
            </a:pPr>
            <a:r>
              <a:rPr lang="en-US" sz="1200" dirty="0">
                <a:solidFill>
                  <a:srgbClr val="181818"/>
                </a:solidFill>
                <a:latin typeface="+mj-lt"/>
                <a:ea typeface="Times New Roman" panose="02020603050405020304" pitchFamily="18" charset="0"/>
                <a:cs typeface="Helvetica" panose="020B0604020202020204" pitchFamily="34" charset="0"/>
              </a:rPr>
              <a:t> “There are two spiritual dangers in not owning a farm. One is the danger of supposing that breakfast comes from the grocery, and the other that heat comes from the furnace.” </a:t>
            </a:r>
            <a:br>
              <a:rPr lang="en-US" sz="1200" dirty="0">
                <a:solidFill>
                  <a:srgbClr val="181818"/>
                </a:solidFill>
                <a:latin typeface="+mj-lt"/>
                <a:ea typeface="Times New Roman" panose="02020603050405020304" pitchFamily="18" charset="0"/>
                <a:cs typeface="Helvetica" panose="020B0604020202020204" pitchFamily="34" charset="0"/>
              </a:rPr>
            </a:br>
            <a:r>
              <a:rPr lang="en-US" sz="1200" dirty="0">
                <a:solidFill>
                  <a:srgbClr val="181818"/>
                </a:solidFill>
                <a:latin typeface="+mj-lt"/>
                <a:ea typeface="Times New Roman" panose="02020603050405020304" pitchFamily="18" charset="0"/>
                <a:cs typeface="Helvetica" panose="020B0604020202020204" pitchFamily="34" charset="0"/>
              </a:rPr>
              <a:t>― </a:t>
            </a:r>
            <a:r>
              <a:rPr lang="en-US" sz="1200" b="1" dirty="0">
                <a:solidFill>
                  <a:srgbClr val="333333"/>
                </a:solidFill>
                <a:latin typeface="+mj-lt"/>
                <a:ea typeface="Times New Roman" panose="02020603050405020304" pitchFamily="18" charset="0"/>
                <a:cs typeface="Times New Roman" panose="02020603050405020304" pitchFamily="18" charset="0"/>
                <a:hlinkClick r:id="rId2"/>
              </a:rPr>
              <a:t>Aldo Leopold</a:t>
            </a:r>
            <a:r>
              <a:rPr lang="en-US" sz="1200" dirty="0">
                <a:solidFill>
                  <a:srgbClr val="181818"/>
                </a:solidFill>
                <a:latin typeface="+mj-lt"/>
                <a:ea typeface="Times New Roman" panose="02020603050405020304" pitchFamily="18" charset="0"/>
                <a:cs typeface="Helvetica" panose="020B0604020202020204" pitchFamily="34" charset="0"/>
              </a:rPr>
              <a:t>, </a:t>
            </a:r>
            <a:r>
              <a:rPr lang="en-US" sz="1200" b="1" dirty="0">
                <a:solidFill>
                  <a:srgbClr val="333333"/>
                </a:solidFill>
                <a:latin typeface="+mj-lt"/>
                <a:ea typeface="Times New Roman" panose="02020603050405020304" pitchFamily="18" charset="0"/>
                <a:cs typeface="Times New Roman" panose="02020603050405020304" pitchFamily="18" charset="0"/>
                <a:hlinkClick r:id="rId3"/>
              </a:rPr>
              <a:t>A Sand County Almanac</a:t>
            </a:r>
            <a:endParaRPr lang="en-US" sz="1200" dirty="0">
              <a:effectLst/>
              <a:latin typeface="+mj-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81000"/>
            <a:ext cx="5791367" cy="1584278"/>
          </a:xfrm>
          <a:prstGeom prst="rect">
            <a:avLst/>
          </a:prstGeom>
        </p:spPr>
      </p:pic>
      <p:sp>
        <p:nvSpPr>
          <p:cNvPr id="7" name="Rectangle 6"/>
          <p:cNvSpPr/>
          <p:nvPr/>
        </p:nvSpPr>
        <p:spPr>
          <a:xfrm>
            <a:off x="6172200" y="6248400"/>
            <a:ext cx="2762295" cy="369332"/>
          </a:xfrm>
          <a:prstGeom prst="rect">
            <a:avLst/>
          </a:prstGeom>
        </p:spPr>
        <p:txBody>
          <a:bodyPr wrap="none">
            <a:spAutoFit/>
          </a:bodyPr>
          <a:lstStyle/>
          <a:p>
            <a:r>
              <a:rPr lang="en-US" dirty="0">
                <a:hlinkClick r:id="rId5" action="ppaction://hlinksldjump"/>
              </a:rPr>
              <a:t>BACK to Content Page</a:t>
            </a:r>
            <a:endParaRPr lang="en-US" dirty="0"/>
          </a:p>
        </p:txBody>
      </p:sp>
    </p:spTree>
    <p:extLst>
      <p:ext uri="{BB962C8B-B14F-4D97-AF65-F5344CB8AC3E}">
        <p14:creationId xmlns:p14="http://schemas.microsoft.com/office/powerpoint/2010/main" val="8437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Elective Courses</a:t>
            </a:r>
          </a:p>
        </p:txBody>
      </p:sp>
      <p:sp>
        <p:nvSpPr>
          <p:cNvPr id="3" name="Text Placeholder 2"/>
          <p:cNvSpPr>
            <a:spLocks noGrp="1"/>
          </p:cNvSpPr>
          <p:nvPr>
            <p:ph type="body" idx="1"/>
          </p:nvPr>
        </p:nvSpPr>
        <p:spPr>
          <a:xfrm>
            <a:off x="729645" y="2211949"/>
            <a:ext cx="3540603" cy="576262"/>
          </a:xfrm>
        </p:spPr>
        <p:txBody>
          <a:bodyPr/>
          <a:lstStyle/>
          <a:p>
            <a:r>
              <a:rPr lang="en-US" dirty="0">
                <a:latin typeface="+mj-lt"/>
              </a:rPr>
              <a:t>General Sciences</a:t>
            </a:r>
          </a:p>
        </p:txBody>
      </p:sp>
      <p:sp>
        <p:nvSpPr>
          <p:cNvPr id="4" name="Content Placeholder 3"/>
          <p:cNvSpPr>
            <a:spLocks noGrp="1"/>
          </p:cNvSpPr>
          <p:nvPr>
            <p:ph sz="half" idx="2"/>
          </p:nvPr>
        </p:nvSpPr>
        <p:spPr>
          <a:xfrm>
            <a:off x="866440" y="3248490"/>
            <a:ext cx="3636980" cy="2771311"/>
          </a:xfrm>
        </p:spPr>
        <p:txBody>
          <a:bodyPr/>
          <a:lstStyle/>
          <a:p>
            <a:r>
              <a:rPr lang="en-US" dirty="0">
                <a:latin typeface="+mj-lt"/>
                <a:hlinkClick r:id="rId2" action="ppaction://hlinksldjump"/>
              </a:rPr>
              <a:t>Anatomy and Physiology</a:t>
            </a:r>
            <a:endParaRPr lang="en-US" dirty="0">
              <a:latin typeface="+mj-lt"/>
            </a:endParaRPr>
          </a:p>
          <a:p>
            <a:r>
              <a:rPr lang="en-US" dirty="0">
                <a:latin typeface="+mj-lt"/>
                <a:hlinkClick r:id="rId3" action="ppaction://hlinksldjump"/>
              </a:rPr>
              <a:t>Astronomy</a:t>
            </a:r>
            <a:endParaRPr lang="en-US" dirty="0">
              <a:latin typeface="+mj-lt"/>
            </a:endParaRPr>
          </a:p>
          <a:p>
            <a:r>
              <a:rPr lang="en-US" dirty="0">
                <a:latin typeface="+mj-lt"/>
                <a:hlinkClick r:id="rId4" action="ppaction://hlinksldjump"/>
              </a:rPr>
              <a:t>Biology II</a:t>
            </a:r>
            <a:endParaRPr lang="en-US" dirty="0">
              <a:latin typeface="+mj-lt"/>
            </a:endParaRPr>
          </a:p>
          <a:p>
            <a:r>
              <a:rPr lang="en-US" dirty="0">
                <a:latin typeface="+mj-lt"/>
                <a:hlinkClick r:id="rId5" action="ppaction://hlinksldjump"/>
              </a:rPr>
              <a:t>Earth Science</a:t>
            </a:r>
            <a:endParaRPr lang="en-US" dirty="0">
              <a:latin typeface="+mj-lt"/>
            </a:endParaRPr>
          </a:p>
          <a:p>
            <a:r>
              <a:rPr lang="en-US" dirty="0">
                <a:latin typeface="+mj-lt"/>
                <a:hlinkClick r:id="rId6" action="ppaction://hlinksldjump"/>
              </a:rPr>
              <a:t>Environmental Science</a:t>
            </a:r>
            <a:endParaRPr lang="en-US" dirty="0">
              <a:latin typeface="+mj-lt"/>
            </a:endParaRPr>
          </a:p>
        </p:txBody>
      </p:sp>
      <p:sp>
        <p:nvSpPr>
          <p:cNvPr id="5" name="Text Placeholder 4"/>
          <p:cNvSpPr>
            <a:spLocks noGrp="1"/>
          </p:cNvSpPr>
          <p:nvPr>
            <p:ph type="body" sz="quarter" idx="3"/>
          </p:nvPr>
        </p:nvSpPr>
        <p:spPr>
          <a:xfrm>
            <a:off x="4572405" y="2519422"/>
            <a:ext cx="3636979" cy="756635"/>
          </a:xfrm>
        </p:spPr>
        <p:txBody>
          <a:bodyPr/>
          <a:lstStyle/>
          <a:p>
            <a:r>
              <a:rPr lang="en-US" dirty="0">
                <a:latin typeface="+mj-lt"/>
              </a:rPr>
              <a:t>AP Science </a:t>
            </a:r>
          </a:p>
          <a:p>
            <a:endParaRPr lang="en-US" dirty="0">
              <a:latin typeface="+mj-lt"/>
            </a:endParaRPr>
          </a:p>
        </p:txBody>
      </p:sp>
      <p:sp>
        <p:nvSpPr>
          <p:cNvPr id="6" name="Content Placeholder 5"/>
          <p:cNvSpPr>
            <a:spLocks noGrp="1"/>
          </p:cNvSpPr>
          <p:nvPr>
            <p:ph sz="quarter" idx="4"/>
          </p:nvPr>
        </p:nvSpPr>
        <p:spPr>
          <a:xfrm>
            <a:off x="4523875" y="3245834"/>
            <a:ext cx="3636980" cy="2773967"/>
          </a:xfrm>
        </p:spPr>
        <p:txBody>
          <a:bodyPr>
            <a:normAutofit/>
          </a:bodyPr>
          <a:lstStyle/>
          <a:p>
            <a:r>
              <a:rPr lang="en-US" dirty="0">
                <a:latin typeface="+mj-lt"/>
                <a:hlinkClick r:id="rId7" action="ppaction://hlinksldjump"/>
              </a:rPr>
              <a:t>AP Biology</a:t>
            </a:r>
            <a:endParaRPr lang="en-US" dirty="0">
              <a:latin typeface="+mj-lt"/>
            </a:endParaRPr>
          </a:p>
          <a:p>
            <a:r>
              <a:rPr lang="en-US" dirty="0">
                <a:latin typeface="+mj-lt"/>
                <a:hlinkClick r:id="rId8" action="ppaction://hlinksldjump"/>
              </a:rPr>
              <a:t>AP Chemistry</a:t>
            </a:r>
            <a:endParaRPr lang="en-US" dirty="0">
              <a:latin typeface="+mj-lt"/>
            </a:endParaRPr>
          </a:p>
          <a:p>
            <a:r>
              <a:rPr lang="en-US" dirty="0">
                <a:latin typeface="+mj-lt"/>
                <a:hlinkClick r:id="rId9" action="ppaction://hlinksldjump"/>
              </a:rPr>
              <a:t>AP Environmental Science</a:t>
            </a:r>
            <a:endParaRPr lang="en-US" dirty="0">
              <a:latin typeface="+mj-lt"/>
            </a:endParaRPr>
          </a:p>
          <a:p>
            <a:r>
              <a:rPr lang="en-US" dirty="0">
                <a:latin typeface="+mj-lt"/>
                <a:hlinkClick r:id="rId10" action="ppaction://hlinksldjump"/>
              </a:rPr>
              <a:t>AP Physics 1</a:t>
            </a:r>
            <a:endParaRPr lang="en-US" dirty="0">
              <a:latin typeface="+mj-lt"/>
            </a:endParaRPr>
          </a:p>
          <a:p>
            <a:r>
              <a:rPr lang="en-US" dirty="0">
                <a:latin typeface="+mj-lt"/>
                <a:hlinkClick r:id="rId11" action="ppaction://hlinksldjump"/>
              </a:rPr>
              <a:t>AP Physics C</a:t>
            </a:r>
            <a:endParaRPr lang="en-US" dirty="0">
              <a:latin typeface="+mj-lt"/>
            </a:endParaRPr>
          </a:p>
        </p:txBody>
      </p:sp>
      <p:sp>
        <p:nvSpPr>
          <p:cNvPr id="7" name="TextBox 6"/>
          <p:cNvSpPr txBox="1"/>
          <p:nvPr/>
        </p:nvSpPr>
        <p:spPr>
          <a:xfrm>
            <a:off x="2534858" y="5650469"/>
            <a:ext cx="4075093" cy="369332"/>
          </a:xfrm>
          <a:prstGeom prst="rect">
            <a:avLst/>
          </a:prstGeom>
          <a:noFill/>
        </p:spPr>
        <p:txBody>
          <a:bodyPr wrap="square" rtlCol="0">
            <a:spAutoFit/>
          </a:bodyPr>
          <a:lstStyle/>
          <a:p>
            <a:pPr algn="ctr"/>
            <a:r>
              <a:rPr lang="en-US" dirty="0">
                <a:latin typeface="+mj-lt"/>
                <a:hlinkClick r:id="rId12" action="ppaction://hlinksldjump"/>
              </a:rPr>
              <a:t>Applied Technology </a:t>
            </a:r>
            <a:endParaRPr lang="en-US" dirty="0">
              <a:latin typeface="+mj-lt"/>
            </a:endParaRPr>
          </a:p>
        </p:txBody>
      </p:sp>
    </p:spTree>
    <p:extLst>
      <p:ext uri="{BB962C8B-B14F-4D97-AF65-F5344CB8AC3E}">
        <p14:creationId xmlns:p14="http://schemas.microsoft.com/office/powerpoint/2010/main" val="4051194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Astronomy </a:t>
            </a:r>
          </a:p>
        </p:txBody>
      </p:sp>
      <p:sp>
        <p:nvSpPr>
          <p:cNvPr id="3" name="Content Placeholder 2"/>
          <p:cNvSpPr>
            <a:spLocks noGrp="1"/>
          </p:cNvSpPr>
          <p:nvPr>
            <p:ph sz="half" idx="1"/>
          </p:nvPr>
        </p:nvSpPr>
        <p:spPr>
          <a:xfrm>
            <a:off x="533400" y="2209800"/>
            <a:ext cx="7799722" cy="4267200"/>
          </a:xfrm>
        </p:spPr>
        <p:txBody>
          <a:bodyPr>
            <a:normAutofit lnSpcReduction="10000"/>
          </a:bodyPr>
          <a:lstStyle/>
          <a:p>
            <a:pPr marL="0" indent="0">
              <a:buNone/>
            </a:pPr>
            <a:endParaRPr lang="en-US" dirty="0"/>
          </a:p>
          <a:p>
            <a:pPr marL="0" indent="0">
              <a:buNone/>
            </a:pPr>
            <a:r>
              <a:rPr lang="en-US" dirty="0"/>
              <a:t>Interested in learning about the heavens above? Need another science class where math is not the focus? Interested in science but not interested in taking any of the other sciences offered? Take this class. </a:t>
            </a:r>
          </a:p>
          <a:p>
            <a:pPr marL="0" indent="0">
              <a:buNone/>
            </a:pPr>
            <a:r>
              <a:rPr lang="en-US" b="1" dirty="0"/>
              <a:t>Content/Topics covered: </a:t>
            </a:r>
          </a:p>
          <a:p>
            <a:pPr marL="402336" lvl="1" indent="0">
              <a:buNone/>
            </a:pPr>
            <a:r>
              <a:rPr lang="en-US" dirty="0"/>
              <a:t>History of Astronomy, Nature of light, Star formation, Galaxy formation, Nature of Universe</a:t>
            </a:r>
          </a:p>
          <a:p>
            <a:pPr marL="0" indent="0">
              <a:buNone/>
            </a:pPr>
            <a:r>
              <a:rPr lang="en-US" b="1" dirty="0"/>
              <a:t>Academic Expectations: </a:t>
            </a:r>
            <a:r>
              <a:rPr lang="en-US" dirty="0"/>
              <a:t>Demonstrate an understanding of the principles underlying the phenomena Complete assignments on time Study for exams (multiple choice-essay) Participate in some evening observations as opportunities arise</a:t>
            </a:r>
          </a:p>
          <a:p>
            <a:pPr marL="0" indent="0">
              <a:buNone/>
            </a:pPr>
            <a:r>
              <a:rPr lang="en-US" b="1" dirty="0"/>
              <a:t>Students who take this course will learn </a:t>
            </a:r>
            <a:r>
              <a:rPr lang="en-US" dirty="0"/>
              <a:t>how we know what we know about a place we can’t touch or visit and why the seasons exist.</a:t>
            </a:r>
          </a:p>
        </p:txBody>
      </p:sp>
      <p:pic>
        <p:nvPicPr>
          <p:cNvPr id="5" name="Content Placeholder 4" descr="Charla “Cómo pensamos y percibimos el Universo en nuestros ..."/>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228600"/>
            <a:ext cx="3276600" cy="2190355"/>
          </a:xfrm>
        </p:spPr>
      </p:pic>
      <p:sp>
        <p:nvSpPr>
          <p:cNvPr id="6" name="Rectangle 5"/>
          <p:cNvSpPr/>
          <p:nvPr/>
        </p:nvSpPr>
        <p:spPr>
          <a:xfrm>
            <a:off x="6172200" y="6324600"/>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278110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Biology II</a:t>
            </a:r>
          </a:p>
        </p:txBody>
      </p:sp>
      <p:sp>
        <p:nvSpPr>
          <p:cNvPr id="3" name="Content Placeholder 2"/>
          <p:cNvSpPr>
            <a:spLocks noGrp="1"/>
          </p:cNvSpPr>
          <p:nvPr>
            <p:ph sz="half" idx="1"/>
          </p:nvPr>
        </p:nvSpPr>
        <p:spPr>
          <a:xfrm>
            <a:off x="609600" y="2286000"/>
            <a:ext cx="7744160" cy="4368800"/>
          </a:xfrm>
        </p:spPr>
        <p:txBody>
          <a:bodyPr>
            <a:normAutofit fontScale="92500" lnSpcReduction="20000"/>
          </a:bodyPr>
          <a:lstStyle/>
          <a:p>
            <a:pPr marL="0" indent="0">
              <a:buNone/>
            </a:pPr>
            <a:r>
              <a:rPr lang="en-US" b="1" dirty="0"/>
              <a:t>Why take Biology II? </a:t>
            </a:r>
            <a:endParaRPr lang="en-US" sz="1600" b="1" dirty="0"/>
          </a:p>
          <a:p>
            <a:pPr marL="0" lvl="0" indent="0">
              <a:buNone/>
            </a:pPr>
            <a:r>
              <a:rPr lang="en-US" dirty="0"/>
              <a:t>Biology II is a course designed for the student who has an interest in life science which extends beyond Biology I. The goal of this course is to foster this interest through application of conceptual ideas to many advanced laboratory exercises in order to provide a thorough coverage of living things. Biology II will guide the student from the simplest unicellular organisms to those that are multi-cellular and more complex. By taking this course, the student will gain a true understanding and appreciation for the diversity of living organisms on Earth.</a:t>
            </a:r>
            <a:endParaRPr lang="en-US" sz="1600" dirty="0"/>
          </a:p>
          <a:p>
            <a:pPr marL="0" lvl="0" indent="0">
              <a:buNone/>
            </a:pPr>
            <a:r>
              <a:rPr lang="en-US" sz="800" dirty="0"/>
              <a:t> </a:t>
            </a:r>
            <a:r>
              <a:rPr lang="en-US" b="1" dirty="0"/>
              <a:t>Who should take Biology II?</a:t>
            </a:r>
            <a:endParaRPr lang="en-US" sz="1600" b="1" dirty="0"/>
          </a:p>
          <a:p>
            <a:pPr lvl="0"/>
            <a:r>
              <a:rPr lang="en-US" dirty="0"/>
              <a:t>A student who would like another year of a life science course before trying an AP Science course</a:t>
            </a:r>
            <a:endParaRPr lang="en-US" sz="2400" dirty="0"/>
          </a:p>
          <a:p>
            <a:pPr lvl="0"/>
            <a:r>
              <a:rPr lang="en-US" dirty="0"/>
              <a:t>A student who would like to add to or strengthen their understanding of the life sciences</a:t>
            </a:r>
            <a:endParaRPr lang="en-US" sz="2400" dirty="0"/>
          </a:p>
          <a:p>
            <a:pPr lvl="0"/>
            <a:r>
              <a:rPr lang="en-US" dirty="0"/>
              <a:t>A student who would like to prepare for taking a life science course in college</a:t>
            </a:r>
            <a:endParaRPr lang="en-US" sz="1600" dirty="0"/>
          </a:p>
          <a:p>
            <a:pPr marL="0" indent="0">
              <a:buNone/>
            </a:pPr>
            <a:endParaRPr lang="en-US" dirty="0"/>
          </a:p>
          <a:p>
            <a:endParaRPr lang="en-US" dirty="0"/>
          </a:p>
        </p:txBody>
      </p:sp>
      <p:pic>
        <p:nvPicPr>
          <p:cNvPr id="5" name="Content Placeholder 4" descr="ScienceInvestigators - Living Thing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52400"/>
            <a:ext cx="3810000" cy="2435256"/>
          </a:xfrm>
        </p:spPr>
      </p:pic>
      <p:sp>
        <p:nvSpPr>
          <p:cNvPr id="6" name="Rectangle 5"/>
          <p:cNvSpPr/>
          <p:nvPr/>
        </p:nvSpPr>
        <p:spPr>
          <a:xfrm>
            <a:off x="6172200" y="6324600"/>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189379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210760" cy="709865"/>
          </a:xfrm>
        </p:spPr>
        <p:txBody>
          <a:bodyPr/>
          <a:lstStyle/>
          <a:p>
            <a:r>
              <a:rPr lang="en-US" dirty="0"/>
              <a:t>Biology: The only science where multiplication and division means the same thing</a:t>
            </a:r>
          </a:p>
        </p:txBody>
      </p:sp>
      <p:sp>
        <p:nvSpPr>
          <p:cNvPr id="3" name="Content Placeholder 2"/>
          <p:cNvSpPr>
            <a:spLocks noGrp="1"/>
          </p:cNvSpPr>
          <p:nvPr>
            <p:ph sz="half" idx="1"/>
          </p:nvPr>
        </p:nvSpPr>
        <p:spPr>
          <a:xfrm>
            <a:off x="866440" y="2325132"/>
            <a:ext cx="4496135" cy="4368800"/>
          </a:xfrm>
        </p:spPr>
        <p:txBody>
          <a:bodyPr>
            <a:normAutofit fontScale="85000" lnSpcReduction="20000"/>
          </a:bodyPr>
          <a:lstStyle/>
          <a:p>
            <a:pPr marL="0" indent="0">
              <a:buNone/>
            </a:pPr>
            <a:r>
              <a:rPr lang="en-US" b="1" dirty="0"/>
              <a:t>Content/Topics covered: </a:t>
            </a:r>
            <a:r>
              <a:rPr lang="en-US" dirty="0"/>
              <a:t>Taxonomy  (how living things on our planet are classified)</a:t>
            </a:r>
            <a:r>
              <a:rPr lang="en-US" sz="2400" dirty="0"/>
              <a:t>, </a:t>
            </a:r>
            <a:r>
              <a:rPr lang="en-US" dirty="0"/>
              <a:t>Cytology (review of cell structure and function)</a:t>
            </a:r>
            <a:r>
              <a:rPr lang="en-US" sz="2400" dirty="0"/>
              <a:t>, </a:t>
            </a:r>
            <a:r>
              <a:rPr lang="en-US" dirty="0"/>
              <a:t>Trip to Brookfield Zoo</a:t>
            </a:r>
            <a:endParaRPr lang="en-US" sz="2400" dirty="0"/>
          </a:p>
          <a:p>
            <a:pPr marL="0" lvl="0" indent="0">
              <a:buNone/>
            </a:pPr>
            <a:r>
              <a:rPr lang="en-US" dirty="0"/>
              <a:t>Study of Kingdoms of living things: (and viruses)</a:t>
            </a:r>
            <a:endParaRPr lang="en-US" sz="2400" dirty="0"/>
          </a:p>
          <a:p>
            <a:pPr lvl="1"/>
            <a:r>
              <a:rPr lang="en-US" dirty="0"/>
              <a:t>Plant Kingdom</a:t>
            </a:r>
            <a:endParaRPr lang="en-US" sz="2000" dirty="0"/>
          </a:p>
          <a:p>
            <a:pPr lvl="1"/>
            <a:r>
              <a:rPr lang="en-US" dirty="0"/>
              <a:t>Fungus Kingdom</a:t>
            </a:r>
            <a:endParaRPr lang="en-US" sz="2000" dirty="0"/>
          </a:p>
          <a:p>
            <a:pPr lvl="1"/>
            <a:r>
              <a:rPr lang="en-US" dirty="0"/>
              <a:t>Protist Kingdom</a:t>
            </a:r>
            <a:endParaRPr lang="en-US" sz="2000" dirty="0"/>
          </a:p>
          <a:p>
            <a:pPr lvl="1"/>
            <a:r>
              <a:rPr lang="en-US" dirty="0"/>
              <a:t>Animal Kingdom (with dissection)</a:t>
            </a:r>
            <a:endParaRPr lang="en-US" sz="2000" dirty="0"/>
          </a:p>
          <a:p>
            <a:pPr lvl="1"/>
            <a:r>
              <a:rPr lang="en-US" dirty="0"/>
              <a:t>Bacteria Kingdoms</a:t>
            </a:r>
            <a:endParaRPr lang="en-US" sz="2000" dirty="0"/>
          </a:p>
          <a:p>
            <a:pPr marL="0" indent="0">
              <a:buNone/>
            </a:pPr>
            <a:r>
              <a:rPr lang="en-US" sz="800" dirty="0"/>
              <a:t> </a:t>
            </a:r>
            <a:r>
              <a:rPr lang="en-US" dirty="0"/>
              <a:t>Academic Expectations:</a:t>
            </a:r>
            <a:endParaRPr lang="en-US" sz="1600" dirty="0"/>
          </a:p>
          <a:p>
            <a:pPr lvl="0"/>
            <a:r>
              <a:rPr lang="en-US" dirty="0"/>
              <a:t>In order to understand the diversity of life you will complete a variety of assignments. There will be eight main sections or units covered this year. Each section will contain notes, labs, quizzes, a unit test, projects, etc.  </a:t>
            </a:r>
            <a:endParaRPr lang="en-US" sz="2400" dirty="0"/>
          </a:p>
          <a:p>
            <a:endParaRPr lang="en-US" dirty="0"/>
          </a:p>
        </p:txBody>
      </p:sp>
      <p:pic>
        <p:nvPicPr>
          <p:cNvPr id="5" name="Content Placeholder 4" descr="This Is Hysteria!: Half-&lt;strong&gt;Monkey&lt;/strong&gt;, Half-Person: Evolution and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2575" y="2890640"/>
            <a:ext cx="2714625" cy="2727721"/>
          </a:xfrm>
        </p:spPr>
      </p:pic>
      <p:sp>
        <p:nvSpPr>
          <p:cNvPr id="8" name="Rectangle 7"/>
          <p:cNvSpPr/>
          <p:nvPr/>
        </p:nvSpPr>
        <p:spPr>
          <a:xfrm>
            <a:off x="6172200" y="6324600"/>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676019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Chemistry</a:t>
            </a:r>
          </a:p>
        </p:txBody>
      </p:sp>
      <p:sp>
        <p:nvSpPr>
          <p:cNvPr id="3" name="Content Placeholder 2"/>
          <p:cNvSpPr>
            <a:spLocks noGrp="1"/>
          </p:cNvSpPr>
          <p:nvPr>
            <p:ph sz="half" idx="1"/>
          </p:nvPr>
        </p:nvSpPr>
        <p:spPr>
          <a:xfrm>
            <a:off x="533400" y="2413000"/>
            <a:ext cx="8109587" cy="3911600"/>
          </a:xfrm>
        </p:spPr>
        <p:txBody>
          <a:bodyPr>
            <a:normAutofit fontScale="77500" lnSpcReduction="20000"/>
          </a:bodyPr>
          <a:lstStyle/>
          <a:p>
            <a:pPr marL="0" indent="0">
              <a:buNone/>
            </a:pPr>
            <a:r>
              <a:rPr lang="en-US" b="1" dirty="0"/>
              <a:t>Why take AP Chemistry? </a:t>
            </a:r>
          </a:p>
          <a:p>
            <a:pPr marL="0" indent="0">
              <a:buNone/>
            </a:pPr>
            <a:r>
              <a:rPr lang="en-US" dirty="0"/>
              <a:t>Ask yourself, “Do I want to go into science, engineering or health care?”  If you want to know more about advanced topics in Chemistry and how it applies to life and work in a technological society this is the class for you.         </a:t>
            </a:r>
          </a:p>
          <a:p>
            <a:pPr marL="0" indent="0">
              <a:buNone/>
            </a:pPr>
            <a:r>
              <a:rPr lang="en-US" b="1" dirty="0"/>
              <a:t>Who should take AP Chemistry?</a:t>
            </a:r>
          </a:p>
          <a:p>
            <a:pPr marL="0" indent="0">
              <a:buNone/>
            </a:pPr>
            <a:r>
              <a:rPr lang="en-US" dirty="0"/>
              <a:t>AP Chemistry is specifically designed for students with a strong math background, a desire for developing problem solving skills, and those who wish to experience more in-depth, the concepts learned in their previous chemistry courses. </a:t>
            </a:r>
          </a:p>
          <a:p>
            <a:pPr marL="0" indent="0">
              <a:buNone/>
            </a:pPr>
            <a:r>
              <a:rPr lang="en-US" b="1" dirty="0"/>
              <a:t>Content/Topics covered: </a:t>
            </a:r>
          </a:p>
          <a:p>
            <a:pPr marL="0" indent="0">
              <a:buNone/>
            </a:pPr>
            <a:r>
              <a:rPr lang="en-US" dirty="0"/>
              <a:t>We will be covering 90% of the topics covered in a 1</a:t>
            </a:r>
            <a:r>
              <a:rPr lang="en-US" baseline="30000" dirty="0"/>
              <a:t>st</a:t>
            </a:r>
            <a:r>
              <a:rPr lang="en-US" dirty="0"/>
              <a:t> year College Chemistry course. </a:t>
            </a:r>
          </a:p>
          <a:p>
            <a:pPr marL="0" indent="0">
              <a:buNone/>
            </a:pPr>
            <a:r>
              <a:rPr lang="en-US" b="1" dirty="0"/>
              <a:t>Quotes: </a:t>
            </a:r>
          </a:p>
          <a:p>
            <a:r>
              <a:rPr lang="en-US" dirty="0"/>
              <a:t>“Taking AP Chemistry made the transition from high school Chemistry to introductory university Chemistry seamless. Not only the content covered, but the expectation to be able to learn independently was a key component in the transition with not only chemistry but with university studies in general.“  					</a:t>
            </a:r>
          </a:p>
          <a:p>
            <a:pPr marL="0" indent="0">
              <a:buNone/>
            </a:pPr>
            <a:r>
              <a:rPr lang="en-US" dirty="0"/>
              <a:t>											“</a:t>
            </a:r>
            <a:r>
              <a:rPr lang="en-US" b="1" dirty="0"/>
              <a:t>Bryan Smith” Class of 2011”</a:t>
            </a:r>
            <a:endParaRPr lang="en-US" dirty="0"/>
          </a:p>
          <a:p>
            <a:endParaRPr lang="en-US" dirty="0"/>
          </a:p>
        </p:txBody>
      </p:sp>
      <p:pic>
        <p:nvPicPr>
          <p:cNvPr id="5" name="Content Placeholder 4" descr="YISSChemistry - chapt.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304800"/>
            <a:ext cx="2623187" cy="1967390"/>
          </a:xfrm>
        </p:spPr>
      </p:pic>
      <p:sp>
        <p:nvSpPr>
          <p:cNvPr id="6" name="Rectangle 5"/>
          <p:cNvSpPr/>
          <p:nvPr/>
        </p:nvSpPr>
        <p:spPr>
          <a:xfrm>
            <a:off x="6172200" y="6324600"/>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286457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1337" b="18423"/>
          <a:stretch/>
        </p:blipFill>
        <p:spPr>
          <a:xfrm>
            <a:off x="1905000" y="1524000"/>
            <a:ext cx="5381960" cy="3789702"/>
          </a:xfrm>
        </p:spPr>
      </p:pic>
      <p:sp>
        <p:nvSpPr>
          <p:cNvPr id="6" name="Rectangle 5"/>
          <p:cNvSpPr/>
          <p:nvPr/>
        </p:nvSpPr>
        <p:spPr>
          <a:xfrm>
            <a:off x="6172200" y="6324600"/>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396278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Technology </a:t>
            </a:r>
          </a:p>
        </p:txBody>
      </p:sp>
      <p:sp>
        <p:nvSpPr>
          <p:cNvPr id="3" name="Content Placeholder 2"/>
          <p:cNvSpPr>
            <a:spLocks noGrp="1"/>
          </p:cNvSpPr>
          <p:nvPr>
            <p:ph idx="1"/>
          </p:nvPr>
        </p:nvSpPr>
        <p:spPr>
          <a:xfrm>
            <a:off x="622690" y="4419600"/>
            <a:ext cx="8064109" cy="2057400"/>
          </a:xfrm>
        </p:spPr>
        <p:txBody>
          <a:bodyPr>
            <a:normAutofit/>
          </a:bodyPr>
          <a:lstStyle/>
          <a:p>
            <a:pPr marL="0" indent="0">
              <a:buNone/>
            </a:pPr>
            <a:r>
              <a:rPr lang="en-US" dirty="0">
                <a:latin typeface="+mj-lt"/>
              </a:rPr>
              <a:t> </a:t>
            </a:r>
          </a:p>
          <a:p>
            <a:pPr marL="0" indent="0">
              <a:buNone/>
            </a:pPr>
            <a:r>
              <a:rPr lang="en-US" b="1" dirty="0">
                <a:latin typeface="+mj-lt"/>
              </a:rPr>
              <a:t>Who should take one or all of these applied technology course? </a:t>
            </a:r>
          </a:p>
          <a:p>
            <a:pPr marL="0" indent="0">
              <a:buNone/>
            </a:pPr>
            <a:r>
              <a:rPr lang="en-US" dirty="0">
                <a:latin typeface="+mj-lt"/>
              </a:rPr>
              <a:t>Students who enjoy working in a collaborative group on project based activities using innovative problem solving skills. </a:t>
            </a:r>
          </a:p>
        </p:txBody>
      </p:sp>
      <p:graphicFrame>
        <p:nvGraphicFramePr>
          <p:cNvPr id="4" name="Table 3"/>
          <p:cNvGraphicFramePr>
            <a:graphicFrameLocks noGrp="1"/>
          </p:cNvGraphicFramePr>
          <p:nvPr>
            <p:extLst>
              <p:ext uri="{D42A27DB-BD31-4B8C-83A1-F6EECF244321}">
                <p14:modId xmlns:p14="http://schemas.microsoft.com/office/powerpoint/2010/main" val="3739166784"/>
              </p:ext>
            </p:extLst>
          </p:nvPr>
        </p:nvGraphicFramePr>
        <p:xfrm>
          <a:off x="1371600" y="2570480"/>
          <a:ext cx="6096000" cy="18491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05734663"/>
                    </a:ext>
                  </a:extLst>
                </a:gridCol>
                <a:gridCol w="3048000">
                  <a:extLst>
                    <a:ext uri="{9D8B030D-6E8A-4147-A177-3AD203B41FA5}">
                      <a16:colId xmlns:a16="http://schemas.microsoft.com/office/drawing/2014/main" val="596555105"/>
                    </a:ext>
                  </a:extLst>
                </a:gridCol>
              </a:tblGrid>
              <a:tr h="294640">
                <a:tc gridSpan="2">
                  <a:txBody>
                    <a:bodyPr/>
                    <a:lstStyle/>
                    <a:p>
                      <a:pPr algn="ctr"/>
                      <a:r>
                        <a:rPr lang="en-US" dirty="0"/>
                        <a:t>Courses</a:t>
                      </a:r>
                    </a:p>
                  </a:txBody>
                  <a:tcPr/>
                </a:tc>
                <a:tc hMerge="1">
                  <a:txBody>
                    <a:bodyPr/>
                    <a:lstStyle/>
                    <a:p>
                      <a:endParaRPr lang="en-US" dirty="0"/>
                    </a:p>
                  </a:txBody>
                  <a:tcPr/>
                </a:tc>
                <a:extLst>
                  <a:ext uri="{0D108BD9-81ED-4DB2-BD59-A6C34878D82A}">
                    <a16:rowId xmlns:a16="http://schemas.microsoft.com/office/drawing/2014/main" val="2531275257"/>
                  </a:ext>
                </a:extLst>
              </a:tr>
              <a:tr h="370840">
                <a:tc>
                  <a:txBody>
                    <a:bodyPr/>
                    <a:lstStyle/>
                    <a:p>
                      <a:pPr algn="ctr"/>
                      <a:r>
                        <a:rPr lang="en-US" dirty="0"/>
                        <a:t>Principles</a:t>
                      </a:r>
                      <a:r>
                        <a:rPr lang="en-US" baseline="0" dirty="0"/>
                        <a:t> of Robotics</a:t>
                      </a:r>
                      <a:endParaRPr lang="en-US" dirty="0"/>
                    </a:p>
                  </a:txBody>
                  <a:tcPr/>
                </a:tc>
                <a:tc>
                  <a:txBody>
                    <a:bodyPr/>
                    <a:lstStyle/>
                    <a:p>
                      <a:pPr algn="ctr"/>
                      <a:r>
                        <a:rPr lang="en-US" dirty="0"/>
                        <a:t>Advanced</a:t>
                      </a:r>
                      <a:r>
                        <a:rPr lang="en-US" baseline="0" dirty="0"/>
                        <a:t> Robotics</a:t>
                      </a:r>
                      <a:endParaRPr lang="en-US" dirty="0"/>
                    </a:p>
                  </a:txBody>
                  <a:tcPr/>
                </a:tc>
                <a:extLst>
                  <a:ext uri="{0D108BD9-81ED-4DB2-BD59-A6C34878D82A}">
                    <a16:rowId xmlns:a16="http://schemas.microsoft.com/office/drawing/2014/main" val="6887548"/>
                  </a:ext>
                </a:extLst>
              </a:tr>
              <a:tr h="370840">
                <a:tc>
                  <a:txBody>
                    <a:bodyPr/>
                    <a:lstStyle/>
                    <a:p>
                      <a:pPr algn="ctr"/>
                      <a:r>
                        <a:rPr lang="en-US" dirty="0"/>
                        <a:t>Intro to Engineering</a:t>
                      </a:r>
                    </a:p>
                  </a:txBody>
                  <a:tcPr/>
                </a:tc>
                <a:tc>
                  <a:txBody>
                    <a:bodyPr/>
                    <a:lstStyle/>
                    <a:p>
                      <a:pPr algn="ctr"/>
                      <a:r>
                        <a:rPr lang="en-US" dirty="0"/>
                        <a:t>Engineering Design</a:t>
                      </a:r>
                    </a:p>
                  </a:txBody>
                  <a:tcPr/>
                </a:tc>
                <a:extLst>
                  <a:ext uri="{0D108BD9-81ED-4DB2-BD59-A6C34878D82A}">
                    <a16:rowId xmlns:a16="http://schemas.microsoft.com/office/drawing/2014/main" val="2029432802"/>
                  </a:ext>
                </a:extLst>
              </a:tr>
              <a:tr h="370840">
                <a:tc>
                  <a:txBody>
                    <a:bodyPr/>
                    <a:lstStyle/>
                    <a:p>
                      <a:pPr algn="ctr"/>
                      <a:r>
                        <a:rPr lang="en-US" dirty="0"/>
                        <a:t>Advanced Engineering</a:t>
                      </a:r>
                    </a:p>
                  </a:txBody>
                  <a:tcPr/>
                </a:tc>
                <a:tc>
                  <a:txBody>
                    <a:bodyPr/>
                    <a:lstStyle/>
                    <a:p>
                      <a:pPr algn="ctr"/>
                      <a:r>
                        <a:rPr lang="en-US" dirty="0"/>
                        <a:t>Senior Engineering </a:t>
                      </a:r>
                    </a:p>
                  </a:txBody>
                  <a:tcPr/>
                </a:tc>
                <a:extLst>
                  <a:ext uri="{0D108BD9-81ED-4DB2-BD59-A6C34878D82A}">
                    <a16:rowId xmlns:a16="http://schemas.microsoft.com/office/drawing/2014/main" val="3563452611"/>
                  </a:ext>
                </a:extLst>
              </a:tr>
              <a:tr h="370840">
                <a:tc>
                  <a:txBody>
                    <a:bodyPr/>
                    <a:lstStyle/>
                    <a:p>
                      <a:pPr algn="ctr"/>
                      <a:r>
                        <a:rPr lang="en-US" dirty="0"/>
                        <a:t>Architecture</a:t>
                      </a:r>
                      <a:r>
                        <a:rPr lang="en-US" baseline="0" dirty="0"/>
                        <a:t> Design</a:t>
                      </a:r>
                      <a:endParaRPr lang="en-US" dirty="0"/>
                    </a:p>
                  </a:txBody>
                  <a:tcPr/>
                </a:tc>
                <a:tc>
                  <a:txBody>
                    <a:bodyPr/>
                    <a:lstStyle/>
                    <a:p>
                      <a:pPr algn="ctr"/>
                      <a:endParaRPr lang="en-US" dirty="0"/>
                    </a:p>
                  </a:txBody>
                  <a:tcPr/>
                </a:tc>
                <a:extLst>
                  <a:ext uri="{0D108BD9-81ED-4DB2-BD59-A6C34878D82A}">
                    <a16:rowId xmlns:a16="http://schemas.microsoft.com/office/drawing/2014/main" val="4025751594"/>
                  </a:ext>
                </a:extLst>
              </a:tr>
            </a:tbl>
          </a:graphicData>
        </a:graphic>
      </p:graphicFrame>
      <p:pic>
        <p:nvPicPr>
          <p:cNvPr id="5" name="Picture 4" descr="&lt;strong&gt;Technology&lt;/strong&gt; defined | ETEC540: Text, Technologi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04800"/>
            <a:ext cx="3276599" cy="2040254"/>
          </a:xfrm>
          <a:prstGeom prst="rect">
            <a:avLst/>
          </a:prstGeom>
        </p:spPr>
      </p:pic>
      <p:sp>
        <p:nvSpPr>
          <p:cNvPr id="7" name="TextBox 6"/>
          <p:cNvSpPr txBox="1"/>
          <p:nvPr/>
        </p:nvSpPr>
        <p:spPr>
          <a:xfrm>
            <a:off x="6324600" y="6248400"/>
            <a:ext cx="2819400" cy="369332"/>
          </a:xfrm>
          <a:prstGeom prst="rect">
            <a:avLst/>
          </a:prstGeom>
          <a:noFill/>
        </p:spPr>
        <p:txBody>
          <a:bodyPr wrap="square" rtlCol="0">
            <a:spAutoFit/>
          </a:bodyPr>
          <a:lstStyle/>
          <a:p>
            <a:r>
              <a:rPr lang="en-US" dirty="0">
                <a:latin typeface="+mj-lt"/>
                <a:hlinkClick r:id="rId4" action="ppaction://hlinksldjump"/>
              </a:rPr>
              <a:t>BACK to Content Page</a:t>
            </a:r>
            <a:endParaRPr lang="en-US" dirty="0">
              <a:latin typeface="+mj-lt"/>
            </a:endParaRPr>
          </a:p>
        </p:txBody>
      </p:sp>
    </p:spTree>
    <p:extLst>
      <p:ext uri="{BB962C8B-B14F-4D97-AF65-F5344CB8AC3E}">
        <p14:creationId xmlns:p14="http://schemas.microsoft.com/office/powerpoint/2010/main" val="264024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tech…</a:t>
            </a:r>
          </a:p>
        </p:txBody>
      </p:sp>
      <p:sp>
        <p:nvSpPr>
          <p:cNvPr id="3" name="Content Placeholder 2"/>
          <p:cNvSpPr>
            <a:spLocks noGrp="1"/>
          </p:cNvSpPr>
          <p:nvPr>
            <p:ph idx="1"/>
          </p:nvPr>
        </p:nvSpPr>
        <p:spPr>
          <a:xfrm>
            <a:off x="533400" y="2438400"/>
            <a:ext cx="8229600" cy="3962400"/>
          </a:xfrm>
        </p:spPr>
        <p:txBody>
          <a:bodyPr>
            <a:normAutofit/>
          </a:bodyPr>
          <a:lstStyle/>
          <a:p>
            <a:pPr marL="0" indent="0">
              <a:buNone/>
            </a:pPr>
            <a:r>
              <a:rPr lang="en-US" b="1" dirty="0"/>
              <a:t>Why take these courses?</a:t>
            </a:r>
          </a:p>
          <a:p>
            <a:r>
              <a:rPr lang="en-US" dirty="0"/>
              <a:t>If you’re interested in the engineering/architecture/fabrication field take these classes to get a head start learning concepts that you will learn in college.</a:t>
            </a:r>
          </a:p>
          <a:p>
            <a:pPr marL="0" indent="0">
              <a:buNone/>
            </a:pPr>
            <a:r>
              <a:rPr lang="en-US" b="1" dirty="0"/>
              <a:t>Technology used: </a:t>
            </a:r>
            <a:r>
              <a:rPr lang="en-US" dirty="0"/>
              <a:t>3 D printers, laser cutter (to make parts for projects, AutoCad, Inventor, Solid Modeling, Revit 3D Architecture Design, Vex Kits, Robot C. </a:t>
            </a:r>
          </a:p>
          <a:p>
            <a:pPr marL="0" indent="0">
              <a:buNone/>
            </a:pPr>
            <a:r>
              <a:rPr lang="en-US" b="1" dirty="0"/>
              <a:t>Engineering Tidbits: </a:t>
            </a:r>
            <a:r>
              <a:rPr lang="en-US" dirty="0"/>
              <a:t>If you’re looking for something other than the traditional classroom this is the course for you.</a:t>
            </a:r>
          </a:p>
          <a:p>
            <a:pPr marL="0" indent="0">
              <a:buNone/>
            </a:pPr>
            <a:r>
              <a:rPr lang="en-US" b="1" dirty="0"/>
              <a:t>Academic Expectations: </a:t>
            </a:r>
            <a:r>
              <a:rPr lang="en-US" dirty="0"/>
              <a:t>Complete assignments, Persistence, Willingness to innovate, Contributor to project with peer</a:t>
            </a:r>
          </a:p>
          <a:p>
            <a:endParaRPr lang="en-US" dirty="0"/>
          </a:p>
        </p:txBody>
      </p:sp>
      <p:sp>
        <p:nvSpPr>
          <p:cNvPr id="5" name="Rectangle 4"/>
          <p:cNvSpPr/>
          <p:nvPr/>
        </p:nvSpPr>
        <p:spPr>
          <a:xfrm>
            <a:off x="6172200" y="6400800"/>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81924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Biology</a:t>
            </a:r>
          </a:p>
        </p:txBody>
      </p:sp>
      <p:sp>
        <p:nvSpPr>
          <p:cNvPr id="3" name="Content Placeholder 2"/>
          <p:cNvSpPr>
            <a:spLocks noGrp="1"/>
          </p:cNvSpPr>
          <p:nvPr>
            <p:ph sz="half" idx="1"/>
          </p:nvPr>
        </p:nvSpPr>
        <p:spPr>
          <a:xfrm>
            <a:off x="533400" y="2489200"/>
            <a:ext cx="8132762" cy="4140200"/>
          </a:xfrm>
        </p:spPr>
        <p:txBody>
          <a:bodyPr>
            <a:normAutofit fontScale="92500" lnSpcReduction="10000"/>
          </a:bodyPr>
          <a:lstStyle/>
          <a:p>
            <a:pPr marL="0" lvl="0" indent="0">
              <a:buNone/>
            </a:pPr>
            <a:r>
              <a:rPr lang="en-US" b="1" dirty="0"/>
              <a:t>Why take this (course elective)? </a:t>
            </a:r>
          </a:p>
          <a:p>
            <a:pPr marL="0" lvl="0" indent="0">
              <a:buNone/>
            </a:pPr>
            <a:r>
              <a:rPr lang="en-US" dirty="0"/>
              <a:t>If you plan on any science/engineering/or health care field this is the class for you. By taking this course you will receive college credit – AP Credit from this course can earn up to </a:t>
            </a:r>
            <a:r>
              <a:rPr lang="en-US" b="1" u="sng" dirty="0"/>
              <a:t>8 credit hours </a:t>
            </a:r>
            <a:r>
              <a:rPr lang="en-US" dirty="0"/>
              <a:t>at most Illinois universities.</a:t>
            </a:r>
          </a:p>
          <a:p>
            <a:pPr marL="0" lvl="0" indent="0">
              <a:buNone/>
            </a:pPr>
            <a:r>
              <a:rPr lang="en-US" dirty="0"/>
              <a:t>This is a real representation of what a college classroom is like, class-time is focused on lab work, interpretation of data and refining critical thinking and laboratory skills.</a:t>
            </a:r>
          </a:p>
          <a:p>
            <a:pPr marL="0" lvl="0" indent="0">
              <a:buNone/>
            </a:pPr>
            <a:endParaRPr lang="en-US" b="1" dirty="0"/>
          </a:p>
          <a:p>
            <a:pPr marL="0" lvl="0" indent="0">
              <a:buNone/>
            </a:pPr>
            <a:r>
              <a:rPr lang="en-US" b="1" dirty="0"/>
              <a:t>Who should take this (course elective)? </a:t>
            </a:r>
            <a:r>
              <a:rPr lang="en-US" dirty="0"/>
              <a:t>Any sophomore, junior or senior who has taken one biology and chemistry class</a:t>
            </a:r>
          </a:p>
          <a:p>
            <a:pPr marL="0" lvl="0" indent="0">
              <a:buNone/>
            </a:pPr>
            <a:endParaRPr lang="en-US" b="1" dirty="0"/>
          </a:p>
          <a:p>
            <a:pPr marL="0" lvl="0" indent="0">
              <a:buNone/>
            </a:pPr>
            <a:r>
              <a:rPr lang="en-US" b="1" dirty="0"/>
              <a:t>What topics will be covered in AP Biology?</a:t>
            </a:r>
          </a:p>
          <a:p>
            <a:pPr marL="0" lvl="0" indent="0">
              <a:buNone/>
            </a:pPr>
            <a:r>
              <a:rPr lang="en-US" dirty="0"/>
              <a:t>4 Big Ideas: Evolution, Energy, Information and Interactions of Living Things</a:t>
            </a:r>
          </a:p>
        </p:txBody>
      </p:sp>
      <p:pic>
        <p:nvPicPr>
          <p:cNvPr id="6" name="Content Placeholder 5" descr="&lt;strong&gt;AP-Biology&lt;/strong&gt;-Lab - hom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365520"/>
            <a:ext cx="4322762" cy="2123680"/>
          </a:xfrm>
        </p:spPr>
      </p:pic>
      <p:sp>
        <p:nvSpPr>
          <p:cNvPr id="5" name="Rectangle 4"/>
          <p:cNvSpPr/>
          <p:nvPr/>
        </p:nvSpPr>
        <p:spPr>
          <a:xfrm>
            <a:off x="6248400" y="6444734"/>
            <a:ext cx="2762295" cy="369332"/>
          </a:xfrm>
          <a:prstGeom prst="rect">
            <a:avLst/>
          </a:prstGeom>
        </p:spPr>
        <p:txBody>
          <a:bodyPr wrap="none">
            <a:spAutoFit/>
          </a:bodyPr>
          <a:lstStyle/>
          <a:p>
            <a:r>
              <a:rPr lang="en-US" dirty="0">
                <a:hlinkClick r:id="rId3" action="ppaction://hlinksldjump"/>
              </a:rPr>
              <a:t>BACK to Content Page</a:t>
            </a:r>
            <a:endParaRPr lang="en-US" dirty="0"/>
          </a:p>
        </p:txBody>
      </p:sp>
    </p:spTree>
    <p:extLst>
      <p:ext uri="{BB962C8B-B14F-4D97-AF65-F5344CB8AC3E}">
        <p14:creationId xmlns:p14="http://schemas.microsoft.com/office/powerpoint/2010/main" val="194811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Start at AUG</a:t>
            </a:r>
          </a:p>
        </p:txBody>
      </p:sp>
      <p:sp>
        <p:nvSpPr>
          <p:cNvPr id="3" name="Content Placeholder 2"/>
          <p:cNvSpPr>
            <a:spLocks noGrp="1"/>
          </p:cNvSpPr>
          <p:nvPr>
            <p:ph sz="half" idx="1"/>
          </p:nvPr>
        </p:nvSpPr>
        <p:spPr>
          <a:xfrm>
            <a:off x="762000" y="2729345"/>
            <a:ext cx="7591760" cy="3530603"/>
          </a:xfrm>
        </p:spPr>
        <p:txBody>
          <a:bodyPr>
            <a:normAutofit/>
          </a:bodyPr>
          <a:lstStyle/>
          <a:p>
            <a:pPr marL="0" indent="0">
              <a:buNone/>
            </a:pPr>
            <a:r>
              <a:rPr lang="en-US" b="1" dirty="0"/>
              <a:t>Student Quotes: </a:t>
            </a:r>
          </a:p>
          <a:p>
            <a:r>
              <a:rPr lang="en-US" dirty="0"/>
              <a:t>Even though I am not a Biology Major, I am thankful for AP Bio because it prepared me for every single on of my college courses. –Megan G. 2017</a:t>
            </a:r>
          </a:p>
          <a:p>
            <a:r>
              <a:rPr lang="en-US" dirty="0"/>
              <a:t>I feel way more prepared than every other student in my class. -Caroline W. 2012</a:t>
            </a:r>
          </a:p>
          <a:p>
            <a:r>
              <a:rPr lang="en-US" dirty="0"/>
              <a:t>If you feel stressed out about this class I would be more than willing to come and visit with your students and tell them how thankful I was being one of your students. – Sarah (Nursing Student) 2015</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304800"/>
            <a:ext cx="3429000" cy="2438400"/>
          </a:xfrm>
        </p:spPr>
      </p:pic>
    </p:spTree>
    <p:extLst>
      <p:ext uri="{BB962C8B-B14F-4D97-AF65-F5344CB8AC3E}">
        <p14:creationId xmlns:p14="http://schemas.microsoft.com/office/powerpoint/2010/main" val="401466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 Science </a:t>
            </a:r>
          </a:p>
        </p:txBody>
      </p:sp>
      <p:sp>
        <p:nvSpPr>
          <p:cNvPr id="3" name="Content Placeholder 2"/>
          <p:cNvSpPr>
            <a:spLocks noGrp="1"/>
          </p:cNvSpPr>
          <p:nvPr>
            <p:ph idx="1"/>
          </p:nvPr>
        </p:nvSpPr>
        <p:spPr>
          <a:xfrm>
            <a:off x="457200" y="2142068"/>
            <a:ext cx="8077200" cy="4411132"/>
          </a:xfrm>
        </p:spPr>
        <p:txBody>
          <a:bodyPr>
            <a:normAutofit lnSpcReduction="10000"/>
          </a:bodyPr>
          <a:lstStyle/>
          <a:p>
            <a:pPr marL="0" indent="0">
              <a:buNone/>
            </a:pPr>
            <a:r>
              <a:rPr lang="en-US" b="1" dirty="0"/>
              <a:t>Why take this course? </a:t>
            </a:r>
          </a:p>
          <a:p>
            <a:r>
              <a:rPr lang="en-US" dirty="0"/>
              <a:t>You should take Earth Science because it will fundamentally transform the way you see the world, Earth Science helps the land tell you stories.  You should also take Earth Science because there is no better way to gain perspective on the fleetingness of life, it is  actually a course in time.</a:t>
            </a:r>
          </a:p>
          <a:p>
            <a:pPr marL="0" indent="0">
              <a:buNone/>
            </a:pPr>
            <a:r>
              <a:rPr lang="en-US" b="1" dirty="0"/>
              <a:t>Who can take this course? </a:t>
            </a:r>
            <a:r>
              <a:rPr lang="en-US" dirty="0"/>
              <a:t>Sophomores, Juniors, Seniors</a:t>
            </a:r>
          </a:p>
          <a:p>
            <a:pPr marL="0" indent="0">
              <a:buNone/>
            </a:pPr>
            <a:r>
              <a:rPr lang="en-US" dirty="0"/>
              <a:t> Are you curious about the environment, natural hazards, how our planet works or the history of the Earth? Do you want to know if Jurassic World could actually happen?  Do you enjoy problem solving? Then take this class!</a:t>
            </a:r>
            <a:endParaRPr lang="en-US" b="1" dirty="0"/>
          </a:p>
          <a:p>
            <a:pPr marL="0" indent="0">
              <a:buNone/>
            </a:pPr>
            <a:r>
              <a:rPr lang="en-US" b="1" dirty="0"/>
              <a:t>Content/Topics covered: </a:t>
            </a:r>
            <a:endParaRPr lang="en-US" dirty="0"/>
          </a:p>
          <a:p>
            <a:pPr marL="0" indent="0">
              <a:buNone/>
            </a:pPr>
            <a:r>
              <a:rPr lang="en-US" dirty="0"/>
              <a:t>Oceanography, Astronomy, Earthquakes, Volcanoes, Evolution, Meteorology, Evolving planet</a:t>
            </a:r>
          </a:p>
          <a:p>
            <a:pPr marL="0" indent="0">
              <a:buNone/>
            </a:pPr>
            <a:endParaRPr lang="en-US" b="1" dirty="0"/>
          </a:p>
          <a:p>
            <a:pPr marL="0" indent="0">
              <a:buNone/>
            </a:pPr>
            <a:endParaRPr lang="en-US" dirty="0"/>
          </a:p>
        </p:txBody>
      </p:sp>
      <p:pic>
        <p:nvPicPr>
          <p:cNvPr id="8" name="Picture 7"/>
          <p:cNvPicPr>
            <a:picLocks noChangeAspect="1"/>
          </p:cNvPicPr>
          <p:nvPr/>
        </p:nvPicPr>
        <p:blipFill>
          <a:blip r:embed="rId3"/>
          <a:stretch>
            <a:fillRect/>
          </a:stretch>
        </p:blipFill>
        <p:spPr>
          <a:xfrm>
            <a:off x="5334000" y="294145"/>
            <a:ext cx="3352800" cy="2087177"/>
          </a:xfrm>
          <a:prstGeom prst="rect">
            <a:avLst/>
          </a:prstGeom>
        </p:spPr>
      </p:pic>
      <p:sp>
        <p:nvSpPr>
          <p:cNvPr id="5" name="Rectangle 4"/>
          <p:cNvSpPr/>
          <p:nvPr/>
        </p:nvSpPr>
        <p:spPr>
          <a:xfrm>
            <a:off x="6353631" y="6368534"/>
            <a:ext cx="2762295" cy="369332"/>
          </a:xfrm>
          <a:prstGeom prst="rect">
            <a:avLst/>
          </a:prstGeom>
        </p:spPr>
        <p:txBody>
          <a:bodyPr wrap="none">
            <a:spAutoFit/>
          </a:bodyPr>
          <a:lstStyle/>
          <a:p>
            <a:r>
              <a:rPr lang="en-US" dirty="0">
                <a:hlinkClick r:id="rId4" action="ppaction://hlinksldjump"/>
              </a:rPr>
              <a:t>BACK to Content Page</a:t>
            </a:r>
            <a:endParaRPr lang="en-US" dirty="0"/>
          </a:p>
        </p:txBody>
      </p:sp>
    </p:spTree>
    <p:extLst>
      <p:ext uri="{BB962C8B-B14F-4D97-AF65-F5344CB8AC3E}">
        <p14:creationId xmlns:p14="http://schemas.microsoft.com/office/powerpoint/2010/main" val="421632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Date: Earth Day Sunday, April 22. </a:t>
            </a:r>
          </a:p>
        </p:txBody>
      </p:sp>
      <p:sp>
        <p:nvSpPr>
          <p:cNvPr id="3" name="Content Placeholder 2"/>
          <p:cNvSpPr>
            <a:spLocks noGrp="1"/>
          </p:cNvSpPr>
          <p:nvPr>
            <p:ph idx="1"/>
          </p:nvPr>
        </p:nvSpPr>
        <p:spPr>
          <a:xfrm>
            <a:off x="533400" y="2438400"/>
            <a:ext cx="8077200" cy="3530600"/>
          </a:xfrm>
        </p:spPr>
        <p:txBody>
          <a:bodyPr>
            <a:normAutofit lnSpcReduction="10000"/>
          </a:bodyPr>
          <a:lstStyle/>
          <a:p>
            <a:pPr marL="0" indent="0">
              <a:buNone/>
            </a:pPr>
            <a:r>
              <a:rPr lang="en-US" dirty="0"/>
              <a:t>By taking Earth science you will learn about issues such as energy, meteorology, water and mineral resources, stewardship of the environment, oceanography, reducing natural hazards for society, planetary science and more! </a:t>
            </a:r>
          </a:p>
          <a:p>
            <a:pPr marL="0" indent="0">
              <a:buNone/>
            </a:pPr>
            <a:r>
              <a:rPr lang="en-US" b="1" dirty="0"/>
              <a:t>Shocking facts about the Earth</a:t>
            </a:r>
            <a:endParaRPr lang="en-US" dirty="0"/>
          </a:p>
          <a:p>
            <a:r>
              <a:rPr lang="en-US" dirty="0"/>
              <a:t>It is estimated that 50% of all plants, animals, and birds will die off by the year 2100, with lead scientists calling the current loss of life, “</a:t>
            </a:r>
            <a:r>
              <a:rPr lang="en-US" dirty="0">
                <a:hlinkClick r:id="rId2" tooltip="The 6th Extinction"/>
              </a:rPr>
              <a:t>The 6th Extinction</a:t>
            </a:r>
            <a:r>
              <a:rPr lang="en-US" dirty="0"/>
              <a:t>.” (</a:t>
            </a:r>
            <a:r>
              <a:rPr lang="en-US" dirty="0">
                <a:hlinkClick r:id="rId3"/>
              </a:rPr>
              <a:t>National Geographic</a:t>
            </a:r>
            <a:r>
              <a:rPr lang="en-US" dirty="0"/>
              <a:t>) It is estimated that, by 2050, there will be no fish left in the ocean. (</a:t>
            </a:r>
            <a:r>
              <a:rPr lang="en-US" i="1" dirty="0">
                <a:hlinkClick r:id="rId4"/>
              </a:rPr>
              <a:t>BBC</a:t>
            </a:r>
            <a:r>
              <a:rPr lang="en-US" dirty="0"/>
              <a:t>)</a:t>
            </a:r>
          </a:p>
          <a:p>
            <a:r>
              <a:rPr lang="en-US" dirty="0"/>
              <a:t>It is estimated that the surface of the Earth could rising in temperature between 2º and 6º by the end of the 21st Century. (</a:t>
            </a:r>
            <a:r>
              <a:rPr lang="en-US" dirty="0">
                <a:hlinkClick r:id="rId5"/>
              </a:rPr>
              <a:t>NASA.gov</a:t>
            </a:r>
            <a:r>
              <a:rPr lang="en-US" dirty="0"/>
              <a:t>)</a:t>
            </a:r>
          </a:p>
          <a:p>
            <a:pPr marL="0" indent="0">
              <a:buNone/>
            </a:pPr>
            <a:endParaRPr lang="en-US" dirty="0"/>
          </a:p>
          <a:p>
            <a:endParaRPr lang="en-US" dirty="0"/>
          </a:p>
        </p:txBody>
      </p:sp>
      <p:sp>
        <p:nvSpPr>
          <p:cNvPr id="5" name="Rectangle 4"/>
          <p:cNvSpPr/>
          <p:nvPr/>
        </p:nvSpPr>
        <p:spPr>
          <a:xfrm>
            <a:off x="6248400" y="6401105"/>
            <a:ext cx="2762295" cy="369332"/>
          </a:xfrm>
          <a:prstGeom prst="rect">
            <a:avLst/>
          </a:prstGeom>
        </p:spPr>
        <p:txBody>
          <a:bodyPr wrap="none">
            <a:spAutoFit/>
          </a:bodyPr>
          <a:lstStyle/>
          <a:p>
            <a:r>
              <a:rPr lang="en-US" dirty="0">
                <a:hlinkClick r:id="rId6" action="ppaction://hlinksldjump"/>
              </a:rPr>
              <a:t>BACK to Content Page</a:t>
            </a:r>
            <a:endParaRPr lang="en-US" dirty="0"/>
          </a:p>
        </p:txBody>
      </p:sp>
    </p:spTree>
    <p:extLst>
      <p:ext uri="{BB962C8B-B14F-4D97-AF65-F5344CB8AC3E}">
        <p14:creationId xmlns:p14="http://schemas.microsoft.com/office/powerpoint/2010/main" val="4027446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 CP</a:t>
            </a:r>
          </a:p>
        </p:txBody>
      </p:sp>
      <p:sp>
        <p:nvSpPr>
          <p:cNvPr id="3" name="Content Placeholder 2"/>
          <p:cNvSpPr>
            <a:spLocks noGrp="1"/>
          </p:cNvSpPr>
          <p:nvPr>
            <p:ph idx="1"/>
          </p:nvPr>
        </p:nvSpPr>
        <p:spPr>
          <a:xfrm>
            <a:off x="457200" y="2286000"/>
            <a:ext cx="8077200" cy="4267200"/>
          </a:xfrm>
        </p:spPr>
        <p:txBody>
          <a:bodyPr>
            <a:normAutofit fontScale="92500" lnSpcReduction="10000"/>
          </a:bodyPr>
          <a:lstStyle/>
          <a:p>
            <a:pPr marL="0" indent="0">
              <a:buNone/>
            </a:pPr>
            <a:r>
              <a:rPr lang="en-US" dirty="0"/>
              <a:t>Human beings are arguably the most complex organisms on this planet. Imagine billions of microscopic parts, each with its own identity, working together in an organized manner for the benefit of the total being. </a:t>
            </a:r>
          </a:p>
          <a:p>
            <a:pPr marL="0" indent="0">
              <a:buNone/>
            </a:pPr>
            <a:r>
              <a:rPr lang="en-US" dirty="0"/>
              <a:t>Students will explore this phenomenon via experimentation and dissection using deductive reasoning and thought.</a:t>
            </a:r>
          </a:p>
          <a:p>
            <a:pPr marL="0" indent="0">
              <a:buNone/>
            </a:pPr>
            <a:endParaRPr lang="en-US" b="1" dirty="0"/>
          </a:p>
          <a:p>
            <a:pPr marL="0" indent="0">
              <a:buNone/>
            </a:pPr>
            <a:r>
              <a:rPr lang="en-US" b="1" dirty="0"/>
              <a:t>Who should take this (course elective)?</a:t>
            </a:r>
          </a:p>
          <a:p>
            <a:pPr marL="0" indent="0">
              <a:buNone/>
            </a:pPr>
            <a:r>
              <a:rPr lang="en-US" dirty="0"/>
              <a:t>Students are encouraged to take this course as part of their overall fund of knowledge and for a better understanding of how their  bodies are designed. This knowledge will help the student have a healthier lifestyle. However, this course will be very beneficial to those students seeking a future in health related fields.</a:t>
            </a:r>
          </a:p>
          <a:p>
            <a:pPr marL="0" indent="0">
              <a:buNone/>
            </a:pPr>
            <a:r>
              <a:rPr lang="en-US" i="1" dirty="0"/>
              <a:t>"The body is a bundle of careful compromises."  </a:t>
            </a:r>
            <a:r>
              <a:rPr lang="en-US" dirty="0"/>
              <a:t>Randolph Nesse and George Williams</a:t>
            </a:r>
          </a:p>
          <a:p>
            <a:pPr marL="0" indent="0">
              <a:buNone/>
            </a:pPr>
            <a:endParaRPr lang="en-US" dirty="0"/>
          </a:p>
        </p:txBody>
      </p:sp>
      <p:sp>
        <p:nvSpPr>
          <p:cNvPr id="5" name="Rectangle 4"/>
          <p:cNvSpPr/>
          <p:nvPr/>
        </p:nvSpPr>
        <p:spPr>
          <a:xfrm>
            <a:off x="6096000" y="6368534"/>
            <a:ext cx="2762295" cy="369332"/>
          </a:xfrm>
          <a:prstGeom prst="rect">
            <a:avLst/>
          </a:prstGeom>
        </p:spPr>
        <p:txBody>
          <a:bodyPr wrap="none">
            <a:spAutoFit/>
          </a:bodyPr>
          <a:lstStyle/>
          <a:p>
            <a:r>
              <a:rPr lang="en-US" dirty="0">
                <a:hlinkClick r:id="rId2" action="ppaction://hlinksldjump"/>
              </a:rPr>
              <a:t>BACK to Content Page</a:t>
            </a:r>
            <a:endParaRPr lang="en-US" dirty="0"/>
          </a:p>
        </p:txBody>
      </p:sp>
    </p:spTree>
    <p:extLst>
      <p:ext uri="{BB962C8B-B14F-4D97-AF65-F5344CB8AC3E}">
        <p14:creationId xmlns:p14="http://schemas.microsoft.com/office/powerpoint/2010/main" val="638989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3387</TotalTime>
  <Words>2222</Words>
  <Application>Microsoft Office PowerPoint</Application>
  <PresentationFormat>On-screen Show (4:3)</PresentationFormat>
  <Paragraphs>205</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Helvetica</vt:lpstr>
      <vt:lpstr>Times New Roman</vt:lpstr>
      <vt:lpstr>Wingdings 3</vt:lpstr>
      <vt:lpstr>Ion Boardroom</vt:lpstr>
      <vt:lpstr>Lake Zurich Science Electives</vt:lpstr>
      <vt:lpstr>Elective Courses</vt:lpstr>
      <vt:lpstr>Applied Technology </vt:lpstr>
      <vt:lpstr>More about tech…</vt:lpstr>
      <vt:lpstr>AP Biology</vt:lpstr>
      <vt:lpstr>We Start at AUG</vt:lpstr>
      <vt:lpstr>Earth Science </vt:lpstr>
      <vt:lpstr>Save the Date: Earth Day Sunday, April 22. </vt:lpstr>
      <vt:lpstr>Anatomy and Physiology CP</vt:lpstr>
      <vt:lpstr>You know what get on my nerves? MYELIN</vt:lpstr>
      <vt:lpstr>Anatomy and Physiology Honors </vt:lpstr>
      <vt:lpstr>It’s going TIBIA okay! </vt:lpstr>
      <vt:lpstr>AP Physics 1</vt:lpstr>
      <vt:lpstr>Physics is PHUN!</vt:lpstr>
      <vt:lpstr>AP Physics 1 versus AP Physics C</vt:lpstr>
      <vt:lpstr>AP Physics C</vt:lpstr>
      <vt:lpstr>Environmental  Science</vt:lpstr>
      <vt:lpstr>AP Environmental Science</vt:lpstr>
      <vt:lpstr>PowerPoint Presentation</vt:lpstr>
      <vt:lpstr>Astronomy </vt:lpstr>
      <vt:lpstr>Biology II</vt:lpstr>
      <vt:lpstr>Biology: The only science where multiplication and division means the same thing</vt:lpstr>
      <vt:lpstr>AP Chemistry</vt:lpstr>
      <vt:lpstr>PowerPoint Presentation</vt:lpstr>
    </vt:vector>
  </TitlesOfParts>
  <Company>Lake Park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Kettinger, Jeff</dc:creator>
  <cp:lastModifiedBy>Agustin, Brian</cp:lastModifiedBy>
  <cp:revision>188</cp:revision>
  <cp:lastPrinted>2017-01-10T13:24:09Z</cp:lastPrinted>
  <dcterms:created xsi:type="dcterms:W3CDTF">2008-11-07T18:06:38Z</dcterms:created>
  <dcterms:modified xsi:type="dcterms:W3CDTF">2018-10-23T09:06:43Z</dcterms:modified>
</cp:coreProperties>
</file>