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3" r:id="rId2"/>
    <p:sldId id="312" r:id="rId3"/>
    <p:sldId id="314" r:id="rId4"/>
    <p:sldId id="315" r:id="rId5"/>
    <p:sldId id="317" r:id="rId6"/>
    <p:sldId id="318" r:id="rId7"/>
    <p:sldId id="319" r:id="rId8"/>
    <p:sldId id="320" r:id="rId9"/>
    <p:sldId id="321" r:id="rId10"/>
    <p:sldId id="322" r:id="rId11"/>
    <p:sldId id="323" r:id="rId12"/>
    <p:sldId id="324" r:id="rId13"/>
    <p:sldId id="346"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4"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2900" autoAdjust="0"/>
  </p:normalViewPr>
  <p:slideViewPr>
    <p:cSldViewPr snapToGrid="0">
      <p:cViewPr varScale="1">
        <p:scale>
          <a:sx n="72" d="100"/>
          <a:sy n="72"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06FAF-EB1A-421E-A2E6-593064D884F8}" type="datetimeFigureOut">
              <a:rPr lang="en-US" smtClean="0"/>
              <a:t>7/13/2017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16731-33C0-493E-8649-55411C7125BC}" type="slidenum">
              <a:rPr lang="en-US" smtClean="0"/>
              <a:t>‹#›</a:t>
            </a:fld>
            <a:endParaRPr lang="en-US"/>
          </a:p>
        </p:txBody>
      </p:sp>
    </p:spTree>
    <p:extLst>
      <p:ext uri="{BB962C8B-B14F-4D97-AF65-F5344CB8AC3E}">
        <p14:creationId xmlns:p14="http://schemas.microsoft.com/office/powerpoint/2010/main" val="313682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900" dirty="0"/>
              <a:t>'The discipline of </a:t>
            </a:r>
            <a:r>
              <a:rPr lang="en-US" altLang="en-US" sz="900" b="1" dirty="0"/>
              <a:t>anticipating</a:t>
            </a:r>
            <a:r>
              <a:rPr lang="en-US" altLang="en-US" sz="900" dirty="0"/>
              <a:t>, </a:t>
            </a:r>
            <a:r>
              <a:rPr lang="en-US" altLang="en-US" sz="900" b="1" dirty="0"/>
              <a:t>recognizing</a:t>
            </a:r>
            <a:r>
              <a:rPr lang="en-US" altLang="en-US" sz="900" dirty="0"/>
              <a:t>, </a:t>
            </a:r>
            <a:r>
              <a:rPr lang="en-US" altLang="en-US" sz="900" b="1" dirty="0"/>
              <a:t>evaluating</a:t>
            </a:r>
            <a:r>
              <a:rPr lang="en-US" altLang="en-US" sz="900" dirty="0"/>
              <a:t> and </a:t>
            </a:r>
            <a:r>
              <a:rPr lang="en-US" altLang="en-US" sz="900" b="1" dirty="0"/>
              <a:t>controlling</a:t>
            </a:r>
            <a:r>
              <a:rPr lang="en-US" altLang="en-US" sz="900" dirty="0"/>
              <a:t> health hazards in the working environment with the objective of protecting worker health and well-being and safeguarding the community at large.' </a:t>
            </a:r>
          </a:p>
          <a:p>
            <a:endParaRPr lang="en-US" dirty="0"/>
          </a:p>
          <a:p>
            <a:pPr marL="0" indent="0" eaLnBrk="1" hangingPunct="1">
              <a:lnSpc>
                <a:spcPct val="140000"/>
              </a:lnSpc>
              <a:buFontTx/>
              <a:buNone/>
            </a:pPr>
            <a:r>
              <a:rPr lang="en-GB" altLang="en-US" sz="900" b="1" dirty="0"/>
              <a:t>ANTICIPATION</a:t>
            </a:r>
            <a:r>
              <a:rPr lang="en-GB" altLang="en-US" sz="900" dirty="0"/>
              <a:t> – this involves identifying potential hazards in the workplace before they are introduced.</a:t>
            </a:r>
          </a:p>
          <a:p>
            <a:pPr marL="0" indent="0" eaLnBrk="1" hangingPunct="1">
              <a:lnSpc>
                <a:spcPct val="90000"/>
              </a:lnSpc>
              <a:buFontTx/>
              <a:buNone/>
            </a:pPr>
            <a:endParaRPr lang="en-GB" altLang="en-US" sz="900" b="1" dirty="0"/>
          </a:p>
          <a:p>
            <a:pPr marL="0" indent="0" eaLnBrk="1" hangingPunct="1">
              <a:lnSpc>
                <a:spcPct val="140000"/>
              </a:lnSpc>
              <a:buFontTx/>
              <a:buNone/>
            </a:pPr>
            <a:r>
              <a:rPr lang="en-GB" altLang="en-US" sz="900" b="1" dirty="0"/>
              <a:t>RECOGNITION </a:t>
            </a:r>
            <a:r>
              <a:rPr lang="en-GB" altLang="en-US" sz="900" dirty="0"/>
              <a:t>- this involves identifying the potential hazard that a chemical, physical or biological agent - or an adverse ergonomic situation - poses to health.</a:t>
            </a:r>
          </a:p>
          <a:p>
            <a:endParaRPr lang="en-US"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EVALUATION</a:t>
            </a:r>
            <a:r>
              <a:rPr lang="en-GB" altLang="en-US" sz="900" dirty="0"/>
              <a:t> of the extent of exposure to the chemical hazards, physical or biological agents (or adverse ergonomic situation) in the workplace.  This often involves measurement of the personal exposure of a worker to the hazard/agent in the workplace, particularly at the relevant interface between the environment and the body, e.g. breathing zone, hearing zone, and assessment of the data in terms of recommended occupational exposure limits (OELs), where such criteria exist.</a:t>
            </a:r>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CONTROL</a:t>
            </a:r>
            <a:r>
              <a:rPr lang="en-GB" altLang="en-US" sz="900" dirty="0"/>
              <a:t> of the chemical, physical or biological agent - or adverse ergonomic situation, by procedural, engineering or other means where the evaluation indicates that this is necessary.</a:t>
            </a:r>
            <a:endParaRPr lang="en-US" altLang="en-US" sz="900" dirty="0"/>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endParaRPr lang="en-US" dirty="0"/>
          </a:p>
          <a:p>
            <a:endParaRPr lang="en-US" dirty="0"/>
          </a:p>
        </p:txBody>
      </p:sp>
      <p:sp>
        <p:nvSpPr>
          <p:cNvPr id="4" name="Slide Number Placeholder 3"/>
          <p:cNvSpPr>
            <a:spLocks noGrp="1"/>
          </p:cNvSpPr>
          <p:nvPr>
            <p:ph type="sldNum" sz="quarter" idx="10"/>
          </p:nvPr>
        </p:nvSpPr>
        <p:spPr/>
        <p:txBody>
          <a:bodyPr/>
          <a:lstStyle/>
          <a:p>
            <a:fld id="{26D35DD4-F08D-4705-AAFD-736837BD67A4}" type="slidenum">
              <a:rPr lang="en-US" smtClean="0"/>
              <a:t>3</a:t>
            </a:fld>
            <a:endParaRPr lang="en-US"/>
          </a:p>
        </p:txBody>
      </p:sp>
    </p:spTree>
    <p:extLst>
      <p:ext uri="{BB962C8B-B14F-4D97-AF65-F5344CB8AC3E}">
        <p14:creationId xmlns:p14="http://schemas.microsoft.com/office/powerpoint/2010/main" val="383975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6066" name="投影片圖像版面配置區 1"/>
          <p:cNvSpPr>
            <a:spLocks noGrp="1" noRot="1" noChangeAspect="1" noChangeArrowheads="1" noTextEdit="1"/>
          </p:cNvSpPr>
          <p:nvPr>
            <p:ph type="sldImg" idx="4294967295"/>
          </p:nvPr>
        </p:nvSpPr>
        <p:spPr bwMode="auto">
          <a:xfrm>
            <a:off x="-4906963" y="0"/>
            <a:ext cx="9817101" cy="5522913"/>
          </a:xfrm>
          <a:noFill/>
          <a:ln w="9525">
            <a:noFill/>
          </a:ln>
        </p:spPr>
      </p:sp>
      <p:sp>
        <p:nvSpPr>
          <p:cNvPr id="216067" name="備忘稿版面配置區 2"/>
          <p:cNvSpPr>
            <a:spLocks noGrp="1" noRot="1" noChangeAspect="1" noChangeArrowheads="1"/>
          </p:cNvSpPr>
          <p:nvPr>
            <p:ph type="body" idx="1"/>
          </p:nvPr>
        </p:nvSpPr>
        <p:spPr bwMode="auto">
          <a:xfrm>
            <a:off x="457200" y="1600201"/>
            <a:ext cx="8229600" cy="4525963"/>
          </a:xfrm>
          <a:noFill/>
        </p:spPr>
        <p:txBody>
          <a:bodyPr wrap="square" numCol="1" anchor="t" anchorCtr="0" compatLnSpc="1">
            <a:prstTxWarp prst="textNoShape">
              <a:avLst/>
            </a:prstTxWarp>
          </a:bodyPr>
          <a:lstStyle/>
          <a:p>
            <a:r>
              <a:rPr lang="en-US" altLang="zh-CN" dirty="0"/>
              <a:t>Discuss</a:t>
            </a:r>
            <a:r>
              <a:rPr lang="en-US" altLang="zh-CN" baseline="0" dirty="0"/>
              <a:t> exposure Profiles and the concept of  STEL and TWA ,C/MAC measurements/values.</a:t>
            </a:r>
          </a:p>
          <a:p>
            <a:endParaRPr lang="en-US" altLang="zh-CN" baseline="0" dirty="0"/>
          </a:p>
        </p:txBody>
      </p:sp>
    </p:spTree>
    <p:extLst>
      <p:ext uri="{BB962C8B-B14F-4D97-AF65-F5344CB8AC3E}">
        <p14:creationId xmlns:p14="http://schemas.microsoft.com/office/powerpoint/2010/main" val="2468445083"/>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r>
              <a:rPr lang="en-US" baseline="0" dirty="0"/>
              <a:t> website for international database of OELs by country</a:t>
            </a:r>
            <a:endParaRPr lang="en-US" dirty="0"/>
          </a:p>
        </p:txBody>
      </p:sp>
      <p:sp>
        <p:nvSpPr>
          <p:cNvPr id="4" name="Slide Number Placeholder 3"/>
          <p:cNvSpPr>
            <a:spLocks noGrp="1"/>
          </p:cNvSpPr>
          <p:nvPr>
            <p:ph type="sldNum" sz="quarter" idx="10"/>
          </p:nvPr>
        </p:nvSpPr>
        <p:spPr/>
        <p:txBody>
          <a:bodyPr/>
          <a:lstStyle/>
          <a:p>
            <a:fld id="{0D4B986B-0EE5-44B3-B248-DEEDFBE645A3}" type="slidenum">
              <a:rPr lang="en-US" smtClean="0"/>
              <a:t>16</a:t>
            </a:fld>
            <a:endParaRPr lang="en-US"/>
          </a:p>
        </p:txBody>
      </p:sp>
    </p:spTree>
    <p:extLst>
      <p:ext uri="{BB962C8B-B14F-4D97-AF65-F5344CB8AC3E}">
        <p14:creationId xmlns:p14="http://schemas.microsoft.com/office/powerpoint/2010/main" val="420115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62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90CE544-1F09-4AD0-A998-8E24F3F1F7D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407335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2910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sampling is useful for evaluating overall air contaminant levels in a general work area and for investigating cross-contamination</a:t>
            </a:r>
          </a:p>
          <a:p>
            <a:r>
              <a:rPr lang="en-US" dirty="0"/>
              <a:t>Determine concentration gradients </a:t>
            </a:r>
          </a:p>
          <a:p>
            <a:r>
              <a:rPr lang="en-US" dirty="0"/>
              <a:t>Collected over a time period using typical methods.</a:t>
            </a:r>
          </a:p>
          <a:p>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3456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check for exposure potential, leaks, etc.</a:t>
            </a:r>
          </a:p>
          <a:p>
            <a:r>
              <a:rPr lang="en-US" dirty="0"/>
              <a:t>Instantaneous</a:t>
            </a:r>
          </a:p>
          <a:p>
            <a:r>
              <a:rPr lang="en-US" dirty="0"/>
              <a:t>Example: Dosimeter Tube, PID</a:t>
            </a:r>
          </a:p>
          <a:p>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0517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Personal samples give the best estimate of a worker’s exposure level since they represent the actual airborne contaminant concentration in the worker’s breathing zone during the sampling period </a:t>
            </a:r>
          </a:p>
          <a:p>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t>22</a:t>
            </a:fld>
            <a:endParaRPr lang="en-US" dirty="0"/>
          </a:p>
        </p:txBody>
      </p:sp>
    </p:spTree>
    <p:extLst>
      <p:ext uri="{BB962C8B-B14F-4D97-AF65-F5344CB8AC3E}">
        <p14:creationId xmlns:p14="http://schemas.microsoft.com/office/powerpoint/2010/main" val="172968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a:t>
            </a:r>
            <a:r>
              <a:rPr lang="en-US" baseline="0" dirty="0"/>
              <a:t> Monitors</a:t>
            </a:r>
          </a:p>
          <a:p>
            <a:endParaRPr lang="en-US" baseline="0" dirty="0"/>
          </a:p>
          <a:p>
            <a:pPr lvl="1"/>
            <a:r>
              <a:rPr lang="en-US" dirty="0"/>
              <a:t>Interchangeable sensors including:</a:t>
            </a:r>
          </a:p>
          <a:p>
            <a:pPr lvl="1"/>
            <a:r>
              <a:rPr lang="en-US" dirty="0"/>
              <a:t>O</a:t>
            </a:r>
            <a:r>
              <a:rPr lang="en-US" baseline="-25000" dirty="0"/>
              <a:t>2</a:t>
            </a:r>
            <a:r>
              <a:rPr lang="en-US" dirty="0"/>
              <a:t>, CO, H</a:t>
            </a:r>
            <a:r>
              <a:rPr lang="en-US" baseline="-25000" dirty="0"/>
              <a:t>2</a:t>
            </a:r>
            <a:r>
              <a:rPr lang="en-US" dirty="0"/>
              <a:t>S, H</a:t>
            </a:r>
            <a:r>
              <a:rPr lang="en-US" baseline="-25000" dirty="0"/>
              <a:t>2</a:t>
            </a:r>
            <a:r>
              <a:rPr lang="en-US" dirty="0"/>
              <a:t>, SO</a:t>
            </a:r>
            <a:r>
              <a:rPr lang="en-US" baseline="-25000" dirty="0"/>
              <a:t>2</a:t>
            </a:r>
            <a:r>
              <a:rPr lang="en-US" dirty="0"/>
              <a:t>, NO</a:t>
            </a:r>
            <a:r>
              <a:rPr lang="en-US" baseline="-25000" dirty="0"/>
              <a:t>2</a:t>
            </a:r>
            <a:r>
              <a:rPr lang="en-US" dirty="0"/>
              <a:t>, HCN</a:t>
            </a:r>
          </a:p>
          <a:p>
            <a:pPr lvl="1">
              <a:buFontTx/>
              <a:buNone/>
            </a:pPr>
            <a:r>
              <a:rPr lang="en-US" dirty="0"/>
              <a:t>	Cl</a:t>
            </a:r>
            <a:r>
              <a:rPr lang="en-US" baseline="-25000" dirty="0"/>
              <a:t>2</a:t>
            </a:r>
            <a:r>
              <a:rPr lang="en-US" dirty="0"/>
              <a:t>, ClO</a:t>
            </a:r>
            <a:r>
              <a:rPr lang="en-US" baseline="-25000" dirty="0"/>
              <a:t>2</a:t>
            </a:r>
            <a:r>
              <a:rPr lang="en-US" dirty="0"/>
              <a:t>, PH</a:t>
            </a:r>
            <a:r>
              <a:rPr lang="en-US" baseline="-25000" dirty="0"/>
              <a:t>3</a:t>
            </a:r>
            <a:endParaRPr lang="en-US" dirty="0"/>
          </a:p>
          <a:p>
            <a:pPr lvl="1"/>
            <a:r>
              <a:rPr lang="en-US" dirty="0"/>
              <a:t>STEL, TWA, peak</a:t>
            </a:r>
          </a:p>
          <a:p>
            <a:pPr lvl="1"/>
            <a:r>
              <a:rPr lang="en-US" dirty="0"/>
              <a:t>Alarm</a:t>
            </a:r>
          </a:p>
          <a:p>
            <a:pPr lvl="1"/>
            <a:r>
              <a:rPr lang="en-US" dirty="0"/>
              <a:t>Data logging</a:t>
            </a:r>
          </a:p>
          <a:p>
            <a:r>
              <a:rPr lang="en-US" dirty="0"/>
              <a:t> PID</a:t>
            </a:r>
          </a:p>
          <a:p>
            <a:pPr lvl="1"/>
            <a:r>
              <a:rPr lang="en-US" dirty="0"/>
              <a:t>Dependent on lamp </a:t>
            </a:r>
            <a:r>
              <a:rPr lang="en-US" dirty="0" err="1"/>
              <a:t>ionisation</a:t>
            </a:r>
            <a:r>
              <a:rPr lang="en-US" dirty="0"/>
              <a:t> potential</a:t>
            </a:r>
          </a:p>
          <a:p>
            <a:pPr lvl="1"/>
            <a:r>
              <a:rPr lang="en-US" dirty="0"/>
              <a:t>Typically non specific VOCs </a:t>
            </a:r>
          </a:p>
          <a:p>
            <a:pPr lvl="1">
              <a:buFontTx/>
              <a:buNone/>
            </a:pPr>
            <a:r>
              <a:rPr lang="en-US" dirty="0"/>
              <a:t>	or total hydrocarbons</a:t>
            </a:r>
          </a:p>
          <a:p>
            <a:pPr lvl="2"/>
            <a:r>
              <a:rPr lang="en-US" dirty="0"/>
              <a:t> Some specific </a:t>
            </a:r>
            <a:r>
              <a:rPr lang="en-US" dirty="0" err="1"/>
              <a:t>eg</a:t>
            </a:r>
            <a:r>
              <a:rPr lang="en-US" dirty="0"/>
              <a:t> benzene, NH</a:t>
            </a:r>
            <a:r>
              <a:rPr lang="en-US" baseline="-25000" dirty="0"/>
              <a:t>3</a:t>
            </a:r>
            <a:r>
              <a:rPr lang="en-US" dirty="0"/>
              <a:t>, Cl</a:t>
            </a:r>
            <a:r>
              <a:rPr lang="en-US" baseline="-25000" dirty="0"/>
              <a:t>2</a:t>
            </a:r>
          </a:p>
          <a:p>
            <a:pPr lvl="1"/>
            <a:r>
              <a:rPr lang="en-US" dirty="0"/>
              <a:t>Not for CH</a:t>
            </a:r>
            <a:r>
              <a:rPr lang="en-US" baseline="-25000" dirty="0"/>
              <a:t>4</a:t>
            </a:r>
            <a:r>
              <a:rPr lang="en-US" dirty="0"/>
              <a:t> or ethane</a:t>
            </a:r>
            <a:endParaRPr lang="en-US" baseline="-25000" dirty="0"/>
          </a:p>
          <a:p>
            <a:pPr lvl="1"/>
            <a:r>
              <a:rPr lang="en-US" dirty="0"/>
              <a:t>Affected by humidity, dust, other factors</a:t>
            </a:r>
          </a:p>
          <a:p>
            <a:pPr lvl="1"/>
            <a:endParaRPr lang="en-US" dirty="0"/>
          </a:p>
          <a:p>
            <a:pPr lvl="0"/>
            <a:r>
              <a:rPr lang="en-US" dirty="0"/>
              <a:t>Flame</a:t>
            </a:r>
            <a:r>
              <a:rPr lang="en-US" baseline="0" dirty="0"/>
              <a:t> Ionization</a:t>
            </a:r>
            <a:endParaRPr lang="en-US" dirty="0"/>
          </a:p>
          <a:p>
            <a:pPr lvl="1"/>
            <a:r>
              <a:rPr lang="en-US" dirty="0"/>
              <a:t>Similar to, PID but flame</a:t>
            </a:r>
          </a:p>
          <a:p>
            <a:pPr lvl="1"/>
            <a:r>
              <a:rPr lang="en-US" dirty="0"/>
              <a:t>Non specific, broad range</a:t>
            </a:r>
          </a:p>
          <a:p>
            <a:pPr lvl="1"/>
            <a:r>
              <a:rPr lang="en-US" dirty="0"/>
              <a:t>Less sensitive to humidity &amp; </a:t>
            </a:r>
          </a:p>
          <a:p>
            <a:pPr lvl="1">
              <a:buFontTx/>
              <a:buNone/>
            </a:pPr>
            <a:r>
              <a:rPr lang="en-US" dirty="0"/>
              <a:t>	other contaminants</a:t>
            </a:r>
          </a:p>
          <a:p>
            <a:pPr lvl="1"/>
            <a:r>
              <a:rPr lang="en-US" dirty="0"/>
              <a:t>Poor response to some gases</a:t>
            </a:r>
          </a:p>
          <a:p>
            <a:pPr lvl="1"/>
            <a:r>
              <a:rPr lang="en-US" dirty="0"/>
              <a:t>Needs hydrogen (hazard)</a:t>
            </a:r>
          </a:p>
          <a:p>
            <a:pPr lvl="0"/>
            <a:endParaRPr lang="en-US" dirty="0"/>
          </a:p>
          <a:p>
            <a:pPr lvl="0"/>
            <a:r>
              <a:rPr lang="en-US" dirty="0"/>
              <a:t>Detector</a:t>
            </a:r>
            <a:r>
              <a:rPr lang="en-US" baseline="0" dirty="0"/>
              <a:t> Tubes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Change in </a:t>
            </a:r>
            <a:r>
              <a:rPr lang="en-US" sz="1200" dirty="0" err="1"/>
              <a:t>colour</a:t>
            </a:r>
            <a:r>
              <a:rPr lang="en-US" sz="1200" dirty="0"/>
              <a:t> of a specific reactant when in contact with a particular gas or </a:t>
            </a:r>
            <a:r>
              <a:rPr lang="en-US" sz="1200" dirty="0" err="1"/>
              <a:t>vapour</a:t>
            </a:r>
            <a:endParaRPr lang="en-US" sz="1200"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1541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Particulate and Dusts,</a:t>
            </a:r>
            <a:r>
              <a:rPr lang="en-US" baseline="0" dirty="0"/>
              <a:t> metals</a:t>
            </a:r>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24</a:t>
            </a:fld>
            <a:endParaRPr lang="en-US"/>
          </a:p>
        </p:txBody>
      </p:sp>
    </p:spTree>
    <p:extLst>
      <p:ext uri="{BB962C8B-B14F-4D97-AF65-F5344CB8AC3E}">
        <p14:creationId xmlns:p14="http://schemas.microsoft.com/office/powerpoint/2010/main" val="185367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Baadges</a:t>
            </a:r>
            <a:r>
              <a:rPr lang="en-US" baseline="0" dirty="0"/>
              <a:t> and tubes – most common for VOCs</a:t>
            </a:r>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25</a:t>
            </a:fld>
            <a:endParaRPr lang="en-US"/>
          </a:p>
        </p:txBody>
      </p:sp>
    </p:spTree>
    <p:extLst>
      <p:ext uri="{BB962C8B-B14F-4D97-AF65-F5344CB8AC3E}">
        <p14:creationId xmlns:p14="http://schemas.microsoft.com/office/powerpoint/2010/main" val="266032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900" dirty="0"/>
              <a:t>'The discipline of </a:t>
            </a:r>
            <a:r>
              <a:rPr lang="en-US" altLang="en-US" sz="900" b="1" dirty="0"/>
              <a:t>anticipating</a:t>
            </a:r>
            <a:r>
              <a:rPr lang="en-US" altLang="en-US" sz="900" dirty="0"/>
              <a:t>, </a:t>
            </a:r>
            <a:r>
              <a:rPr lang="en-US" altLang="en-US" sz="900" b="1" dirty="0"/>
              <a:t>recognizing</a:t>
            </a:r>
            <a:r>
              <a:rPr lang="en-US" altLang="en-US" sz="900" dirty="0"/>
              <a:t>, </a:t>
            </a:r>
            <a:r>
              <a:rPr lang="en-US" altLang="en-US" sz="900" b="1" dirty="0"/>
              <a:t>evaluating</a:t>
            </a:r>
            <a:r>
              <a:rPr lang="en-US" altLang="en-US" sz="900" dirty="0"/>
              <a:t> and </a:t>
            </a:r>
            <a:r>
              <a:rPr lang="en-US" altLang="en-US" sz="900" b="1" dirty="0"/>
              <a:t>controlling</a:t>
            </a:r>
            <a:r>
              <a:rPr lang="en-US" altLang="en-US" sz="900" dirty="0"/>
              <a:t> health hazards in the working environment with the objective of protecting worker health and well-being and safeguarding the community at large.' </a:t>
            </a:r>
          </a:p>
          <a:p>
            <a:endParaRPr lang="en-US" dirty="0"/>
          </a:p>
          <a:p>
            <a:pPr marL="0" indent="0" eaLnBrk="1" hangingPunct="1">
              <a:lnSpc>
                <a:spcPct val="140000"/>
              </a:lnSpc>
              <a:buFontTx/>
              <a:buNone/>
            </a:pPr>
            <a:r>
              <a:rPr lang="en-GB" altLang="en-US" sz="900" b="1" dirty="0"/>
              <a:t>ANTICIPATION</a:t>
            </a:r>
            <a:r>
              <a:rPr lang="en-GB" altLang="en-US" sz="900" dirty="0"/>
              <a:t> – this involves identifying potential hazards in the workplace before they are introduced.</a:t>
            </a:r>
          </a:p>
          <a:p>
            <a:pPr marL="0" indent="0" eaLnBrk="1" hangingPunct="1">
              <a:lnSpc>
                <a:spcPct val="90000"/>
              </a:lnSpc>
              <a:buFontTx/>
              <a:buNone/>
            </a:pPr>
            <a:endParaRPr lang="en-GB" altLang="en-US" sz="900" b="1" dirty="0"/>
          </a:p>
          <a:p>
            <a:pPr marL="0" indent="0" eaLnBrk="1" hangingPunct="1">
              <a:lnSpc>
                <a:spcPct val="140000"/>
              </a:lnSpc>
              <a:buFontTx/>
              <a:buNone/>
            </a:pPr>
            <a:r>
              <a:rPr lang="en-GB" altLang="en-US" sz="900" b="1" dirty="0"/>
              <a:t>RECOGNITION </a:t>
            </a:r>
            <a:r>
              <a:rPr lang="en-GB" altLang="en-US" sz="900" dirty="0"/>
              <a:t>- this involves identifying the potential hazard that a chemical, physical or biological agent - or an adverse ergonomic situation - poses to health.</a:t>
            </a:r>
          </a:p>
          <a:p>
            <a:endParaRPr lang="en-US"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EVALUATION</a:t>
            </a:r>
            <a:r>
              <a:rPr lang="en-GB" altLang="en-US" sz="900" dirty="0"/>
              <a:t> of the extent of exposure to the chemical hazards, physical or biological agents (or adverse ergonomic situation) in the workplace.  This often involves measurement of the personal exposure of a worker to the hazard/agent in the workplace, particularly at the relevant interface between the environment and the body, e.g. breathing zone, hearing zone, and assessment of the data in terms of recommended occupational exposure limits (OELs), where such criteria exist.</a:t>
            </a:r>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CONTROL</a:t>
            </a:r>
            <a:r>
              <a:rPr lang="en-GB" altLang="en-US" sz="900" dirty="0"/>
              <a:t> of the chemical, physical or biological agent - or adverse ergonomic situation, by procedural, engineering or other means where the evaluation indicates that this is necessary.</a:t>
            </a:r>
            <a:endParaRPr lang="en-US" altLang="en-US" sz="900" dirty="0"/>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endParaRPr lang="en-US" dirty="0"/>
          </a:p>
          <a:p>
            <a:endParaRPr lang="en-US" dirty="0"/>
          </a:p>
        </p:txBody>
      </p:sp>
      <p:sp>
        <p:nvSpPr>
          <p:cNvPr id="4" name="Slide Number Placeholder 3"/>
          <p:cNvSpPr>
            <a:spLocks noGrp="1"/>
          </p:cNvSpPr>
          <p:nvPr>
            <p:ph type="sldNum" sz="quarter" idx="10"/>
          </p:nvPr>
        </p:nvSpPr>
        <p:spPr/>
        <p:txBody>
          <a:bodyPr/>
          <a:lstStyle/>
          <a:p>
            <a:fld id="{26D35DD4-F08D-4705-AAFD-736837BD67A4}" type="slidenum">
              <a:rPr lang="en-US" smtClean="0"/>
              <a:t>5</a:t>
            </a:fld>
            <a:endParaRPr lang="en-US"/>
          </a:p>
        </p:txBody>
      </p:sp>
    </p:spTree>
    <p:extLst>
      <p:ext uri="{BB962C8B-B14F-4D97-AF65-F5344CB8AC3E}">
        <p14:creationId xmlns:p14="http://schemas.microsoft.com/office/powerpoint/2010/main" val="5568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determine</a:t>
            </a:r>
            <a:r>
              <a:rPr lang="en-US" baseline="0" dirty="0"/>
              <a:t> what is sampled for i.e. SDS, review of decomposition products, reactions, etc.</a:t>
            </a:r>
            <a:endParaRPr lang="en-US" dirty="0"/>
          </a:p>
        </p:txBody>
      </p:sp>
      <p:sp>
        <p:nvSpPr>
          <p:cNvPr id="4" name="Slide Number Placeholder 3"/>
          <p:cNvSpPr>
            <a:spLocks noGrp="1"/>
          </p:cNvSpPr>
          <p:nvPr>
            <p:ph type="sldNum" sz="quarter" idx="10"/>
          </p:nvPr>
        </p:nvSpPr>
        <p:spPr/>
        <p:txBody>
          <a:bodyPr/>
          <a:lstStyle/>
          <a:p>
            <a:fld id="{3CC3A781-FB9D-4976-A236-0813BF2594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28601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type of sampling (i.e. TWA vs STEL) can be based on expected exposure profile and associated health risks</a:t>
            </a:r>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27</a:t>
            </a:fld>
            <a:endParaRPr lang="en-US"/>
          </a:p>
        </p:txBody>
      </p:sp>
    </p:spTree>
    <p:extLst>
      <p:ext uri="{BB962C8B-B14F-4D97-AF65-F5344CB8AC3E}">
        <p14:creationId xmlns:p14="http://schemas.microsoft.com/office/powerpoint/2010/main" val="1658701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28</a:t>
            </a:fld>
            <a:endParaRPr lang="en-US"/>
          </a:p>
        </p:txBody>
      </p:sp>
    </p:spTree>
    <p:extLst>
      <p:ext uri="{BB962C8B-B14F-4D97-AF65-F5344CB8AC3E}">
        <p14:creationId xmlns:p14="http://schemas.microsoft.com/office/powerpoint/2010/main" val="147168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r>
              <a:rPr lang="en-US" altLang="en-US" dirty="0">
                <a:latin typeface="Arial" panose="020B0604020202020204" pitchFamily="34" charset="0"/>
              </a:rPr>
              <a:t>For reference only.  Criteria and</a:t>
            </a:r>
            <a:r>
              <a:rPr lang="en-US" altLang="en-US" baseline="0" dirty="0">
                <a:latin typeface="Arial" panose="020B0604020202020204" pitchFamily="34" charset="0"/>
              </a:rPr>
              <a:t> on-going Exposure Monitoring program</a:t>
            </a:r>
            <a:r>
              <a:rPr lang="en-US" altLang="en-US" dirty="0">
                <a:latin typeface="Arial" panose="020B0604020202020204" pitchFamily="34" charset="0"/>
              </a:rPr>
              <a:t> should be defined based on actual assessment of conditions by a qualified Occupational</a:t>
            </a:r>
            <a:r>
              <a:rPr lang="en-US" altLang="en-US" baseline="0" dirty="0">
                <a:latin typeface="Arial" panose="020B0604020202020204" pitchFamily="34" charset="0"/>
              </a:rPr>
              <a:t> Hygienist.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i.e. 50% of OEL can be used as action level for implementation of controls</a:t>
            </a:r>
          </a:p>
          <a:p>
            <a:endParaRPr lang="en-US" altLang="en-US" dirty="0">
              <a:latin typeface="Arial" panose="020B0604020202020204" pitchFamily="34" charset="0"/>
            </a:endParaRPr>
          </a:p>
        </p:txBody>
      </p:sp>
      <p:sp>
        <p:nvSpPr>
          <p:cNvPr id="167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0090C8-B751-451A-9491-B84992652C53}"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164770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33</a:t>
            </a:fld>
            <a:endParaRPr lang="en-US"/>
          </a:p>
        </p:txBody>
      </p:sp>
    </p:spTree>
    <p:extLst>
      <p:ext uri="{BB962C8B-B14F-4D97-AF65-F5344CB8AC3E}">
        <p14:creationId xmlns:p14="http://schemas.microsoft.com/office/powerpoint/2010/main" val="419601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earlier</a:t>
            </a:r>
            <a:r>
              <a:rPr lang="en-US" baseline="0" dirty="0"/>
              <a:t> in the webinar, we are going to examine the recognition of hazards in the workplace.  Of course this would be a much easier exercise in an actual factory, but as a substitute, we will use photographs of some common processes in factories.</a:t>
            </a:r>
          </a:p>
          <a:p>
            <a:endParaRPr lang="en-US" baseline="0" dirty="0"/>
          </a:p>
          <a:p>
            <a:r>
              <a:rPr lang="en-US" dirty="0"/>
              <a:t>In the following photos, please identify the potential chemical and physical hazards.  You can type</a:t>
            </a:r>
            <a:r>
              <a:rPr lang="en-US" baseline="0" dirty="0"/>
              <a:t> your answers in the chat box.  I may also call on some of you to answer via your microphone. </a:t>
            </a:r>
          </a:p>
          <a:p>
            <a:endParaRPr lang="en-US" baseline="0" dirty="0"/>
          </a:p>
          <a:p>
            <a:r>
              <a:rPr lang="en-US" baseline="0" dirty="0"/>
              <a:t>Let’s get started</a:t>
            </a:r>
            <a:endParaRPr lang="en-US" dirty="0"/>
          </a:p>
        </p:txBody>
      </p:sp>
      <p:sp>
        <p:nvSpPr>
          <p:cNvPr id="4" name="Slide Number Placeholder 3"/>
          <p:cNvSpPr>
            <a:spLocks noGrp="1"/>
          </p:cNvSpPr>
          <p:nvPr>
            <p:ph type="sldNum" sz="quarter" idx="10"/>
          </p:nvPr>
        </p:nvSpPr>
        <p:spPr/>
        <p:txBody>
          <a:bodyPr/>
          <a:lstStyle/>
          <a:p>
            <a:fld id="{26D35DD4-F08D-4705-AAFD-736837BD67A4}" type="slidenum">
              <a:rPr lang="en-US" smtClean="0"/>
              <a:t>6</a:t>
            </a:fld>
            <a:endParaRPr lang="en-US"/>
          </a:p>
        </p:txBody>
      </p:sp>
    </p:spTree>
    <p:extLst>
      <p:ext uri="{BB962C8B-B14F-4D97-AF65-F5344CB8AC3E}">
        <p14:creationId xmlns:p14="http://schemas.microsoft.com/office/powerpoint/2010/main" val="262332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r>
              <a:rPr lang="en-US" altLang="en-US" dirty="0">
                <a:latin typeface="Arial" panose="020B0604020202020204" pitchFamily="34" charset="0"/>
              </a:rPr>
              <a:t>Let the attendees come up with ideas and have them share with the group. </a:t>
            </a:r>
          </a:p>
          <a:p>
            <a:endParaRPr lang="en-US" altLang="en-US" dirty="0">
              <a:latin typeface="Arial" panose="020B0604020202020204" pitchFamily="34" charset="0"/>
            </a:endParaRPr>
          </a:p>
          <a:p>
            <a:r>
              <a:rPr lang="en-US" altLang="en-US" dirty="0">
                <a:latin typeface="Arial" panose="020B0604020202020204" pitchFamily="34" charset="0"/>
              </a:rPr>
              <a:t>Hazards: </a:t>
            </a:r>
            <a:r>
              <a:rPr lang="en-US" altLang="en-US" b="1" dirty="0">
                <a:latin typeface="Arial" panose="020B0604020202020204" pitchFamily="34" charset="0"/>
              </a:rPr>
              <a:t>obvious</a:t>
            </a:r>
            <a:r>
              <a:rPr lang="en-US" altLang="en-US" dirty="0">
                <a:latin typeface="Arial" panose="020B0604020202020204" pitchFamily="34" charset="0"/>
              </a:rPr>
              <a:t> -  inhalation of dust/chemicals</a:t>
            </a:r>
          </a:p>
          <a:p>
            <a:r>
              <a:rPr lang="en-US" altLang="en-US" dirty="0">
                <a:latin typeface="Arial" panose="020B0604020202020204" pitchFamily="34" charset="0"/>
              </a:rPr>
              <a:t>              </a:t>
            </a:r>
            <a:r>
              <a:rPr lang="en-US" altLang="en-US" b="1" dirty="0">
                <a:latin typeface="Arial" panose="020B0604020202020204" pitchFamily="34" charset="0"/>
              </a:rPr>
              <a:t>other</a:t>
            </a:r>
            <a:r>
              <a:rPr lang="en-US" altLang="en-US" dirty="0">
                <a:latin typeface="Arial" panose="020B0604020202020204" pitchFamily="34" charset="0"/>
              </a:rPr>
              <a:t> -    skin and eye contact, ergonomics</a:t>
            </a:r>
          </a:p>
          <a:p>
            <a:endParaRPr lang="en-US" altLang="en-US" dirty="0">
              <a:latin typeface="Arial" panose="020B0604020202020204" pitchFamily="34" charset="0"/>
            </a:endParaRPr>
          </a:p>
          <a:p>
            <a:r>
              <a:rPr lang="en-US" altLang="en-US" dirty="0">
                <a:latin typeface="Arial" panose="020B0604020202020204" pitchFamily="34" charset="0"/>
              </a:rPr>
              <a:t>If the discussion comes up on controls:</a:t>
            </a:r>
          </a:p>
          <a:p>
            <a:endParaRPr lang="en-US" altLang="en-US" dirty="0">
              <a:latin typeface="Arial" panose="020B0604020202020204" pitchFamily="34" charset="0"/>
            </a:endParaRPr>
          </a:p>
          <a:p>
            <a:r>
              <a:rPr lang="en-US" altLang="en-US" dirty="0">
                <a:latin typeface="Arial" panose="020B0604020202020204" pitchFamily="34" charset="0"/>
              </a:rPr>
              <a:t>A lot of groups will come up with ventilation.</a:t>
            </a:r>
          </a:p>
          <a:p>
            <a:endParaRPr lang="en-US" altLang="en-US" dirty="0">
              <a:latin typeface="Arial" panose="020B0604020202020204" pitchFamily="34" charset="0"/>
            </a:endParaRPr>
          </a:p>
          <a:p>
            <a:r>
              <a:rPr lang="en-US" altLang="en-US" dirty="0">
                <a:latin typeface="Arial" panose="020B0604020202020204" pitchFamily="34" charset="0"/>
              </a:rPr>
              <a:t>Other things that can be considered:</a:t>
            </a:r>
          </a:p>
          <a:p>
            <a:r>
              <a:rPr lang="en-US" altLang="en-US" dirty="0">
                <a:latin typeface="Arial" panose="020B0604020202020204" pitchFamily="34" charset="0"/>
              </a:rPr>
              <a:t>Better packaging to eliminate dust escaping</a:t>
            </a:r>
          </a:p>
          <a:p>
            <a:r>
              <a:rPr lang="en-US" altLang="en-US" dirty="0">
                <a:latin typeface="Arial" panose="020B0604020202020204" pitchFamily="34" charset="0"/>
              </a:rPr>
              <a:t>Work practices no dropping bags,  place them gently onto piles</a:t>
            </a:r>
          </a:p>
          <a:p>
            <a:r>
              <a:rPr lang="en-US" altLang="en-US" dirty="0">
                <a:latin typeface="Arial" panose="020B0604020202020204" pitchFamily="34" charset="0"/>
              </a:rPr>
              <a:t>Worker rotation to other duties with no exposure</a:t>
            </a:r>
          </a:p>
          <a:p>
            <a:endParaRPr lang="en-US" altLang="en-US" dirty="0">
              <a:latin typeface="Arial" panose="020B0604020202020204" pitchFamily="34" charset="0"/>
            </a:endParaRPr>
          </a:p>
        </p:txBody>
      </p:sp>
      <p:sp>
        <p:nvSpPr>
          <p:cNvPr id="155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DF5874-3BF7-4EDD-9F5D-CE5CCFE6D0D3}"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288385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a:t>
            </a:r>
            <a:r>
              <a:rPr lang="en-US" baseline="0" dirty="0"/>
              <a:t> Hazards</a:t>
            </a:r>
          </a:p>
          <a:p>
            <a:endParaRPr lang="en-US" baseline="0" dirty="0"/>
          </a:p>
          <a:p>
            <a:r>
              <a:rPr lang="en-US" baseline="0" dirty="0"/>
              <a:t>Call on an attendee to identify hazards in these processes or review chat responses.</a:t>
            </a:r>
          </a:p>
          <a:p>
            <a:endParaRPr lang="en-US" baseline="0" dirty="0"/>
          </a:p>
          <a:p>
            <a:r>
              <a:rPr lang="en-US" baseline="0" dirty="0"/>
              <a:t>Potential answers:</a:t>
            </a:r>
          </a:p>
          <a:p>
            <a:r>
              <a:rPr lang="en-US" baseline="0" dirty="0"/>
              <a:t>-Inhalation of chemicals</a:t>
            </a:r>
          </a:p>
          <a:p>
            <a:r>
              <a:rPr lang="en-US" baseline="0" dirty="0"/>
              <a:t>-Dermal / Skin exposure to chemicals</a:t>
            </a:r>
          </a:p>
          <a:p>
            <a:pPr marL="171450" indent="-171450">
              <a:buFontTx/>
              <a:buChar char="-"/>
            </a:pPr>
            <a:r>
              <a:rPr lang="en-US" baseline="0" dirty="0"/>
              <a:t>Noise?</a:t>
            </a:r>
          </a:p>
          <a:p>
            <a:pPr marL="171450" indent="-171450">
              <a:buFontTx/>
              <a:buChar char="-"/>
            </a:pPr>
            <a:r>
              <a:rPr lang="en-US" baseline="0" dirty="0"/>
              <a:t>Ergonomic hazards?</a:t>
            </a:r>
          </a:p>
          <a:p>
            <a:pPr marL="171450" indent="-171450">
              <a:buFontTx/>
              <a:buChar char="-"/>
            </a:pPr>
            <a:r>
              <a:rPr lang="en-US" baseline="0" dirty="0"/>
              <a:t>Heat stress?</a:t>
            </a:r>
            <a:endParaRPr lang="en-US" dirty="0"/>
          </a:p>
        </p:txBody>
      </p:sp>
      <p:sp>
        <p:nvSpPr>
          <p:cNvPr id="4" name="Slide Number Placeholder 3"/>
          <p:cNvSpPr>
            <a:spLocks noGrp="1"/>
          </p:cNvSpPr>
          <p:nvPr>
            <p:ph type="sldNum" sz="quarter" idx="10"/>
          </p:nvPr>
        </p:nvSpPr>
        <p:spPr/>
        <p:txBody>
          <a:bodyPr/>
          <a:lstStyle/>
          <a:p>
            <a:fld id="{26D35DD4-F08D-4705-AAFD-736837BD67A4}" type="slidenum">
              <a:rPr lang="en-US" smtClean="0"/>
              <a:t>9</a:t>
            </a:fld>
            <a:endParaRPr lang="en-US"/>
          </a:p>
        </p:txBody>
      </p:sp>
    </p:spTree>
    <p:extLst>
      <p:ext uri="{BB962C8B-B14F-4D97-AF65-F5344CB8AC3E}">
        <p14:creationId xmlns:p14="http://schemas.microsoft.com/office/powerpoint/2010/main" val="417105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something about the</a:t>
            </a:r>
            <a:r>
              <a:rPr lang="en-US" baseline="0" dirty="0"/>
              <a:t> recognizing hazards, we are going to examine how to measure the exposure of workers to these chemicals. </a:t>
            </a:r>
          </a:p>
          <a:p>
            <a:endParaRPr lang="en-US" baseline="0" dirty="0"/>
          </a:p>
          <a:p>
            <a:r>
              <a:rPr lang="en-US" baseline="0" dirty="0"/>
              <a:t>The most basic question is how much exposure, is it a little [click mouse] or is it a lot [click mouse].  [Click Mouse] Also important will be how long will the exposure last. </a:t>
            </a:r>
          </a:p>
          <a:p>
            <a:endParaRPr lang="en-US" baseline="0" dirty="0"/>
          </a:p>
          <a:p>
            <a:r>
              <a:rPr lang="en-US" baseline="0" dirty="0"/>
              <a:t>At lastly, how do we measure this?</a:t>
            </a:r>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t>10</a:t>
            </a:fld>
            <a:endParaRPr lang="en-US"/>
          </a:p>
        </p:txBody>
      </p:sp>
    </p:spTree>
    <p:extLst>
      <p:ext uri="{BB962C8B-B14F-4D97-AF65-F5344CB8AC3E}">
        <p14:creationId xmlns:p14="http://schemas.microsoft.com/office/powerpoint/2010/main" val="237527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900" dirty="0"/>
              <a:t>'The discipline of </a:t>
            </a:r>
            <a:r>
              <a:rPr lang="en-US" altLang="en-US" sz="900" b="1" dirty="0"/>
              <a:t>anticipating</a:t>
            </a:r>
            <a:r>
              <a:rPr lang="en-US" altLang="en-US" sz="900" dirty="0"/>
              <a:t>, </a:t>
            </a:r>
            <a:r>
              <a:rPr lang="en-US" altLang="en-US" sz="900" b="1" dirty="0"/>
              <a:t>recognizing</a:t>
            </a:r>
            <a:r>
              <a:rPr lang="en-US" altLang="en-US" sz="900" dirty="0"/>
              <a:t>, </a:t>
            </a:r>
            <a:r>
              <a:rPr lang="en-US" altLang="en-US" sz="900" b="1" dirty="0"/>
              <a:t>evaluating</a:t>
            </a:r>
            <a:r>
              <a:rPr lang="en-US" altLang="en-US" sz="900" dirty="0"/>
              <a:t> and </a:t>
            </a:r>
            <a:r>
              <a:rPr lang="en-US" altLang="en-US" sz="900" b="1" dirty="0"/>
              <a:t>controlling</a:t>
            </a:r>
            <a:r>
              <a:rPr lang="en-US" altLang="en-US" sz="900" dirty="0"/>
              <a:t> health hazards in the working environment with the objective of protecting worker health and well-being and safeguarding the community at large.' </a:t>
            </a:r>
          </a:p>
          <a:p>
            <a:endParaRPr lang="en-US" dirty="0"/>
          </a:p>
          <a:p>
            <a:pPr marL="0" indent="0" eaLnBrk="1" hangingPunct="1">
              <a:lnSpc>
                <a:spcPct val="140000"/>
              </a:lnSpc>
              <a:buFontTx/>
              <a:buNone/>
            </a:pPr>
            <a:r>
              <a:rPr lang="en-GB" altLang="en-US" sz="900" b="1" dirty="0"/>
              <a:t>ANTICIPATION</a:t>
            </a:r>
            <a:r>
              <a:rPr lang="en-GB" altLang="en-US" sz="900" dirty="0"/>
              <a:t> – this involves identifying potential hazards in the workplace before they are introduced.</a:t>
            </a:r>
          </a:p>
          <a:p>
            <a:pPr marL="0" indent="0" eaLnBrk="1" hangingPunct="1">
              <a:lnSpc>
                <a:spcPct val="90000"/>
              </a:lnSpc>
              <a:buFontTx/>
              <a:buNone/>
            </a:pPr>
            <a:endParaRPr lang="en-GB" altLang="en-US" sz="900" b="1" dirty="0"/>
          </a:p>
          <a:p>
            <a:pPr marL="0" indent="0" eaLnBrk="1" hangingPunct="1">
              <a:lnSpc>
                <a:spcPct val="140000"/>
              </a:lnSpc>
              <a:buFontTx/>
              <a:buNone/>
            </a:pPr>
            <a:r>
              <a:rPr lang="en-GB" altLang="en-US" sz="900" b="1" dirty="0"/>
              <a:t>RECOGNITION </a:t>
            </a:r>
            <a:r>
              <a:rPr lang="en-GB" altLang="en-US" sz="900" dirty="0"/>
              <a:t>- this involves identifying the potential hazard that a chemical, physical or biological agent - or an adverse ergonomic situation - poses to health.</a:t>
            </a:r>
          </a:p>
          <a:p>
            <a:endParaRPr lang="en-US"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EVALUATION</a:t>
            </a:r>
            <a:r>
              <a:rPr lang="en-GB" altLang="en-US" sz="900" dirty="0"/>
              <a:t> of the extent of exposure to the chemical hazards, physical or biological agents (or adverse ergonomic situation) in the workplace.  This often involves measurement of the personal exposure of a worker to the hazard/agent in the workplace, particularly at the relevant interface between the environment and the body, e.g. breathing zone, hearing zone, and assessment of the data in terms of recommended occupational exposure limits (OELs), where such criteria exist.</a:t>
            </a:r>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pPr marL="0" marR="0" indent="0" algn="l" defTabSz="685800" rtl="0" eaLnBrk="1" fontAlgn="auto" latinLnBrk="0" hangingPunct="1">
              <a:lnSpc>
                <a:spcPct val="100000"/>
              </a:lnSpc>
              <a:spcBef>
                <a:spcPts val="0"/>
              </a:spcBef>
              <a:spcAft>
                <a:spcPts val="0"/>
              </a:spcAft>
              <a:buClrTx/>
              <a:buSzTx/>
              <a:buFontTx/>
              <a:buNone/>
              <a:tabLst/>
              <a:defRPr/>
            </a:pPr>
            <a:r>
              <a:rPr lang="en-GB" altLang="en-US" sz="900" b="1" dirty="0"/>
              <a:t>CONTROL</a:t>
            </a:r>
            <a:r>
              <a:rPr lang="en-GB" altLang="en-US" sz="900" dirty="0"/>
              <a:t> of the chemical, physical or biological agent - or adverse ergonomic situation, by procedural, engineering or other means where the evaluation indicates that this is necessary.</a:t>
            </a:r>
            <a:endParaRPr lang="en-US" altLang="en-US" sz="900" dirty="0"/>
          </a:p>
          <a:p>
            <a:pPr marL="0" marR="0" indent="0" algn="l" defTabSz="685800" rtl="0" eaLnBrk="1" fontAlgn="auto" latinLnBrk="0" hangingPunct="1">
              <a:lnSpc>
                <a:spcPct val="100000"/>
              </a:lnSpc>
              <a:spcBef>
                <a:spcPts val="0"/>
              </a:spcBef>
              <a:spcAft>
                <a:spcPts val="0"/>
              </a:spcAft>
              <a:buClrTx/>
              <a:buSzTx/>
              <a:buFontTx/>
              <a:buNone/>
              <a:tabLst/>
              <a:defRPr/>
            </a:pPr>
            <a:endParaRPr lang="en-GB" altLang="en-US" sz="900" b="1" dirty="0"/>
          </a:p>
          <a:p>
            <a:endParaRPr lang="en-US" dirty="0"/>
          </a:p>
          <a:p>
            <a:endParaRPr lang="en-US" dirty="0"/>
          </a:p>
        </p:txBody>
      </p:sp>
      <p:sp>
        <p:nvSpPr>
          <p:cNvPr id="4" name="Slide Number Placeholder 3"/>
          <p:cNvSpPr>
            <a:spLocks noGrp="1"/>
          </p:cNvSpPr>
          <p:nvPr>
            <p:ph type="sldNum" sz="quarter" idx="10"/>
          </p:nvPr>
        </p:nvSpPr>
        <p:spPr/>
        <p:txBody>
          <a:bodyPr/>
          <a:lstStyle/>
          <a:p>
            <a:fld id="{26D35DD4-F08D-4705-AAFD-736837BD67A4}" type="slidenum">
              <a:rPr lang="en-US" smtClean="0"/>
              <a:t>11</a:t>
            </a:fld>
            <a:endParaRPr lang="en-US"/>
          </a:p>
        </p:txBody>
      </p:sp>
    </p:spTree>
    <p:extLst>
      <p:ext uri="{BB962C8B-B14F-4D97-AF65-F5344CB8AC3E}">
        <p14:creationId xmlns:p14="http://schemas.microsoft.com/office/powerpoint/2010/main" val="42280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6066" name="投影片圖像版面配置區 1"/>
          <p:cNvSpPr>
            <a:spLocks noGrp="1" noRot="1" noChangeAspect="1" noChangeArrowheads="1" noTextEdit="1"/>
          </p:cNvSpPr>
          <p:nvPr>
            <p:ph type="sldImg" idx="4294967295"/>
          </p:nvPr>
        </p:nvSpPr>
        <p:spPr bwMode="auto">
          <a:xfrm>
            <a:off x="-4906963" y="0"/>
            <a:ext cx="9817101" cy="5522913"/>
          </a:xfrm>
          <a:noFill/>
          <a:ln w="9525">
            <a:noFill/>
          </a:ln>
        </p:spPr>
      </p:sp>
      <p:sp>
        <p:nvSpPr>
          <p:cNvPr id="216067" name="備忘稿版面配置區 2"/>
          <p:cNvSpPr>
            <a:spLocks noGrp="1" noRot="1" noChangeAspect="1" noChangeArrowheads="1"/>
          </p:cNvSpPr>
          <p:nvPr>
            <p:ph type="body" idx="1"/>
          </p:nvPr>
        </p:nvSpPr>
        <p:spPr bwMode="auto">
          <a:xfrm>
            <a:off x="457200" y="1600201"/>
            <a:ext cx="8229600" cy="4525963"/>
          </a:xfrm>
          <a:noFill/>
        </p:spPr>
        <p:txBody>
          <a:bodyPr wrap="square" numCol="1" anchor="t" anchorCtr="0" compatLnSpc="1">
            <a:prstTxWarp prst="textNoShape">
              <a:avLst/>
            </a:prstTxWarp>
          </a:bodyPr>
          <a:lstStyle/>
          <a:p>
            <a:r>
              <a:rPr lang="en-US" altLang="zh-CN" dirty="0"/>
              <a:t>In addition to sampling, the exposure assessment should consider other factors that could influence worker exposure such as variations in production (High/Low periods), environmental conditions during the sampling i.e. Temperature, ventilation and general air flow throughout the Facility, open doors/windows and other factors that can effect results.  </a:t>
            </a:r>
          </a:p>
        </p:txBody>
      </p:sp>
    </p:spTree>
    <p:extLst>
      <p:ext uri="{BB962C8B-B14F-4D97-AF65-F5344CB8AC3E}">
        <p14:creationId xmlns:p14="http://schemas.microsoft.com/office/powerpoint/2010/main" val="3672043969"/>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most countries have established exposure limits</a:t>
            </a:r>
            <a:r>
              <a:rPr lang="en-US" baseline="0" dirty="0"/>
              <a:t> that should be refenced for strict legal compliance, however other OELs/PELs can be adopted for ones that don’t exits in your country or if they are more protective.   OELs demark compliance, however good practices should be to maintain exposures as low as possible.</a:t>
            </a:r>
            <a:endParaRPr lang="en-US" dirty="0"/>
          </a:p>
        </p:txBody>
      </p:sp>
      <p:sp>
        <p:nvSpPr>
          <p:cNvPr id="4" name="Slide Number Placeholder 3"/>
          <p:cNvSpPr>
            <a:spLocks noGrp="1"/>
          </p:cNvSpPr>
          <p:nvPr>
            <p:ph type="sldNum" sz="quarter" idx="10"/>
          </p:nvPr>
        </p:nvSpPr>
        <p:spPr/>
        <p:txBody>
          <a:bodyPr/>
          <a:lstStyle/>
          <a:p>
            <a:fld id="{3C98B6FE-39C9-477C-B9B2-5BA3476477EF}" type="slidenum">
              <a:rPr lang="en-US" smtClean="0"/>
              <a:pPr/>
              <a:t>13</a:t>
            </a:fld>
            <a:endParaRPr lang="en-US" dirty="0"/>
          </a:p>
        </p:txBody>
      </p:sp>
    </p:spTree>
    <p:extLst>
      <p:ext uri="{BB962C8B-B14F-4D97-AF65-F5344CB8AC3E}">
        <p14:creationId xmlns:p14="http://schemas.microsoft.com/office/powerpoint/2010/main" val="226420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B204D2-0E69-4AF0-AC7C-0681F029456D}" type="datetime1">
              <a:rPr lang="en-US" smtClean="0"/>
              <a:t>7/13/2017</a:t>
            </a:fld>
            <a:endParaRPr lang="en-US"/>
          </a:p>
        </p:txBody>
      </p:sp>
      <p:sp>
        <p:nvSpPr>
          <p:cNvPr id="5" name="Footer Placeholder 4"/>
          <p:cNvSpPr>
            <a:spLocks noGrp="1"/>
          </p:cNvSpPr>
          <p:nvPr>
            <p:ph type="ftr" sz="quarter" idx="11"/>
          </p:nvPr>
        </p:nvSpPr>
        <p:spPr/>
        <p:txBody>
          <a:bodyPr/>
          <a:lstStyle/>
          <a:p>
            <a:r>
              <a:rPr lang="en-US"/>
              <a:t>Patagonia CEIP Training (Part 1 of 2)</a:t>
            </a:r>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14602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68B87-337A-441A-8A55-3634EFB40496}" type="datetime1">
              <a:rPr lang="en-US" smtClean="0"/>
              <a:t>7/13/2017</a:t>
            </a:fld>
            <a:endParaRPr lang="en-US"/>
          </a:p>
        </p:txBody>
      </p:sp>
      <p:sp>
        <p:nvSpPr>
          <p:cNvPr id="5" name="Footer Placeholder 4"/>
          <p:cNvSpPr>
            <a:spLocks noGrp="1"/>
          </p:cNvSpPr>
          <p:nvPr>
            <p:ph type="ftr" sz="quarter" idx="11"/>
          </p:nvPr>
        </p:nvSpPr>
        <p:spPr/>
        <p:txBody>
          <a:bodyPr/>
          <a:lstStyle/>
          <a:p>
            <a:r>
              <a:rPr lang="en-US"/>
              <a:t>Patagonia CEIP Training (Part 1 of 2)</a:t>
            </a:r>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116847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268AD-A50C-4AE4-A49C-45F0506DB4AA}" type="datetime1">
              <a:rPr lang="en-US" smtClean="0"/>
              <a:t>7/13/2017</a:t>
            </a:fld>
            <a:endParaRPr lang="en-US"/>
          </a:p>
        </p:txBody>
      </p:sp>
      <p:sp>
        <p:nvSpPr>
          <p:cNvPr id="5" name="Footer Placeholder 4"/>
          <p:cNvSpPr>
            <a:spLocks noGrp="1"/>
          </p:cNvSpPr>
          <p:nvPr>
            <p:ph type="ftr" sz="quarter" idx="11"/>
          </p:nvPr>
        </p:nvSpPr>
        <p:spPr/>
        <p:txBody>
          <a:bodyPr/>
          <a:lstStyle/>
          <a:p>
            <a:r>
              <a:rPr lang="en-US"/>
              <a:t>Patagonia CEIP Training (Part 1 of 2)</a:t>
            </a:r>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2069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2"/>
          </a:xfrm>
          <a:prstGeom prst="rect">
            <a:avLst/>
          </a:prstGeom>
          <a:gradFill flip="none" rotWithShape="1">
            <a:gsLst>
              <a:gs pos="100000">
                <a:schemeClr val="accent1"/>
              </a:gs>
              <a:gs pos="53000">
                <a:schemeClr val="tx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82502"/>
            <a:ext cx="10515600" cy="2852737"/>
          </a:xfrm>
        </p:spPr>
        <p:txBody>
          <a:bodyPr anchor="ctr"/>
          <a:lstStyle>
            <a:lvl1pPr algn="ctr">
              <a:defRPr sz="6000" b="0">
                <a:solidFill>
                  <a:srgbClr val="FFFFFF"/>
                </a:solidFill>
              </a:defRPr>
            </a:lvl1pPr>
          </a:lstStyle>
          <a:p>
            <a:r>
              <a:rPr lang="en-US"/>
              <a:t>Click to edit Master title style</a:t>
            </a:r>
            <a:endParaRPr lang="en-US" dirty="0"/>
          </a:p>
        </p:txBody>
      </p:sp>
      <p:sp>
        <p:nvSpPr>
          <p:cNvPr id="9" name="Rectangle 8"/>
          <p:cNvSpPr/>
          <p:nvPr userDrawn="1"/>
        </p:nvSpPr>
        <p:spPr>
          <a:xfrm>
            <a:off x="0" y="6149565"/>
            <a:ext cx="12192000" cy="7084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umerraLogos-Update-H-Reversed.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848" y="6102529"/>
            <a:ext cx="1726084" cy="614369"/>
          </a:xfrm>
          <a:prstGeom prst="rect">
            <a:avLst/>
          </a:prstGeom>
        </p:spPr>
      </p:pic>
      <p:sp>
        <p:nvSpPr>
          <p:cNvPr id="6" name="TextBox 5"/>
          <p:cNvSpPr txBox="1"/>
          <p:nvPr userDrawn="1"/>
        </p:nvSpPr>
        <p:spPr>
          <a:xfrm>
            <a:off x="8196600" y="6290663"/>
            <a:ext cx="3661716" cy="292388"/>
          </a:xfrm>
          <a:prstGeom prst="rect">
            <a:avLst/>
          </a:prstGeom>
          <a:noFill/>
        </p:spPr>
        <p:txBody>
          <a:bodyPr wrap="square" rtlCol="0">
            <a:spAutoFit/>
          </a:bodyPr>
          <a:lstStyle/>
          <a:p>
            <a:pPr algn="r"/>
            <a:r>
              <a:rPr lang="en-US" sz="1300" dirty="0">
                <a:solidFill>
                  <a:schemeClr val="bg2"/>
                </a:solidFill>
              </a:rPr>
              <a:t>Global Experience. GLOBAL PERSPECTIVE.</a:t>
            </a:r>
          </a:p>
        </p:txBody>
      </p:sp>
      <p:sp>
        <p:nvSpPr>
          <p:cNvPr id="7" name="TextBox 6"/>
          <p:cNvSpPr txBox="1"/>
          <p:nvPr userDrawn="1"/>
        </p:nvSpPr>
        <p:spPr>
          <a:xfrm>
            <a:off x="9184423" y="6545294"/>
            <a:ext cx="2669480" cy="230832"/>
          </a:xfrm>
          <a:prstGeom prst="rect">
            <a:avLst/>
          </a:prstGeom>
          <a:noFill/>
        </p:spPr>
        <p:txBody>
          <a:bodyPr wrap="square" rtlCol="0">
            <a:spAutoFit/>
          </a:bodyPr>
          <a:lstStyle/>
          <a:p>
            <a:pPr algn="r"/>
            <a:r>
              <a:rPr lang="en-US" sz="900" dirty="0">
                <a:solidFill>
                  <a:schemeClr val="accent1">
                    <a:lumMod val="50000"/>
                    <a:lumOff val="50000"/>
                  </a:schemeClr>
                </a:solidFill>
              </a:rPr>
              <a:t>© Sumerra.  www.sumerra.com</a:t>
            </a:r>
          </a:p>
        </p:txBody>
      </p:sp>
    </p:spTree>
    <p:extLst>
      <p:ext uri="{BB962C8B-B14F-4D97-AF65-F5344CB8AC3E}">
        <p14:creationId xmlns:p14="http://schemas.microsoft.com/office/powerpoint/2010/main" val="135468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7B8D7-9581-469C-A34B-56A0FBA2631D}" type="datetime1">
              <a:rPr lang="en-US" smtClean="0"/>
              <a:t>7/13/2017</a:t>
            </a:fld>
            <a:endParaRPr lang="en-US"/>
          </a:p>
        </p:txBody>
      </p:sp>
      <p:sp>
        <p:nvSpPr>
          <p:cNvPr id="5" name="Footer Placeholder 4"/>
          <p:cNvSpPr>
            <a:spLocks noGrp="1"/>
          </p:cNvSpPr>
          <p:nvPr>
            <p:ph type="ftr" sz="quarter" idx="11"/>
          </p:nvPr>
        </p:nvSpPr>
        <p:spPr/>
        <p:txBody>
          <a:bodyPr/>
          <a:lstStyle/>
          <a:p>
            <a:r>
              <a:rPr lang="en-US"/>
              <a:t>Patagonia CEIP Training (Part 1 of 2)</a:t>
            </a:r>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152091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A1070B-9E1A-4DD8-99DA-CC920CB8E9C0}" type="datetime1">
              <a:rPr lang="en-US" smtClean="0"/>
              <a:t>7/13/2017</a:t>
            </a:fld>
            <a:endParaRPr lang="en-US"/>
          </a:p>
        </p:txBody>
      </p:sp>
      <p:sp>
        <p:nvSpPr>
          <p:cNvPr id="5" name="Footer Placeholder 4"/>
          <p:cNvSpPr>
            <a:spLocks noGrp="1"/>
          </p:cNvSpPr>
          <p:nvPr>
            <p:ph type="ftr" sz="quarter" idx="11"/>
          </p:nvPr>
        </p:nvSpPr>
        <p:spPr/>
        <p:txBody>
          <a:bodyPr/>
          <a:lstStyle/>
          <a:p>
            <a:r>
              <a:rPr lang="en-US"/>
              <a:t>Patagonia CEIP Training (Part 1 of 2)</a:t>
            </a:r>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15960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C0805D-1651-40AB-A6FE-611868B5EED7}" type="datetime1">
              <a:rPr lang="en-US" smtClean="0"/>
              <a:t>7/13/2017</a:t>
            </a:fld>
            <a:endParaRPr lang="en-US"/>
          </a:p>
        </p:txBody>
      </p:sp>
      <p:sp>
        <p:nvSpPr>
          <p:cNvPr id="6" name="Footer Placeholder 5"/>
          <p:cNvSpPr>
            <a:spLocks noGrp="1"/>
          </p:cNvSpPr>
          <p:nvPr>
            <p:ph type="ftr" sz="quarter" idx="11"/>
          </p:nvPr>
        </p:nvSpPr>
        <p:spPr/>
        <p:txBody>
          <a:bodyPr/>
          <a:lstStyle/>
          <a:p>
            <a:r>
              <a:rPr lang="en-US"/>
              <a:t>Patagonia CEIP Training (Part 1 of 2)</a:t>
            </a:r>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96927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E9A198-4E17-4166-B2F6-8CA5B5C0DC66}" type="datetime1">
              <a:rPr lang="en-US" smtClean="0"/>
              <a:t>7/13/2017</a:t>
            </a:fld>
            <a:endParaRPr lang="en-US"/>
          </a:p>
        </p:txBody>
      </p:sp>
      <p:sp>
        <p:nvSpPr>
          <p:cNvPr id="8" name="Footer Placeholder 7"/>
          <p:cNvSpPr>
            <a:spLocks noGrp="1"/>
          </p:cNvSpPr>
          <p:nvPr>
            <p:ph type="ftr" sz="quarter" idx="11"/>
          </p:nvPr>
        </p:nvSpPr>
        <p:spPr/>
        <p:txBody>
          <a:bodyPr/>
          <a:lstStyle/>
          <a:p>
            <a:r>
              <a:rPr lang="en-US"/>
              <a:t>Patagonia CEIP Training (Part 1 of 2)</a:t>
            </a:r>
          </a:p>
        </p:txBody>
      </p:sp>
      <p:sp>
        <p:nvSpPr>
          <p:cNvPr id="9" name="Slide Number Placeholder 8"/>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403105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E8FB7-3AE4-469E-ACA0-5F0ADA045B59}" type="datetime1">
              <a:rPr lang="en-US" smtClean="0"/>
              <a:t>7/13/2017</a:t>
            </a:fld>
            <a:endParaRPr lang="en-US"/>
          </a:p>
        </p:txBody>
      </p:sp>
      <p:sp>
        <p:nvSpPr>
          <p:cNvPr id="4" name="Footer Placeholder 3"/>
          <p:cNvSpPr>
            <a:spLocks noGrp="1"/>
          </p:cNvSpPr>
          <p:nvPr>
            <p:ph type="ftr" sz="quarter" idx="11"/>
          </p:nvPr>
        </p:nvSpPr>
        <p:spPr/>
        <p:txBody>
          <a:bodyPr/>
          <a:lstStyle/>
          <a:p>
            <a:r>
              <a:rPr lang="en-US"/>
              <a:t>Patagonia CEIP Training (Part 1 of 2)</a:t>
            </a:r>
          </a:p>
        </p:txBody>
      </p:sp>
      <p:sp>
        <p:nvSpPr>
          <p:cNvPr id="5" name="Slide Number Placeholder 4"/>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16713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BC24B-DAFF-431D-B5C2-3D7EC9B91771}" type="datetime1">
              <a:rPr lang="en-US" smtClean="0"/>
              <a:t>7/13/2017</a:t>
            </a:fld>
            <a:endParaRPr lang="en-US"/>
          </a:p>
        </p:txBody>
      </p:sp>
      <p:sp>
        <p:nvSpPr>
          <p:cNvPr id="3" name="Footer Placeholder 2"/>
          <p:cNvSpPr>
            <a:spLocks noGrp="1"/>
          </p:cNvSpPr>
          <p:nvPr>
            <p:ph type="ftr" sz="quarter" idx="11"/>
          </p:nvPr>
        </p:nvSpPr>
        <p:spPr/>
        <p:txBody>
          <a:bodyPr/>
          <a:lstStyle/>
          <a:p>
            <a:r>
              <a:rPr lang="en-US"/>
              <a:t>Patagonia CEIP Training (Part 1 of 2)</a:t>
            </a:r>
          </a:p>
        </p:txBody>
      </p:sp>
      <p:sp>
        <p:nvSpPr>
          <p:cNvPr id="4" name="Slide Number Placeholder 3"/>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34343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AE0995-FD7A-4F2D-AE79-455B42C6BCE9}" type="datetime1">
              <a:rPr lang="en-US" smtClean="0"/>
              <a:t>7/13/2017</a:t>
            </a:fld>
            <a:endParaRPr lang="en-US"/>
          </a:p>
        </p:txBody>
      </p:sp>
      <p:sp>
        <p:nvSpPr>
          <p:cNvPr id="6" name="Footer Placeholder 5"/>
          <p:cNvSpPr>
            <a:spLocks noGrp="1"/>
          </p:cNvSpPr>
          <p:nvPr>
            <p:ph type="ftr" sz="quarter" idx="11"/>
          </p:nvPr>
        </p:nvSpPr>
        <p:spPr/>
        <p:txBody>
          <a:bodyPr/>
          <a:lstStyle/>
          <a:p>
            <a:r>
              <a:rPr lang="en-US"/>
              <a:t>Patagonia CEIP Training (Part 1 of 2)</a:t>
            </a:r>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92972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C1564-68AF-43FA-97D0-4F41D1868B72}" type="datetime1">
              <a:rPr lang="en-US" smtClean="0"/>
              <a:t>7/13/2017</a:t>
            </a:fld>
            <a:endParaRPr lang="en-US"/>
          </a:p>
        </p:txBody>
      </p:sp>
      <p:sp>
        <p:nvSpPr>
          <p:cNvPr id="6" name="Footer Placeholder 5"/>
          <p:cNvSpPr>
            <a:spLocks noGrp="1"/>
          </p:cNvSpPr>
          <p:nvPr>
            <p:ph type="ftr" sz="quarter" idx="11"/>
          </p:nvPr>
        </p:nvSpPr>
        <p:spPr/>
        <p:txBody>
          <a:bodyPr/>
          <a:lstStyle/>
          <a:p>
            <a:r>
              <a:rPr lang="en-US"/>
              <a:t>Patagonia CEIP Training (Part 1 of 2)</a:t>
            </a:r>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64502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33562-7907-4CD4-B824-02FB855C23C2}" type="datetime1">
              <a:rPr lang="en-US" smtClean="0"/>
              <a:t>7/13/2017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Patagonia CEIP Training (Part 1 of 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0F79A-CDA5-402F-B7CD-44C3DC463ADC}" type="slidenum">
              <a:rPr lang="en-US" smtClean="0"/>
              <a:t>‹#›</a:t>
            </a:fld>
            <a:endParaRPr lang="en-US"/>
          </a:p>
        </p:txBody>
      </p:sp>
    </p:spTree>
    <p:extLst>
      <p:ext uri="{BB962C8B-B14F-4D97-AF65-F5344CB8AC3E}">
        <p14:creationId xmlns:p14="http://schemas.microsoft.com/office/powerpoint/2010/main" val="104709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854532" y="3693674"/>
            <a:ext cx="9144000" cy="2411844"/>
          </a:xfrm>
        </p:spPr>
        <p:txBody>
          <a:bodyPr>
            <a:normAutofit/>
          </a:bodyPr>
          <a:lstStyle/>
          <a:p>
            <a:r>
              <a:rPr lang="en-US" dirty="0"/>
              <a:t>Occupational Exposure Assessments</a:t>
            </a:r>
          </a:p>
        </p:txBody>
      </p:sp>
    </p:spTree>
    <p:extLst>
      <p:ext uri="{BB962C8B-B14F-4D97-AF65-F5344CB8AC3E}">
        <p14:creationId xmlns:p14="http://schemas.microsoft.com/office/powerpoint/2010/main" val="42252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Worker Exposure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698" y="3511499"/>
            <a:ext cx="1861408" cy="1852982"/>
          </a:xfrm>
          <a:prstGeom prst="rect">
            <a:avLst/>
          </a:prstGeom>
        </p:spPr>
      </p:pic>
      <p:sp>
        <p:nvSpPr>
          <p:cNvPr id="4" name="Cloud Callout 4"/>
          <p:cNvSpPr>
            <a:spLocks noChangeArrowheads="1"/>
          </p:cNvSpPr>
          <p:nvPr/>
        </p:nvSpPr>
        <p:spPr bwMode="auto">
          <a:xfrm>
            <a:off x="1897698" y="2243935"/>
            <a:ext cx="4724400" cy="914400"/>
          </a:xfrm>
          <a:prstGeom prst="cloudCallout">
            <a:avLst>
              <a:gd name="adj1" fmla="val -19995"/>
              <a:gd name="adj2" fmla="val 65000"/>
            </a:avLst>
          </a:prstGeom>
          <a:blipFill dpi="0" rotWithShape="1">
            <a:blip r:embed="rId4" cstate="screen"/>
            <a:srcRect/>
            <a:tile tx="0" ty="0" sx="100000" sy="100000" flip="none" algn="tl"/>
          </a:blipFill>
          <a:ln w="9525">
            <a:noFill/>
            <a:round/>
            <a:headEnd/>
            <a:tailEnd/>
          </a:ln>
        </p:spPr>
        <p:txBody>
          <a:bodyPr anchor="ctr"/>
          <a:lstStyle/>
          <a:p>
            <a:pPr algn="ctr" eaLnBrk="0" hangingPunct="0"/>
            <a:endParaRPr lang="zh-CN" altLang="en-US">
              <a:solidFill>
                <a:srgbClr val="FFFFFF"/>
              </a:solidFill>
              <a:sym typeface="Calibri" pitchFamily="34" charset="0"/>
            </a:endParaRPr>
          </a:p>
        </p:txBody>
      </p:sp>
      <p:pic>
        <p:nvPicPr>
          <p:cNvPr id="5" name="Picture 6" descr="http://www.clipartheaven.com/clipart/occupations/cartoons_(a_-_l)/factory_worker_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144" y="3037815"/>
            <a:ext cx="22717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4"/>
          <p:cNvSpPr>
            <a:spLocks noChangeArrowheads="1"/>
          </p:cNvSpPr>
          <p:nvPr/>
        </p:nvSpPr>
        <p:spPr bwMode="auto">
          <a:xfrm>
            <a:off x="3322320" y="2867557"/>
            <a:ext cx="1219200" cy="609600"/>
          </a:xfrm>
          <a:prstGeom prst="cloudCallout">
            <a:avLst>
              <a:gd name="adj1" fmla="val -19995"/>
              <a:gd name="adj2" fmla="val 65000"/>
            </a:avLst>
          </a:prstGeom>
          <a:blipFill dpi="0" rotWithShape="1">
            <a:blip r:embed="rId4" cstate="screen"/>
            <a:srcRect/>
            <a:tile tx="0" ty="0" sx="100000" sy="100000" flip="none" algn="tl"/>
          </a:blipFill>
          <a:ln w="9525">
            <a:noFill/>
            <a:round/>
            <a:headEnd/>
            <a:tailEnd/>
          </a:ln>
        </p:spPr>
        <p:txBody>
          <a:bodyPr anchor="ctr"/>
          <a:lstStyle/>
          <a:p>
            <a:pPr algn="ctr" eaLnBrk="0" hangingPunct="0"/>
            <a:endParaRPr lang="zh-CN" altLang="en-US">
              <a:solidFill>
                <a:srgbClr val="FFFFFF"/>
              </a:solidFill>
              <a:sym typeface="Calibri"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997" y="1698452"/>
            <a:ext cx="1003414" cy="1001397"/>
          </a:xfrm>
          <a:prstGeom prst="rect">
            <a:avLst/>
          </a:prstGeom>
        </p:spPr>
      </p:pic>
      <p:pic>
        <p:nvPicPr>
          <p:cNvPr id="15" name="Picture 2" descr="http://www.envcoglobal.com/files/MO-RAE-MiniRAE-Lite-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2354" y="369226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374" y="1457447"/>
            <a:ext cx="69762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a:t>
            </a:r>
          </a:p>
        </p:txBody>
      </p:sp>
      <p:sp>
        <p:nvSpPr>
          <p:cNvPr id="5" name="Rectangle 4"/>
          <p:cNvSpPr/>
          <p:nvPr/>
        </p:nvSpPr>
        <p:spPr>
          <a:xfrm>
            <a:off x="4484676" y="2383578"/>
            <a:ext cx="58702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R</a:t>
            </a:r>
          </a:p>
        </p:txBody>
      </p:sp>
      <p:sp>
        <p:nvSpPr>
          <p:cNvPr id="6" name="Rectangle 5"/>
          <p:cNvSpPr/>
          <p:nvPr/>
        </p:nvSpPr>
        <p:spPr>
          <a:xfrm>
            <a:off x="4474138" y="3301305"/>
            <a:ext cx="5453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E</a:t>
            </a:r>
          </a:p>
        </p:txBody>
      </p:sp>
      <p:sp>
        <p:nvSpPr>
          <p:cNvPr id="7" name="Rectangle 6"/>
          <p:cNvSpPr/>
          <p:nvPr/>
        </p:nvSpPr>
        <p:spPr>
          <a:xfrm>
            <a:off x="4384370" y="4213429"/>
            <a:ext cx="72487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a:t>
            </a:r>
          </a:p>
        </p:txBody>
      </p:sp>
      <p:sp>
        <p:nvSpPr>
          <p:cNvPr id="9" name="TextBox 8"/>
          <p:cNvSpPr txBox="1"/>
          <p:nvPr/>
        </p:nvSpPr>
        <p:spPr>
          <a:xfrm>
            <a:off x="5019479" y="1782491"/>
            <a:ext cx="4868647" cy="523220"/>
          </a:xfrm>
          <a:prstGeom prst="rect">
            <a:avLst/>
          </a:prstGeom>
          <a:noFill/>
        </p:spPr>
        <p:txBody>
          <a:bodyPr wrap="square" rtlCol="0">
            <a:spAutoFit/>
          </a:bodyPr>
          <a:lstStyle/>
          <a:p>
            <a:r>
              <a:rPr lang="en-US" sz="2800" dirty="0" err="1"/>
              <a:t>nticipating</a:t>
            </a:r>
            <a:endParaRPr lang="en-US" sz="2800" dirty="0"/>
          </a:p>
        </p:txBody>
      </p:sp>
      <p:sp>
        <p:nvSpPr>
          <p:cNvPr id="10" name="TextBox 9"/>
          <p:cNvSpPr txBox="1"/>
          <p:nvPr/>
        </p:nvSpPr>
        <p:spPr>
          <a:xfrm>
            <a:off x="5019478" y="2689012"/>
            <a:ext cx="4868647" cy="523220"/>
          </a:xfrm>
          <a:prstGeom prst="rect">
            <a:avLst/>
          </a:prstGeom>
          <a:noFill/>
        </p:spPr>
        <p:txBody>
          <a:bodyPr wrap="square" rtlCol="0">
            <a:spAutoFit/>
          </a:bodyPr>
          <a:lstStyle/>
          <a:p>
            <a:r>
              <a:rPr lang="en-US" sz="2800" dirty="0" err="1"/>
              <a:t>ecognizing</a:t>
            </a:r>
            <a:endParaRPr lang="en-US" sz="2800" dirty="0"/>
          </a:p>
        </p:txBody>
      </p:sp>
      <p:sp>
        <p:nvSpPr>
          <p:cNvPr id="11" name="TextBox 10"/>
          <p:cNvSpPr txBox="1"/>
          <p:nvPr/>
        </p:nvSpPr>
        <p:spPr>
          <a:xfrm>
            <a:off x="5019477" y="3595533"/>
            <a:ext cx="4868647" cy="523220"/>
          </a:xfrm>
          <a:prstGeom prst="rect">
            <a:avLst/>
          </a:prstGeom>
          <a:noFill/>
        </p:spPr>
        <p:txBody>
          <a:bodyPr wrap="square" rtlCol="0">
            <a:spAutoFit/>
          </a:bodyPr>
          <a:lstStyle/>
          <a:p>
            <a:r>
              <a:rPr lang="en-US" sz="2800" dirty="0"/>
              <a:t>valuating</a:t>
            </a:r>
          </a:p>
        </p:txBody>
      </p:sp>
      <p:sp>
        <p:nvSpPr>
          <p:cNvPr id="12" name="TextBox 11"/>
          <p:cNvSpPr txBox="1"/>
          <p:nvPr/>
        </p:nvSpPr>
        <p:spPr>
          <a:xfrm>
            <a:off x="5019476" y="4502054"/>
            <a:ext cx="4868647" cy="523220"/>
          </a:xfrm>
          <a:prstGeom prst="rect">
            <a:avLst/>
          </a:prstGeom>
          <a:noFill/>
        </p:spPr>
        <p:txBody>
          <a:bodyPr wrap="square" rtlCol="0">
            <a:spAutoFit/>
          </a:bodyPr>
          <a:lstStyle/>
          <a:p>
            <a:r>
              <a:rPr lang="en-US" sz="2800" dirty="0" err="1"/>
              <a:t>ontrolling</a:t>
            </a:r>
            <a:endParaRPr lang="en-US" sz="2800" dirty="0"/>
          </a:p>
        </p:txBody>
      </p:sp>
      <p:sp>
        <p:nvSpPr>
          <p:cNvPr id="3" name="Rectangle 2"/>
          <p:cNvSpPr/>
          <p:nvPr/>
        </p:nvSpPr>
        <p:spPr>
          <a:xfrm>
            <a:off x="4092389" y="3301305"/>
            <a:ext cx="3792071" cy="1082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7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7" name="Title 1"/>
          <p:cNvSpPr>
            <a:spLocks noGrp="1" noChangeArrowheads="1"/>
          </p:cNvSpPr>
          <p:nvPr>
            <p:ph type="title"/>
          </p:nvPr>
        </p:nvSpPr>
        <p:spPr>
          <a:xfrm>
            <a:off x="838200" y="0"/>
            <a:ext cx="10515600" cy="1325563"/>
          </a:xfrm>
        </p:spPr>
        <p:txBody>
          <a:bodyPr>
            <a:normAutofit fontScale="90000"/>
          </a:bodyPr>
          <a:lstStyle/>
          <a:p>
            <a:br>
              <a:rPr lang="en-US" altLang="zh-CN" dirty="0"/>
            </a:br>
            <a:r>
              <a:rPr lang="en-US" altLang="zh-CN" dirty="0"/>
              <a:t>What is an Occupational </a:t>
            </a:r>
            <a:br>
              <a:rPr lang="en-US" altLang="zh-CN" dirty="0"/>
            </a:br>
            <a:r>
              <a:rPr lang="en-US" altLang="zh-CN" dirty="0"/>
              <a:t>Exposure Limit?</a:t>
            </a:r>
            <a:endParaRPr lang="zh-CN" altLang="en-US" dirty="0"/>
          </a:p>
        </p:txBody>
      </p:sp>
      <p:sp>
        <p:nvSpPr>
          <p:cNvPr id="215048" name="Content Placeholder 2"/>
          <p:cNvSpPr>
            <a:spLocks noGrp="1" noChangeArrowheads="1"/>
          </p:cNvSpPr>
          <p:nvPr>
            <p:ph idx="1"/>
          </p:nvPr>
        </p:nvSpPr>
        <p:spPr>
          <a:xfrm>
            <a:off x="838199" y="1825625"/>
            <a:ext cx="10272823" cy="4159325"/>
          </a:xfrm>
        </p:spPr>
        <p:txBody>
          <a:bodyPr>
            <a:normAutofit/>
          </a:bodyPr>
          <a:lstStyle/>
          <a:p>
            <a:r>
              <a:rPr lang="en-US" altLang="zh-CN" sz="2800" dirty="0"/>
              <a:t>Useful measure with which exposures to  chemical and physical agents in the workplace environment can be compared.</a:t>
            </a:r>
          </a:p>
          <a:p>
            <a:endParaRPr lang="en-US" altLang="zh-CN" sz="2800" dirty="0"/>
          </a:p>
          <a:p>
            <a:r>
              <a:rPr lang="en-US" altLang="zh-CN" sz="2800" dirty="0"/>
              <a:t>May include legally required limits (Permissible Limits)</a:t>
            </a:r>
          </a:p>
        </p:txBody>
      </p:sp>
    </p:spTree>
    <p:extLst>
      <p:ext uri="{BB962C8B-B14F-4D97-AF65-F5344CB8AC3E}">
        <p14:creationId xmlns:p14="http://schemas.microsoft.com/office/powerpoint/2010/main" val="17461115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endParaRPr lang="en-US" altLang="zh-CN" dirty="0"/>
          </a:p>
        </p:txBody>
      </p:sp>
      <p:sp>
        <p:nvSpPr>
          <p:cNvPr id="45057" name="Rectangle 3"/>
          <p:cNvSpPr>
            <a:spLocks noGrp="1" noChangeArrowheads="1"/>
          </p:cNvSpPr>
          <p:nvPr>
            <p:ph idx="1"/>
          </p:nvPr>
        </p:nvSpPr>
        <p:spPr>
          <a:xfrm>
            <a:off x="838199" y="1825625"/>
            <a:ext cx="11221227" cy="4159325"/>
          </a:xfrm>
        </p:spPr>
        <p:txBody>
          <a:bodyPr>
            <a:normAutofit/>
          </a:bodyPr>
          <a:lstStyle/>
          <a:p>
            <a:endParaRPr lang="en-US" altLang="zh-CN" dirty="0"/>
          </a:p>
        </p:txBody>
      </p:sp>
      <p:sp>
        <p:nvSpPr>
          <p:cNvPr id="9" name="Rounded Rectangle 4"/>
          <p:cNvSpPr/>
          <p:nvPr/>
        </p:nvSpPr>
        <p:spPr>
          <a:xfrm>
            <a:off x="9921725" y="168251"/>
            <a:ext cx="2084220" cy="98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Distribution</a:t>
            </a:r>
          </a:p>
        </p:txBody>
      </p:sp>
      <p:graphicFrame>
        <p:nvGraphicFramePr>
          <p:cNvPr id="7" name="Table 6"/>
          <p:cNvGraphicFramePr>
            <a:graphicFrameLocks noGrp="1"/>
          </p:cNvGraphicFramePr>
          <p:nvPr>
            <p:extLst/>
          </p:nvPr>
        </p:nvGraphicFramePr>
        <p:xfrm>
          <a:off x="83292" y="473929"/>
          <a:ext cx="12050566" cy="6149641"/>
        </p:xfrm>
        <a:graphic>
          <a:graphicData uri="http://schemas.openxmlformats.org/drawingml/2006/table">
            <a:tbl>
              <a:tblPr firstRow="1" firstCol="1" bandRow="1"/>
              <a:tblGrid>
                <a:gridCol w="3577179">
                  <a:extLst>
                    <a:ext uri="{9D8B030D-6E8A-4147-A177-3AD203B41FA5}">
                      <a16:colId xmlns:a16="http://schemas.microsoft.com/office/drawing/2014/main" val="1736159511"/>
                    </a:ext>
                  </a:extLst>
                </a:gridCol>
                <a:gridCol w="1849599">
                  <a:extLst>
                    <a:ext uri="{9D8B030D-6E8A-4147-A177-3AD203B41FA5}">
                      <a16:colId xmlns:a16="http://schemas.microsoft.com/office/drawing/2014/main" val="3950142731"/>
                    </a:ext>
                  </a:extLst>
                </a:gridCol>
                <a:gridCol w="1387202">
                  <a:extLst>
                    <a:ext uri="{9D8B030D-6E8A-4147-A177-3AD203B41FA5}">
                      <a16:colId xmlns:a16="http://schemas.microsoft.com/office/drawing/2014/main" val="4281881565"/>
                    </a:ext>
                  </a:extLst>
                </a:gridCol>
                <a:gridCol w="1387202">
                  <a:extLst>
                    <a:ext uri="{9D8B030D-6E8A-4147-A177-3AD203B41FA5}">
                      <a16:colId xmlns:a16="http://schemas.microsoft.com/office/drawing/2014/main" val="561169957"/>
                    </a:ext>
                  </a:extLst>
                </a:gridCol>
                <a:gridCol w="1271602">
                  <a:extLst>
                    <a:ext uri="{9D8B030D-6E8A-4147-A177-3AD203B41FA5}">
                      <a16:colId xmlns:a16="http://schemas.microsoft.com/office/drawing/2014/main" val="2534932779"/>
                    </a:ext>
                  </a:extLst>
                </a:gridCol>
                <a:gridCol w="1387202">
                  <a:extLst>
                    <a:ext uri="{9D8B030D-6E8A-4147-A177-3AD203B41FA5}">
                      <a16:colId xmlns:a16="http://schemas.microsoft.com/office/drawing/2014/main" val="4060845032"/>
                    </a:ext>
                  </a:extLst>
                </a:gridCol>
                <a:gridCol w="1190580">
                  <a:extLst>
                    <a:ext uri="{9D8B030D-6E8A-4147-A177-3AD203B41FA5}">
                      <a16:colId xmlns:a16="http://schemas.microsoft.com/office/drawing/2014/main" val="497785962"/>
                    </a:ext>
                  </a:extLst>
                </a:gridCol>
              </a:tblGrid>
              <a:tr h="352653">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Contaminant</a:t>
                      </a:r>
                      <a:endParaRPr lang="en-US" sz="2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6">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bg1"/>
                          </a:solidFill>
                          <a:effectLst/>
                          <a:latin typeface="Century Gothic" panose="020B0502020202020204" pitchFamily="34" charset="0"/>
                          <a:ea typeface="Meiryo" panose="020B0604030504040204" pitchFamily="34" charset="-128"/>
                          <a:cs typeface="Times New Roman" panose="02020603050405020304" pitchFamily="18" charset="0"/>
                        </a:rPr>
                        <a:t>Permissible Exposure Limits (all values in mg/m</a:t>
                      </a:r>
                      <a:r>
                        <a:rPr lang="en-US" sz="1800" b="1" baseline="30000" dirty="0">
                          <a:solidFill>
                            <a:schemeClr val="bg1"/>
                          </a:solidFill>
                          <a:effectLst/>
                          <a:latin typeface="Century Gothic" panose="020B0502020202020204" pitchFamily="34" charset="0"/>
                          <a:ea typeface="Meiryo" panose="020B0604030504040204" pitchFamily="34" charset="-128"/>
                          <a:cs typeface="Times New Roman" panose="02020603050405020304" pitchFamily="18" charset="0"/>
                        </a:rPr>
                        <a:t>3</a:t>
                      </a:r>
                      <a:r>
                        <a:rPr lang="en-US" sz="1800" b="1" dirty="0">
                          <a:solidFill>
                            <a:schemeClr val="bg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b="1" dirty="0">
                        <a:solidFill>
                          <a:schemeClr val="bg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2851287"/>
                  </a:ext>
                </a:extLst>
              </a:tr>
              <a:tr h="352652">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Cal-OSHA*</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China**</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Vietnam***</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4207704845"/>
                  </a:ext>
                </a:extLst>
              </a:tr>
              <a:tr h="705304">
                <a:tc vMerge="1">
                  <a:txBody>
                    <a:bodyPr/>
                    <a:lstStyle/>
                    <a:p>
                      <a:endParaRPr lang="en-US"/>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8-Hour TWA</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STEL</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PC-TWA</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STEL</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PC-TWA</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STEL</a:t>
                      </a:r>
                      <a:endPar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31372855"/>
                  </a:ext>
                </a:extLst>
              </a:tr>
              <a:tr h="34888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Acetone</a:t>
                      </a:r>
                      <a:r>
                        <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 67-64-1)</a:t>
                      </a:r>
                      <a:endParaRPr lang="en-US" sz="2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1200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1780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450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200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89285906"/>
                  </a:ext>
                </a:extLst>
              </a:tr>
              <a:tr h="705304">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Methyl ethyl ketone (MEK)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 78-93-3)</a:t>
                      </a:r>
                      <a:endParaRPr lang="en-US" sz="2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590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855</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600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69159055"/>
                  </a:ext>
                </a:extLst>
              </a:tr>
              <a:tr h="35265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00355" marR="0" indent="-300355">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Cyclohexane</a:t>
                      </a:r>
                      <a:r>
                        <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a:t>
                      </a:r>
                      <a:r>
                        <a:rPr lang="en-US" sz="1600" baseline="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110-82-7)</a:t>
                      </a:r>
                      <a:endParaRPr lang="en-US" sz="2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250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500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08681858"/>
                  </a:ext>
                </a:extLst>
              </a:tr>
              <a:tr h="35265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00355" marR="0" indent="-300355">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Ethyl Acetate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a:t>
                      </a:r>
                      <a:r>
                        <a:rPr lang="en-US" sz="1600" baseline="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141-78-6)</a:t>
                      </a:r>
                      <a:endParaRPr lang="en-US" sz="24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1400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200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94754367"/>
                  </a:ext>
                </a:extLst>
              </a:tr>
              <a:tr h="35265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00355" marR="0" indent="-300355">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Toluene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a:t>
                      </a:r>
                      <a:r>
                        <a:rPr lang="en-US" sz="1600" baseline="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108-88-3)</a:t>
                      </a:r>
                      <a:endParaRPr lang="en-US" sz="24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37</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560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09975884"/>
                  </a:ext>
                </a:extLst>
              </a:tr>
              <a:tr h="35265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00355" marR="0" indent="-300355">
                        <a:lnSpc>
                          <a:spcPct val="110000"/>
                        </a:lnSpc>
                        <a:spcBef>
                          <a:spcPts val="0"/>
                        </a:spcBef>
                        <a:spcAft>
                          <a:spcPts val="0"/>
                        </a:spcAft>
                      </a:pPr>
                      <a:r>
                        <a:rPr lang="en-US" sz="20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Xylene </a:t>
                      </a: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(CAS#</a:t>
                      </a:r>
                      <a:r>
                        <a:rPr lang="en-US" sz="1600" baseline="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1330-20-7)</a:t>
                      </a:r>
                      <a:endParaRPr lang="en-US" sz="2400" b="1"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435</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655</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50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gn="ctr">
                        <a:lnSpc>
                          <a:spcPct val="110000"/>
                        </a:lnSpc>
                        <a:spcBef>
                          <a:spcPts val="0"/>
                        </a:spcBef>
                        <a:spcAft>
                          <a:spcPts val="0"/>
                        </a:spcAft>
                      </a:pPr>
                      <a:r>
                        <a:rPr lang="en-US" sz="18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300</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3673221"/>
                  </a:ext>
                </a:extLst>
              </a:tr>
              <a:tr h="300338">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*California Occupational Health &amp; Safety Administration, Table AC-1 (2015)</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1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570760753"/>
                  </a:ext>
                </a:extLst>
              </a:tr>
              <a:tr h="934527">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GBZ 2.1-2007 Occupational exposure limits for hazardous agents in the workplace Chemical hazardous agents</a:t>
                      </a:r>
                    </a:p>
                    <a:p>
                      <a:pPr marL="0" marR="0">
                        <a:lnSpc>
                          <a:spcPct val="110000"/>
                        </a:lnSpc>
                        <a:spcBef>
                          <a:spcPts val="0"/>
                        </a:spcBef>
                        <a:spcAft>
                          <a:spcPts val="0"/>
                        </a:spcAft>
                      </a:pPr>
                      <a:r>
                        <a:rPr lang="en-US" sz="1600" b="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No. 3733/2002/QD-BYT – Occupational exposure standards of Vietnam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919009"/>
                  </a:ext>
                </a:extLst>
              </a:tr>
              <a:tr h="1013570">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TWA = Time Weighted Average</a:t>
                      </a:r>
                    </a:p>
                    <a:p>
                      <a:pPr marL="0" marR="0">
                        <a:lnSpc>
                          <a:spcPct val="110000"/>
                        </a:lnSpc>
                        <a:spcBef>
                          <a:spcPts val="0"/>
                        </a:spcBef>
                        <a:spcAft>
                          <a:spcPts val="0"/>
                        </a:spcAft>
                      </a:pP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STEL = Short Term Exposure Limit</a:t>
                      </a:r>
                    </a:p>
                    <a:p>
                      <a:pPr marL="0" marR="0">
                        <a:lnSpc>
                          <a:spcPct val="110000"/>
                        </a:lnSpc>
                        <a:spcBef>
                          <a:spcPts val="0"/>
                        </a:spcBef>
                        <a:spcAft>
                          <a:spcPts val="0"/>
                        </a:spcAft>
                      </a:pPr>
                      <a:r>
                        <a:rPr lang="en-US" sz="16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Indicates no exposure limit has been established</a:t>
                      </a:r>
                    </a:p>
                    <a:p>
                      <a:pPr marL="0" marR="0">
                        <a:lnSpc>
                          <a:spcPct val="110000"/>
                        </a:lnSpc>
                        <a:spcBef>
                          <a:spcPts val="0"/>
                        </a:spcBef>
                        <a:spcAft>
                          <a:spcPts val="0"/>
                        </a:spcAft>
                      </a:pPr>
                      <a:r>
                        <a:rPr lang="en-US" sz="14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a:lnSpc>
                          <a:spcPct val="110000"/>
                        </a:lnSpc>
                        <a:spcBef>
                          <a:spcPts val="0"/>
                        </a:spcBef>
                        <a:spcAft>
                          <a:spcPts val="0"/>
                        </a:spcAft>
                      </a:pPr>
                      <a:endParaRPr lang="en-US" sz="2000" dirty="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4021638243"/>
                  </a:ext>
                </a:extLst>
              </a:tr>
            </a:tbl>
          </a:graphicData>
        </a:graphic>
      </p:graphicFrame>
    </p:spTree>
    <p:extLst>
      <p:ext uri="{BB962C8B-B14F-4D97-AF65-F5344CB8AC3E}">
        <p14:creationId xmlns:p14="http://schemas.microsoft.com/office/powerpoint/2010/main" val="121937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933" y="2071318"/>
            <a:ext cx="5197266" cy="389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7" name="Title 1"/>
          <p:cNvSpPr>
            <a:spLocks noGrp="1" noChangeArrowheads="1"/>
          </p:cNvSpPr>
          <p:nvPr>
            <p:ph type="title"/>
          </p:nvPr>
        </p:nvSpPr>
        <p:spPr>
          <a:ln/>
        </p:spPr>
        <p:txBody>
          <a:bodyPr>
            <a:normAutofit/>
          </a:bodyPr>
          <a:lstStyle/>
          <a:p>
            <a:pPr algn="l"/>
            <a:br>
              <a:rPr lang="en-US" altLang="zh-CN" sz="2700" b="0" dirty="0"/>
            </a:br>
            <a:r>
              <a:rPr lang="en-US" altLang="zh-CN" sz="2700" dirty="0"/>
              <a:t>What is an Occupational Exposure Limit?</a:t>
            </a:r>
            <a:br>
              <a:rPr lang="zh-CN" altLang="en-US" sz="3200" b="0" dirty="0"/>
            </a:br>
            <a:endParaRPr lang="zh-CN" altLang="en-US" sz="3200" b="0" dirty="0"/>
          </a:p>
        </p:txBody>
      </p:sp>
      <p:sp>
        <p:nvSpPr>
          <p:cNvPr id="215048" name="Content Placeholder 2"/>
          <p:cNvSpPr>
            <a:spLocks noGrp="1" noChangeArrowheads="1"/>
          </p:cNvSpPr>
          <p:nvPr>
            <p:ph idx="1"/>
          </p:nvPr>
        </p:nvSpPr>
        <p:spPr>
          <a:xfrm>
            <a:off x="609600" y="1937219"/>
            <a:ext cx="7886700" cy="4159325"/>
          </a:xfrm>
          <a:ln/>
        </p:spPr>
        <p:txBody>
          <a:bodyPr/>
          <a:lstStyle/>
          <a:p>
            <a:pPr algn="l"/>
            <a:r>
              <a:rPr lang="en-US" altLang="zh-CN" sz="2400" dirty="0"/>
              <a:t>Time Weighted Average (TWA)</a:t>
            </a:r>
          </a:p>
          <a:p>
            <a:pPr algn="l"/>
            <a:endParaRPr lang="zh-TW" altLang="en-US" sz="2400" dirty="0"/>
          </a:p>
          <a:p>
            <a:pPr algn="l"/>
            <a:r>
              <a:rPr lang="en-US" altLang="zh-CN" sz="2400" dirty="0"/>
              <a:t>Short Term Exposure Limit (STEL)</a:t>
            </a:r>
          </a:p>
          <a:p>
            <a:pPr algn="l"/>
            <a:endParaRPr lang="zh-TW" altLang="en-US" sz="2400" dirty="0"/>
          </a:p>
          <a:p>
            <a:pPr algn="l"/>
            <a:r>
              <a:rPr lang="en-US" altLang="zh-CN" sz="2400" dirty="0"/>
              <a:t>Ceiling (C) or MAC</a:t>
            </a:r>
          </a:p>
        </p:txBody>
      </p:sp>
    </p:spTree>
    <p:extLst>
      <p:ext uri="{BB962C8B-B14F-4D97-AF65-F5344CB8AC3E}">
        <p14:creationId xmlns:p14="http://schemas.microsoft.com/office/powerpoint/2010/main" val="291748543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5" name="Rectangle 2"/>
          <p:cNvSpPr>
            <a:spLocks noGrp="1" noChangeArrowheads="1"/>
          </p:cNvSpPr>
          <p:nvPr>
            <p:ph type="title"/>
          </p:nvPr>
        </p:nvSpPr>
        <p:spPr/>
        <p:txBody>
          <a:bodyPr/>
          <a:lstStyle/>
          <a:p>
            <a:r>
              <a:rPr lang="en-US" altLang="zh-CN"/>
              <a:t>What they are NOT.</a:t>
            </a:r>
            <a:br>
              <a:rPr lang="en-US" altLang="zh-CN"/>
            </a:br>
            <a:endParaRPr lang="zh-CN" altLang="en-US" dirty="0"/>
          </a:p>
        </p:txBody>
      </p:sp>
      <p:sp>
        <p:nvSpPr>
          <p:cNvPr id="217096" name="Rectangle 3"/>
          <p:cNvSpPr>
            <a:spLocks noGrp="1" noChangeArrowheads="1"/>
          </p:cNvSpPr>
          <p:nvPr>
            <p:ph idx="1"/>
          </p:nvPr>
        </p:nvSpPr>
        <p:spPr>
          <a:xfrm>
            <a:off x="838201" y="1825625"/>
            <a:ext cx="5967334" cy="4159325"/>
          </a:xfrm>
        </p:spPr>
        <p:txBody>
          <a:bodyPr>
            <a:normAutofit/>
          </a:bodyPr>
          <a:lstStyle/>
          <a:p>
            <a:r>
              <a:rPr lang="en-US" altLang="zh-CN" dirty="0"/>
              <a:t>They do not represent a fine demarcation between good and bad practice or safe and unsafe.</a:t>
            </a:r>
          </a:p>
          <a:p>
            <a:endParaRPr lang="zh-CN" altLang="en-US" dirty="0"/>
          </a:p>
          <a:p>
            <a:r>
              <a:rPr lang="en-US" altLang="zh-CN" dirty="0"/>
              <a:t>If there is no OEL set for a chemical substance, it does not mean that substance is safe.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792" y="3675347"/>
            <a:ext cx="4622105" cy="2782404"/>
          </a:xfrm>
          <a:prstGeom prst="rect">
            <a:avLst/>
          </a:prstGeom>
        </p:spPr>
      </p:pic>
      <p:pic>
        <p:nvPicPr>
          <p:cNvPr id="3" name="Picture 2"/>
          <p:cNvPicPr>
            <a:picLocks noChangeAspect="1"/>
          </p:cNvPicPr>
          <p:nvPr/>
        </p:nvPicPr>
        <p:blipFill>
          <a:blip r:embed="rId3"/>
          <a:stretch>
            <a:fillRect/>
          </a:stretch>
        </p:blipFill>
        <p:spPr>
          <a:xfrm>
            <a:off x="9354595" y="630939"/>
            <a:ext cx="1650103" cy="2736905"/>
          </a:xfrm>
          <a:prstGeom prst="rect">
            <a:avLst/>
          </a:prstGeom>
        </p:spPr>
      </p:pic>
    </p:spTree>
    <p:extLst>
      <p:ext uri="{BB962C8B-B14F-4D97-AF65-F5344CB8AC3E}">
        <p14:creationId xmlns:p14="http://schemas.microsoft.com/office/powerpoint/2010/main" val="34031415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893" t="15625" r="25505" b="8122"/>
          <a:stretch/>
        </p:blipFill>
        <p:spPr bwMode="auto">
          <a:xfrm>
            <a:off x="400494" y="629543"/>
            <a:ext cx="5234565" cy="4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485" t="12500" r="24103" b="6250"/>
          <a:stretch/>
        </p:blipFill>
        <p:spPr bwMode="auto">
          <a:xfrm>
            <a:off x="5069960" y="1589568"/>
            <a:ext cx="5564475" cy="475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6698" y="260211"/>
            <a:ext cx="5469767" cy="369332"/>
          </a:xfrm>
          <a:prstGeom prst="rect">
            <a:avLst/>
          </a:prstGeom>
          <a:solidFill>
            <a:schemeClr val="bg1"/>
          </a:solidFill>
        </p:spPr>
        <p:txBody>
          <a:bodyPr wrap="none" rtlCol="0">
            <a:spAutoFit/>
          </a:bodyPr>
          <a:lstStyle/>
          <a:p>
            <a:r>
              <a:rPr lang="en-US" b="1" dirty="0"/>
              <a:t>http://limitvalue.ifa.dguv.de/Webform_gw.aspx</a:t>
            </a:r>
          </a:p>
        </p:txBody>
      </p:sp>
    </p:spTree>
    <p:extLst>
      <p:ext uri="{BB962C8B-B14F-4D97-AF65-F5344CB8AC3E}">
        <p14:creationId xmlns:p14="http://schemas.microsoft.com/office/powerpoint/2010/main" val="62281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640" y="1690688"/>
            <a:ext cx="2837594" cy="31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3" name="Title 1"/>
          <p:cNvSpPr>
            <a:spLocks noGrp="1" noChangeArrowheads="1"/>
          </p:cNvSpPr>
          <p:nvPr>
            <p:ph type="title"/>
          </p:nvPr>
        </p:nvSpPr>
        <p:spPr/>
        <p:txBody>
          <a:bodyPr/>
          <a:lstStyle/>
          <a:p>
            <a:r>
              <a:rPr lang="en-US" altLang="zh-CN"/>
              <a:t>Exposure Assessment</a:t>
            </a:r>
            <a:endParaRPr lang="en-US" altLang="zh-CN" dirty="0"/>
          </a:p>
        </p:txBody>
      </p:sp>
      <p:sp>
        <p:nvSpPr>
          <p:cNvPr id="214024" name="Content Placeholder 2"/>
          <p:cNvSpPr>
            <a:spLocks noGrp="1" noChangeArrowheads="1"/>
          </p:cNvSpPr>
          <p:nvPr>
            <p:ph idx="1"/>
          </p:nvPr>
        </p:nvSpPr>
        <p:spPr>
          <a:xfrm>
            <a:off x="838200" y="1825625"/>
            <a:ext cx="5425440" cy="4159325"/>
          </a:xfrm>
        </p:spPr>
        <p:txBody>
          <a:bodyPr/>
          <a:lstStyle/>
          <a:p>
            <a:r>
              <a:rPr lang="en-US" altLang="zh-CN" dirty="0"/>
              <a:t>Measurement of the exposure of workers to the hazard</a:t>
            </a:r>
          </a:p>
          <a:p>
            <a:endParaRPr lang="en-US" altLang="zh-CN" dirty="0"/>
          </a:p>
          <a:p>
            <a:r>
              <a:rPr lang="en-US" altLang="zh-CN" dirty="0"/>
              <a:t>Compare to Occupational Exposure Limit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036" y="4000575"/>
            <a:ext cx="1508927" cy="19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3429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dirty="0"/>
              <a:t>Assessing Exposures</a:t>
            </a:r>
          </a:p>
        </p:txBody>
      </p:sp>
      <p:sp>
        <p:nvSpPr>
          <p:cNvPr id="46083" name="Content Placeholder 2"/>
          <p:cNvSpPr>
            <a:spLocks noGrp="1"/>
          </p:cNvSpPr>
          <p:nvPr>
            <p:ph idx="1"/>
          </p:nvPr>
        </p:nvSpPr>
        <p:spPr/>
        <p:txBody>
          <a:bodyPr>
            <a:normAutofit/>
          </a:bodyPr>
          <a:lstStyle/>
          <a:p>
            <a:r>
              <a:rPr lang="en-US" altLang="en-US" dirty="0"/>
              <a:t>Key things to consider when estimating exposures:</a:t>
            </a:r>
          </a:p>
          <a:p>
            <a:pPr lvl="1"/>
            <a:r>
              <a:rPr lang="en-US" altLang="en-US" dirty="0"/>
              <a:t>levels of exposure consistently high or low/continuous or intermittent</a:t>
            </a:r>
          </a:p>
          <a:p>
            <a:pPr lvl="1"/>
            <a:r>
              <a:rPr lang="en-US" altLang="en-US" dirty="0"/>
              <a:t>Note any aspects of processes and tasks (non-routine) that may increase exposure</a:t>
            </a:r>
          </a:p>
          <a:p>
            <a:pPr lvl="1"/>
            <a:r>
              <a:rPr lang="en-US" altLang="en-US" dirty="0"/>
              <a:t>Routes of exposure</a:t>
            </a:r>
          </a:p>
          <a:p>
            <a:pPr lvl="1"/>
            <a:r>
              <a:rPr lang="en-US" altLang="en-US" dirty="0"/>
              <a:t>Take account of unplanned but foreseeable events </a:t>
            </a:r>
          </a:p>
          <a:p>
            <a:pPr lvl="1"/>
            <a:r>
              <a:rPr lang="en-US" altLang="en-US" dirty="0"/>
              <a:t>Consider whether workers not directly involved in a particular activity, but present in the vicinity are exposed to a hazard.</a:t>
            </a:r>
          </a:p>
          <a:p>
            <a:endParaRPr lang="en-US" altLang="en-US" dirty="0"/>
          </a:p>
        </p:txBody>
      </p:sp>
    </p:spTree>
    <p:extLst>
      <p:ext uri="{BB962C8B-B14F-4D97-AF65-F5344CB8AC3E}">
        <p14:creationId xmlns:p14="http://schemas.microsoft.com/office/powerpoint/2010/main" val="111378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Collection of Samples</a:t>
            </a:r>
          </a:p>
        </p:txBody>
      </p:sp>
      <p:sp>
        <p:nvSpPr>
          <p:cNvPr id="2" name="Content Placeholder 1"/>
          <p:cNvSpPr>
            <a:spLocks noGrp="1"/>
          </p:cNvSpPr>
          <p:nvPr>
            <p:ph idx="1"/>
          </p:nvPr>
        </p:nvSpPr>
        <p:spPr/>
        <p:txBody>
          <a:bodyPr/>
          <a:lstStyle/>
          <a:p>
            <a:endParaRPr lang="en-US"/>
          </a:p>
        </p:txBody>
      </p:sp>
      <p:sp>
        <p:nvSpPr>
          <p:cNvPr id="3" name="TextBox 2"/>
          <p:cNvSpPr txBox="1"/>
          <p:nvPr/>
        </p:nvSpPr>
        <p:spPr>
          <a:xfrm>
            <a:off x="1905000" y="4572001"/>
            <a:ext cx="8686800" cy="954107"/>
          </a:xfrm>
          <a:prstGeom prst="rect">
            <a:avLst/>
          </a:prstGeom>
          <a:noFill/>
        </p:spPr>
        <p:txBody>
          <a:bodyPr wrap="square" rtlCol="0">
            <a:spAutoFit/>
          </a:bodyPr>
          <a:lstStyle/>
          <a:p>
            <a:r>
              <a:rPr lang="en-US" sz="2800" dirty="0">
                <a:solidFill>
                  <a:prstClr val="black"/>
                </a:solidFill>
              </a:rPr>
              <a:t>Where is the best place to sample to represent exposure?</a:t>
            </a:r>
          </a:p>
        </p:txBody>
      </p:sp>
      <p:pic>
        <p:nvPicPr>
          <p:cNvPr id="4" name="Picture 3"/>
          <p:cNvPicPr>
            <a:picLocks noChangeAspect="1"/>
          </p:cNvPicPr>
          <p:nvPr/>
        </p:nvPicPr>
        <p:blipFill>
          <a:blip r:embed="rId3"/>
          <a:stretch>
            <a:fillRect/>
          </a:stretch>
        </p:blipFill>
        <p:spPr>
          <a:xfrm>
            <a:off x="4438025" y="1445643"/>
            <a:ext cx="3315950" cy="3102607"/>
          </a:xfrm>
          <a:prstGeom prst="rect">
            <a:avLst/>
          </a:prstGeom>
        </p:spPr>
      </p:pic>
    </p:spTree>
    <p:extLst>
      <p:ext uri="{BB962C8B-B14F-4D97-AF65-F5344CB8AC3E}">
        <p14:creationId xmlns:p14="http://schemas.microsoft.com/office/powerpoint/2010/main" val="214675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95423" y="2144270"/>
            <a:ext cx="10515600" cy="2852737"/>
          </a:xfrm>
        </p:spPr>
        <p:txBody>
          <a:bodyPr>
            <a:normAutofit/>
          </a:bodyPr>
          <a:lstStyle/>
          <a:p>
            <a:r>
              <a:rPr lang="en-US" dirty="0"/>
              <a:t>How Do you Know When Controls are needed?</a:t>
            </a:r>
          </a:p>
        </p:txBody>
      </p:sp>
    </p:spTree>
    <p:extLst>
      <p:ext uri="{BB962C8B-B14F-4D97-AF65-F5344CB8AC3E}">
        <p14:creationId xmlns:p14="http://schemas.microsoft.com/office/powerpoint/2010/main" val="294780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Collection of Samples</a:t>
            </a:r>
          </a:p>
        </p:txBody>
      </p:sp>
      <p:sp>
        <p:nvSpPr>
          <p:cNvPr id="3" name="TextBox 2"/>
          <p:cNvSpPr txBox="1"/>
          <p:nvPr/>
        </p:nvSpPr>
        <p:spPr>
          <a:xfrm>
            <a:off x="1904999" y="4445581"/>
            <a:ext cx="8686800" cy="523220"/>
          </a:xfrm>
          <a:prstGeom prst="rect">
            <a:avLst/>
          </a:prstGeom>
          <a:noFill/>
        </p:spPr>
        <p:txBody>
          <a:bodyPr wrap="square" rtlCol="0">
            <a:spAutoFit/>
          </a:bodyPr>
          <a:lstStyle/>
          <a:p>
            <a:r>
              <a:rPr lang="en-US" sz="2800" dirty="0">
                <a:solidFill>
                  <a:prstClr val="black"/>
                </a:solidFill>
              </a:rPr>
              <a:t>What do we learn if we sample here? </a:t>
            </a:r>
          </a:p>
        </p:txBody>
      </p:sp>
      <p:pic>
        <p:nvPicPr>
          <p:cNvPr id="4" name="Picture 3"/>
          <p:cNvPicPr>
            <a:picLocks noChangeAspect="1"/>
          </p:cNvPicPr>
          <p:nvPr/>
        </p:nvPicPr>
        <p:blipFill>
          <a:blip r:embed="rId3"/>
          <a:stretch>
            <a:fillRect/>
          </a:stretch>
        </p:blipFill>
        <p:spPr>
          <a:xfrm>
            <a:off x="4438025" y="1445643"/>
            <a:ext cx="3315950" cy="3102607"/>
          </a:xfrm>
          <a:prstGeom prst="rect">
            <a:avLst/>
          </a:prstGeom>
        </p:spPr>
      </p:pic>
      <p:sp>
        <p:nvSpPr>
          <p:cNvPr id="2" name="4-Point Star 1"/>
          <p:cNvSpPr/>
          <p:nvPr/>
        </p:nvSpPr>
        <p:spPr>
          <a:xfrm>
            <a:off x="3657600" y="2806445"/>
            <a:ext cx="457200" cy="381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395943" y="5544775"/>
            <a:ext cx="4314514" cy="523220"/>
          </a:xfrm>
          <a:prstGeom prst="rect">
            <a:avLst/>
          </a:prstGeom>
          <a:noFill/>
        </p:spPr>
        <p:txBody>
          <a:bodyPr wrap="square" rtlCol="0">
            <a:spAutoFit/>
          </a:bodyPr>
          <a:lstStyle/>
          <a:p>
            <a:r>
              <a:rPr lang="en-US" sz="2800" dirty="0">
                <a:solidFill>
                  <a:prstClr val="black"/>
                </a:solidFill>
              </a:rPr>
              <a:t>Area Samples</a:t>
            </a:r>
          </a:p>
        </p:txBody>
      </p:sp>
    </p:spTree>
    <p:extLst>
      <p:ext uri="{BB962C8B-B14F-4D97-AF65-F5344CB8AC3E}">
        <p14:creationId xmlns:p14="http://schemas.microsoft.com/office/powerpoint/2010/main" val="39517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Collection of Samples</a:t>
            </a:r>
          </a:p>
        </p:txBody>
      </p:sp>
      <p:sp>
        <p:nvSpPr>
          <p:cNvPr id="3" name="TextBox 2"/>
          <p:cNvSpPr txBox="1"/>
          <p:nvPr/>
        </p:nvSpPr>
        <p:spPr>
          <a:xfrm>
            <a:off x="1905000" y="4460374"/>
            <a:ext cx="8686800" cy="523220"/>
          </a:xfrm>
          <a:prstGeom prst="rect">
            <a:avLst/>
          </a:prstGeom>
          <a:noFill/>
        </p:spPr>
        <p:txBody>
          <a:bodyPr wrap="square" rtlCol="0">
            <a:spAutoFit/>
          </a:bodyPr>
          <a:lstStyle/>
          <a:p>
            <a:r>
              <a:rPr lang="en-US" sz="2800" dirty="0">
                <a:solidFill>
                  <a:prstClr val="black"/>
                </a:solidFill>
              </a:rPr>
              <a:t>What do we learn if we sample here?</a:t>
            </a:r>
          </a:p>
        </p:txBody>
      </p:sp>
      <p:pic>
        <p:nvPicPr>
          <p:cNvPr id="4" name="Picture 3"/>
          <p:cNvPicPr>
            <a:picLocks noChangeAspect="1"/>
          </p:cNvPicPr>
          <p:nvPr/>
        </p:nvPicPr>
        <p:blipFill>
          <a:blip r:embed="rId3"/>
          <a:stretch>
            <a:fillRect/>
          </a:stretch>
        </p:blipFill>
        <p:spPr>
          <a:xfrm>
            <a:off x="4438025" y="1445643"/>
            <a:ext cx="3315950" cy="3102607"/>
          </a:xfrm>
          <a:prstGeom prst="rect">
            <a:avLst/>
          </a:prstGeom>
        </p:spPr>
      </p:pic>
      <p:sp>
        <p:nvSpPr>
          <p:cNvPr id="2" name="4-Point Star 1"/>
          <p:cNvSpPr/>
          <p:nvPr/>
        </p:nvSpPr>
        <p:spPr>
          <a:xfrm>
            <a:off x="6248400" y="2402537"/>
            <a:ext cx="457200" cy="381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217272" y="5583759"/>
            <a:ext cx="4747189" cy="523220"/>
          </a:xfrm>
          <a:prstGeom prst="rect">
            <a:avLst/>
          </a:prstGeom>
          <a:noFill/>
        </p:spPr>
        <p:txBody>
          <a:bodyPr wrap="square" rtlCol="0">
            <a:spAutoFit/>
          </a:bodyPr>
          <a:lstStyle/>
          <a:p>
            <a:r>
              <a:rPr lang="en-US" sz="2800" dirty="0">
                <a:solidFill>
                  <a:prstClr val="black"/>
                </a:solidFill>
              </a:rPr>
              <a:t>Source Samples</a:t>
            </a:r>
          </a:p>
        </p:txBody>
      </p:sp>
    </p:spTree>
    <p:extLst>
      <p:ext uri="{BB962C8B-B14F-4D97-AF65-F5344CB8AC3E}">
        <p14:creationId xmlns:p14="http://schemas.microsoft.com/office/powerpoint/2010/main" val="18587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38023" y="1188089"/>
            <a:ext cx="3315950" cy="3102607"/>
          </a:xfrm>
          <a:prstGeom prst="rect">
            <a:avLst/>
          </a:prstGeom>
        </p:spPr>
      </p:pic>
      <p:sp>
        <p:nvSpPr>
          <p:cNvPr id="7170" name="Rectangle 2"/>
          <p:cNvSpPr>
            <a:spLocks noGrp="1" noChangeArrowheads="1"/>
          </p:cNvSpPr>
          <p:nvPr>
            <p:ph type="title"/>
          </p:nvPr>
        </p:nvSpPr>
        <p:spPr/>
        <p:txBody>
          <a:bodyPr/>
          <a:lstStyle/>
          <a:p>
            <a:r>
              <a:rPr lang="en-US" dirty="0"/>
              <a:t>Collection of Samples</a:t>
            </a:r>
          </a:p>
        </p:txBody>
      </p:sp>
      <p:sp>
        <p:nvSpPr>
          <p:cNvPr id="3" name="TextBox 2"/>
          <p:cNvSpPr txBox="1"/>
          <p:nvPr/>
        </p:nvSpPr>
        <p:spPr>
          <a:xfrm>
            <a:off x="1981200" y="4055555"/>
            <a:ext cx="8686800" cy="1384995"/>
          </a:xfrm>
          <a:prstGeom prst="rect">
            <a:avLst/>
          </a:prstGeom>
          <a:noFill/>
        </p:spPr>
        <p:txBody>
          <a:bodyPr wrap="square" rtlCol="0">
            <a:spAutoFit/>
          </a:bodyPr>
          <a:lstStyle/>
          <a:p>
            <a:r>
              <a:rPr lang="en-US" sz="2800" dirty="0"/>
              <a:t>What do we learn if we sample here?</a:t>
            </a:r>
          </a:p>
          <a:p>
            <a:endParaRPr lang="en-US" altLang="zh-CN" sz="2800" dirty="0">
              <a:solidFill>
                <a:prstClr val="black"/>
              </a:solidFill>
            </a:endParaRPr>
          </a:p>
          <a:p>
            <a:endParaRPr lang="en-US" sz="2800" dirty="0"/>
          </a:p>
        </p:txBody>
      </p:sp>
      <p:sp>
        <p:nvSpPr>
          <p:cNvPr id="2" name="4-Point Star 1"/>
          <p:cNvSpPr/>
          <p:nvPr/>
        </p:nvSpPr>
        <p:spPr>
          <a:xfrm>
            <a:off x="5270326" y="2132651"/>
            <a:ext cx="457200" cy="381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5000" y="4860786"/>
            <a:ext cx="8381999" cy="954107"/>
          </a:xfrm>
          <a:prstGeom prst="rect">
            <a:avLst/>
          </a:prstGeom>
          <a:noFill/>
        </p:spPr>
        <p:txBody>
          <a:bodyPr wrap="square" rtlCol="0">
            <a:spAutoFit/>
          </a:bodyPr>
          <a:lstStyle/>
          <a:p>
            <a:pPr algn="ctr"/>
            <a:r>
              <a:rPr lang="en-US" sz="2800" dirty="0"/>
              <a:t>Personal Samples – Most useful in measuring exposure</a:t>
            </a:r>
          </a:p>
        </p:txBody>
      </p:sp>
    </p:spTree>
    <p:extLst>
      <p:ext uri="{BB962C8B-B14F-4D97-AF65-F5344CB8AC3E}">
        <p14:creationId xmlns:p14="http://schemas.microsoft.com/office/powerpoint/2010/main" val="138246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a:t>Direct Reading Instruments – Gases </a:t>
            </a:r>
            <a:br>
              <a:rPr lang="en-US" sz="3000" dirty="0"/>
            </a:br>
            <a:endParaRPr lang="en-US" sz="3000" dirty="0"/>
          </a:p>
        </p:txBody>
      </p:sp>
      <p:pic>
        <p:nvPicPr>
          <p:cNvPr id="6" name="Picture 5" descr="Single Gas Moni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52601"/>
            <a:ext cx="1905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222" y="2101334"/>
            <a:ext cx="1089185"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MicroFI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0462" y="1417638"/>
            <a:ext cx="113329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7676813" y="1467364"/>
            <a:ext cx="2850956" cy="2374106"/>
            <a:chOff x="2337897" y="3895725"/>
            <a:chExt cx="2850956" cy="2374106"/>
          </a:xfrm>
        </p:grpSpPr>
        <p:pic>
          <p:nvPicPr>
            <p:cNvPr id="9" name="Picture 6" descr="New Fig 9.1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7897" y="3895725"/>
              <a:ext cx="2067966" cy="23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1985" y="4075907"/>
              <a:ext cx="746868" cy="219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4332485" y="5800086"/>
            <a:ext cx="3708066" cy="369332"/>
          </a:xfrm>
          <a:prstGeom prst="rect">
            <a:avLst/>
          </a:prstGeom>
        </p:spPr>
        <p:txBody>
          <a:bodyPr wrap="none">
            <a:spAutoFit/>
          </a:bodyPr>
          <a:lstStyle/>
          <a:p>
            <a:pPr fontAlgn="base">
              <a:spcBef>
                <a:spcPct val="0"/>
              </a:spcBef>
              <a:spcAft>
                <a:spcPct val="0"/>
              </a:spcAft>
            </a:pPr>
            <a:r>
              <a:rPr lang="en-US" dirty="0">
                <a:solidFill>
                  <a:prstClr val="black"/>
                </a:solidFill>
              </a:rPr>
              <a:t>Photo </a:t>
            </a:r>
            <a:r>
              <a:rPr lang="en-US" dirty="0" err="1">
                <a:solidFill>
                  <a:prstClr val="black"/>
                </a:solidFill>
              </a:rPr>
              <a:t>Ionisation</a:t>
            </a:r>
            <a:r>
              <a:rPr lang="en-US" dirty="0">
                <a:solidFill>
                  <a:prstClr val="black"/>
                </a:solidFill>
              </a:rPr>
              <a:t> Detectors (PID)</a:t>
            </a:r>
          </a:p>
        </p:txBody>
      </p:sp>
      <p:sp>
        <p:nvSpPr>
          <p:cNvPr id="13" name="Rectangle 12"/>
          <p:cNvSpPr/>
          <p:nvPr/>
        </p:nvSpPr>
        <p:spPr>
          <a:xfrm>
            <a:off x="5497406" y="4746626"/>
            <a:ext cx="2898550" cy="369332"/>
          </a:xfrm>
          <a:prstGeom prst="rect">
            <a:avLst/>
          </a:prstGeom>
        </p:spPr>
        <p:txBody>
          <a:bodyPr wrap="none">
            <a:spAutoFit/>
          </a:bodyPr>
          <a:lstStyle/>
          <a:p>
            <a:pPr fontAlgn="base">
              <a:spcBef>
                <a:spcPct val="0"/>
              </a:spcBef>
              <a:spcAft>
                <a:spcPct val="0"/>
              </a:spcAft>
            </a:pPr>
            <a:r>
              <a:rPr lang="en-US" dirty="0">
                <a:solidFill>
                  <a:prstClr val="black"/>
                </a:solidFill>
              </a:rPr>
              <a:t>Flame </a:t>
            </a:r>
            <a:r>
              <a:rPr lang="en-US" dirty="0" err="1">
                <a:solidFill>
                  <a:prstClr val="black"/>
                </a:solidFill>
              </a:rPr>
              <a:t>Ionisation</a:t>
            </a:r>
            <a:r>
              <a:rPr lang="en-US" dirty="0">
                <a:solidFill>
                  <a:prstClr val="black"/>
                </a:solidFill>
              </a:rPr>
              <a:t> Monitor</a:t>
            </a:r>
          </a:p>
        </p:txBody>
      </p:sp>
      <p:sp>
        <p:nvSpPr>
          <p:cNvPr id="14" name="Rectangle 13"/>
          <p:cNvSpPr/>
          <p:nvPr/>
        </p:nvSpPr>
        <p:spPr>
          <a:xfrm>
            <a:off x="2631001" y="3983315"/>
            <a:ext cx="1635384" cy="369332"/>
          </a:xfrm>
          <a:prstGeom prst="rect">
            <a:avLst/>
          </a:prstGeom>
        </p:spPr>
        <p:txBody>
          <a:bodyPr wrap="none">
            <a:spAutoFit/>
          </a:bodyPr>
          <a:lstStyle/>
          <a:p>
            <a:pPr fontAlgn="base">
              <a:spcBef>
                <a:spcPct val="0"/>
              </a:spcBef>
              <a:spcAft>
                <a:spcPct val="0"/>
              </a:spcAft>
            </a:pPr>
            <a:r>
              <a:rPr lang="en-US" dirty="0">
                <a:solidFill>
                  <a:prstClr val="black"/>
                </a:solidFill>
              </a:rPr>
              <a:t>Gas Monitors</a:t>
            </a:r>
          </a:p>
        </p:txBody>
      </p:sp>
      <p:sp>
        <p:nvSpPr>
          <p:cNvPr id="15" name="Rectangle 14"/>
          <p:cNvSpPr/>
          <p:nvPr/>
        </p:nvSpPr>
        <p:spPr>
          <a:xfrm>
            <a:off x="7174468" y="3926822"/>
            <a:ext cx="4150495" cy="369332"/>
          </a:xfrm>
          <a:prstGeom prst="rect">
            <a:avLst/>
          </a:prstGeom>
        </p:spPr>
        <p:txBody>
          <a:bodyPr wrap="none">
            <a:spAutoFit/>
          </a:bodyPr>
          <a:lstStyle/>
          <a:p>
            <a:pPr fontAlgn="base">
              <a:spcBef>
                <a:spcPct val="0"/>
              </a:spcBef>
              <a:spcAft>
                <a:spcPct val="0"/>
              </a:spcAft>
            </a:pPr>
            <a:r>
              <a:rPr lang="en-US" dirty="0">
                <a:solidFill>
                  <a:prstClr val="black"/>
                </a:solidFill>
              </a:rPr>
              <a:t>Detector Tubes - Colorimetric Tubes</a:t>
            </a:r>
          </a:p>
        </p:txBody>
      </p:sp>
    </p:spTree>
    <p:extLst>
      <p:ext uri="{BB962C8B-B14F-4D97-AF65-F5344CB8AC3E}">
        <p14:creationId xmlns:p14="http://schemas.microsoft.com/office/powerpoint/2010/main" val="86667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n-AU" sz="3400" dirty="0"/>
              <a:t>Typical Sampling </a:t>
            </a:r>
            <a:r>
              <a:rPr lang="en-US" altLang="zh-CN" sz="3400" dirty="0"/>
              <a:t>Instruments 1</a:t>
            </a:r>
            <a:r>
              <a:rPr lang="en-AU" sz="3400" dirty="0"/>
              <a:t> </a:t>
            </a:r>
            <a:endParaRPr lang="en-US" altLang="zh-CN" sz="3400" dirty="0">
              <a:ea typeface="宋体" charset="-122"/>
            </a:endParaRPr>
          </a:p>
        </p:txBody>
      </p:sp>
      <p:sp>
        <p:nvSpPr>
          <p:cNvPr id="27651" name="Text Box 4"/>
          <p:cNvSpPr txBox="1">
            <a:spLocks noChangeArrowheads="1"/>
          </p:cNvSpPr>
          <p:nvPr/>
        </p:nvSpPr>
        <p:spPr bwMode="auto">
          <a:xfrm>
            <a:off x="8445504" y="4595815"/>
            <a:ext cx="1279877" cy="215425"/>
          </a:xfrm>
          <a:prstGeom prst="rect">
            <a:avLst/>
          </a:prstGeom>
          <a:noFill/>
          <a:ln w="12700">
            <a:noFill/>
            <a:miter lim="800000"/>
            <a:headEnd type="none" w="sm" len="sm"/>
            <a:tailEnd type="none" w="sm" len="sm"/>
          </a:ln>
        </p:spPr>
        <p:txBody>
          <a:bodyPr lIns="91422" tIns="45711" rIns="91422" bIns="45711">
            <a:spAutoFit/>
          </a:bodyPr>
          <a:lstStyle/>
          <a:p>
            <a:pPr eaLnBrk="0" fontAlgn="base" hangingPunct="0">
              <a:spcBef>
                <a:spcPct val="50000"/>
              </a:spcBef>
              <a:spcAft>
                <a:spcPct val="0"/>
              </a:spcAft>
            </a:pPr>
            <a:endParaRPr lang="zh-CN" altLang="zh-CN" sz="800" dirty="0">
              <a:solidFill>
                <a:srgbClr val="000000"/>
              </a:solidFill>
              <a:latin typeface="Arial" charset="0"/>
            </a:endParaRPr>
          </a:p>
        </p:txBody>
      </p:sp>
      <p:pic>
        <p:nvPicPr>
          <p:cNvPr id="6" name="Picture 14" descr="Fig 8"/>
          <p:cNvPicPr>
            <a:picLocks noChangeAspect="1" noChangeArrowheads="1"/>
          </p:cNvPicPr>
          <p:nvPr/>
        </p:nvPicPr>
        <p:blipFill>
          <a:blip r:embed="rId3" cstate="screen"/>
          <a:srcRect/>
          <a:stretch>
            <a:fillRect/>
          </a:stretch>
        </p:blipFill>
        <p:spPr bwMode="auto">
          <a:xfrm>
            <a:off x="944216" y="2188927"/>
            <a:ext cx="1407526" cy="2514600"/>
          </a:xfrm>
          <a:prstGeom prst="rect">
            <a:avLst/>
          </a:prstGeom>
          <a:noFill/>
          <a:ln w="9525">
            <a:noFill/>
            <a:miter lim="800000"/>
            <a:headEnd/>
            <a:tailEnd/>
          </a:ln>
        </p:spPr>
      </p:pic>
      <p:pic>
        <p:nvPicPr>
          <p:cNvPr id="10" name="Picture 4" descr="Fig 8"/>
          <p:cNvPicPr>
            <a:picLocks noChangeAspect="1" noChangeArrowheads="1"/>
          </p:cNvPicPr>
          <p:nvPr/>
        </p:nvPicPr>
        <p:blipFill>
          <a:blip r:embed="rId4" cstate="screen"/>
          <a:srcRect/>
          <a:stretch>
            <a:fillRect/>
          </a:stretch>
        </p:blipFill>
        <p:spPr bwMode="auto">
          <a:xfrm>
            <a:off x="3452701" y="3259047"/>
            <a:ext cx="1896534" cy="2133600"/>
          </a:xfrm>
          <a:prstGeom prst="rect">
            <a:avLst/>
          </a:prstGeom>
          <a:noFill/>
          <a:ln w="9525">
            <a:noFill/>
            <a:miter lim="800000"/>
            <a:headEnd/>
            <a:tailEnd/>
          </a:ln>
        </p:spPr>
      </p:pic>
      <p:pic>
        <p:nvPicPr>
          <p:cNvPr id="11" name="Picture 4" descr="Fig 8"/>
          <p:cNvPicPr>
            <a:picLocks noChangeAspect="1" noChangeArrowheads="1"/>
          </p:cNvPicPr>
          <p:nvPr/>
        </p:nvPicPr>
        <p:blipFill>
          <a:blip r:embed="rId5" cstate="screen"/>
          <a:srcRect/>
          <a:stretch>
            <a:fillRect/>
          </a:stretch>
        </p:blipFill>
        <p:spPr bwMode="auto">
          <a:xfrm>
            <a:off x="7147948" y="2444425"/>
            <a:ext cx="2362200" cy="2176591"/>
          </a:xfrm>
          <a:prstGeom prst="rect">
            <a:avLst/>
          </a:prstGeom>
          <a:noFill/>
          <a:ln w="9525">
            <a:noFill/>
            <a:miter lim="800000"/>
            <a:headEnd/>
            <a:tailEnd/>
          </a:ln>
        </p:spPr>
      </p:pic>
    </p:spTree>
    <p:extLst>
      <p:ext uri="{BB962C8B-B14F-4D97-AF65-F5344CB8AC3E}">
        <p14:creationId xmlns:p14="http://schemas.microsoft.com/office/powerpoint/2010/main" val="401730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694" y="2559325"/>
            <a:ext cx="3344027" cy="334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Grp="1" noChangeArrowheads="1"/>
          </p:cNvSpPr>
          <p:nvPr>
            <p:ph type="title"/>
          </p:nvPr>
        </p:nvSpPr>
        <p:spPr/>
        <p:txBody>
          <a:bodyPr>
            <a:noAutofit/>
          </a:bodyPr>
          <a:lstStyle/>
          <a:p>
            <a:r>
              <a:rPr lang="en-AU" sz="3000" dirty="0"/>
              <a:t>Typical Sampling </a:t>
            </a:r>
            <a:r>
              <a:rPr lang="en-US" altLang="zh-CN" sz="3000" dirty="0"/>
              <a:t>Instruments 2</a:t>
            </a:r>
            <a:r>
              <a:rPr lang="en-AU" sz="3000" dirty="0"/>
              <a:t> </a:t>
            </a:r>
            <a:endParaRPr lang="en-US" altLang="zh-CN" sz="3000" dirty="0">
              <a:ea typeface="宋体" charset="-122"/>
            </a:endParaRPr>
          </a:p>
        </p:txBody>
      </p:sp>
      <p:pic>
        <p:nvPicPr>
          <p:cNvPr id="17" name="Picture 4" descr="Fig%209"/>
          <p:cNvPicPr>
            <a:picLocks noChangeAspect="1" noChangeArrowheads="1"/>
          </p:cNvPicPr>
          <p:nvPr/>
        </p:nvPicPr>
        <p:blipFill>
          <a:blip r:embed="rId4" cstate="screen"/>
          <a:srcRect/>
          <a:stretch>
            <a:fillRect/>
          </a:stretch>
        </p:blipFill>
        <p:spPr bwMode="auto">
          <a:xfrm>
            <a:off x="1449325" y="2552236"/>
            <a:ext cx="1557867" cy="1752600"/>
          </a:xfrm>
          <a:prstGeom prst="rect">
            <a:avLst/>
          </a:prstGeom>
          <a:noFill/>
          <a:ln w="9525">
            <a:noFill/>
            <a:miter lim="800000"/>
            <a:headEnd/>
            <a:tailEnd/>
          </a:ln>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713" y="3050614"/>
            <a:ext cx="2859087"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Gasintro"/>
          <p:cNvPicPr>
            <a:picLocks noChangeAspect="1" noChangeArrowheads="1"/>
          </p:cNvPicPr>
          <p:nvPr/>
        </p:nvPicPr>
        <p:blipFill>
          <a:blip r:embed="rId6" cstate="screen"/>
          <a:srcRect/>
          <a:stretch>
            <a:fillRect/>
          </a:stretch>
        </p:blipFill>
        <p:spPr bwMode="auto">
          <a:xfrm>
            <a:off x="7428223" y="1728110"/>
            <a:ext cx="2955614" cy="2005690"/>
          </a:xfrm>
          <a:prstGeom prst="rect">
            <a:avLst/>
          </a:prstGeom>
          <a:noFill/>
          <a:ln w="9525">
            <a:noFill/>
            <a:miter lim="800000"/>
            <a:headEnd/>
            <a:tailEnd/>
          </a:ln>
        </p:spPr>
      </p:pic>
    </p:spTree>
    <p:extLst>
      <p:ext uri="{BB962C8B-B14F-4D97-AF65-F5344CB8AC3E}">
        <p14:creationId xmlns:p14="http://schemas.microsoft.com/office/powerpoint/2010/main" val="344669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927" y="3966199"/>
            <a:ext cx="1669055" cy="215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What? </a:t>
            </a:r>
          </a:p>
        </p:txBody>
      </p:sp>
      <p:pic>
        <p:nvPicPr>
          <p:cNvPr id="7" name="Content Placeholder 6"/>
          <p:cNvPicPr>
            <a:picLocks noGrp="1" noChangeAspect="1"/>
          </p:cNvPicPr>
          <p:nvPr>
            <p:ph idx="1"/>
          </p:nvPr>
        </p:nvPicPr>
        <p:blipFill>
          <a:blip r:embed="rId4"/>
          <a:stretch>
            <a:fillRect/>
          </a:stretch>
        </p:blipFill>
        <p:spPr>
          <a:xfrm>
            <a:off x="381000" y="1858266"/>
            <a:ext cx="11254139" cy="1433454"/>
          </a:xfrm>
          <a:prstGeom prst="rect">
            <a:avLst/>
          </a:prstGeom>
        </p:spPr>
      </p:pic>
      <p:sp>
        <p:nvSpPr>
          <p:cNvPr id="5" name="TextBox 4"/>
          <p:cNvSpPr txBox="1"/>
          <p:nvPr/>
        </p:nvSpPr>
        <p:spPr>
          <a:xfrm>
            <a:off x="2014864" y="3540897"/>
            <a:ext cx="7009486" cy="1200329"/>
          </a:xfrm>
          <a:prstGeom prst="rect">
            <a:avLst/>
          </a:prstGeom>
          <a:noFill/>
        </p:spPr>
        <p:txBody>
          <a:bodyPr wrap="square" rtlCol="0">
            <a:spAutoFit/>
          </a:bodyPr>
          <a:lstStyle/>
          <a:p>
            <a:pPr fontAlgn="base">
              <a:spcBef>
                <a:spcPct val="0"/>
              </a:spcBef>
              <a:spcAft>
                <a:spcPct val="0"/>
              </a:spcAft>
            </a:pPr>
            <a:r>
              <a:rPr lang="en-US" sz="2400" dirty="0">
                <a:solidFill>
                  <a:prstClr val="black"/>
                </a:solidFill>
              </a:rPr>
              <a:t>If this is the composition of our solvent, what should you sample for?</a:t>
            </a:r>
          </a:p>
          <a:p>
            <a:pPr fontAlgn="base">
              <a:spcBef>
                <a:spcPct val="0"/>
              </a:spcBef>
              <a:spcAft>
                <a:spcPct val="0"/>
              </a:spcAft>
            </a:pPr>
            <a:endParaRPr lang="en-US" sz="2400" dirty="0">
              <a:solidFill>
                <a:prstClr val="black"/>
              </a:solidFill>
            </a:endParaRPr>
          </a:p>
        </p:txBody>
      </p:sp>
      <p:cxnSp>
        <p:nvCxnSpPr>
          <p:cNvPr id="8" name="Straight Connector 7"/>
          <p:cNvCxnSpPr/>
          <p:nvPr/>
        </p:nvCxnSpPr>
        <p:spPr>
          <a:xfrm flipH="1" flipV="1">
            <a:off x="9024350" y="3186839"/>
            <a:ext cx="972577" cy="77936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 y="2501909"/>
            <a:ext cx="212852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53823" y="6126153"/>
            <a:ext cx="538930" cy="369332"/>
          </a:xfrm>
          <a:prstGeom prst="rect">
            <a:avLst/>
          </a:prstGeom>
          <a:noFill/>
        </p:spPr>
        <p:txBody>
          <a:bodyPr wrap="none" rtlCol="0">
            <a:spAutoFit/>
          </a:bodyPr>
          <a:lstStyle/>
          <a:p>
            <a:r>
              <a:rPr lang="en-US" dirty="0"/>
              <a:t>SDS</a:t>
            </a:r>
          </a:p>
        </p:txBody>
      </p:sp>
    </p:spTree>
    <p:extLst>
      <p:ext uri="{BB962C8B-B14F-4D97-AF65-F5344CB8AC3E}">
        <p14:creationId xmlns:p14="http://schemas.microsoft.com/office/powerpoint/2010/main" val="184255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When?  </a:t>
            </a:r>
          </a:p>
        </p:txBody>
      </p:sp>
      <p:sp>
        <p:nvSpPr>
          <p:cNvPr id="3" name="Content Placeholder 2"/>
          <p:cNvSpPr>
            <a:spLocks noGrp="1"/>
          </p:cNvSpPr>
          <p:nvPr>
            <p:ph idx="1"/>
          </p:nvPr>
        </p:nvSpPr>
        <p:spPr/>
        <p:txBody>
          <a:bodyPr/>
          <a:lstStyle/>
          <a:p>
            <a:r>
              <a:rPr lang="en-US" dirty="0"/>
              <a:t>Intermittent</a:t>
            </a:r>
          </a:p>
          <a:p>
            <a:r>
              <a:rPr lang="en-US" dirty="0"/>
              <a:t>Full Shift</a:t>
            </a:r>
          </a:p>
          <a:p>
            <a:r>
              <a:rPr lang="en-US" dirty="0"/>
              <a:t>Once a month</a:t>
            </a:r>
          </a:p>
          <a:p>
            <a:r>
              <a:rPr lang="en-US" dirty="0"/>
              <a:t>10 minutes a day  </a:t>
            </a:r>
          </a:p>
          <a:p>
            <a:r>
              <a:rPr lang="en-US" dirty="0"/>
              <a:t>Six days a week</a:t>
            </a:r>
          </a:p>
          <a:p>
            <a:pPr marL="0" indent="0">
              <a:buNone/>
            </a:pP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36" y="602904"/>
            <a:ext cx="6042915" cy="473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Extended Work Shifts</a:t>
            </a:r>
          </a:p>
        </p:txBody>
      </p:sp>
      <p:sp>
        <p:nvSpPr>
          <p:cNvPr id="162819" name="Rectangle 3"/>
          <p:cNvSpPr>
            <a:spLocks noGrp="1" noChangeArrowheads="1"/>
          </p:cNvSpPr>
          <p:nvPr>
            <p:ph type="body" idx="1"/>
          </p:nvPr>
        </p:nvSpPr>
        <p:spPr/>
        <p:txBody>
          <a:bodyPr>
            <a:normAutofit/>
          </a:bodyPr>
          <a:lstStyle/>
          <a:p>
            <a:r>
              <a:rPr lang="en-US" dirty="0"/>
              <a:t>Most OEL’s developed for conventional 8-hour workday followed by a 16-hour break from the exposure over a 40-hour week</a:t>
            </a:r>
          </a:p>
          <a:p>
            <a:r>
              <a:rPr lang="en-US" dirty="0"/>
              <a:t>Number of models used to adjust TWA for unusual &amp; extended shifts</a:t>
            </a:r>
          </a:p>
          <a:p>
            <a:endParaRPr lang="en-US" dirty="0"/>
          </a:p>
        </p:txBody>
      </p:sp>
      <p:sp>
        <p:nvSpPr>
          <p:cNvPr id="4" name="TextBox 3"/>
          <p:cNvSpPr txBox="1"/>
          <p:nvPr/>
        </p:nvSpPr>
        <p:spPr>
          <a:xfrm>
            <a:off x="2152650" y="4513946"/>
            <a:ext cx="7886700" cy="830997"/>
          </a:xfrm>
          <a:prstGeom prst="rect">
            <a:avLst/>
          </a:prstGeom>
          <a:noFill/>
        </p:spPr>
        <p:txBody>
          <a:bodyPr wrap="square" rtlCol="0">
            <a:spAutoFit/>
          </a:bodyPr>
          <a:lstStyle/>
          <a:p>
            <a:r>
              <a:rPr lang="en-US" sz="2400" b="1" dirty="0"/>
              <a:t>How many hours a day do your workers typically work?  How many hours a week?</a:t>
            </a:r>
          </a:p>
        </p:txBody>
      </p:sp>
    </p:spTree>
    <p:extLst>
      <p:ext uri="{BB962C8B-B14F-4D97-AF65-F5344CB8AC3E}">
        <p14:creationId xmlns:p14="http://schemas.microsoft.com/office/powerpoint/2010/main" val="329411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Example Model*</a:t>
            </a:r>
          </a:p>
        </p:txBody>
      </p:sp>
      <p:sp>
        <p:nvSpPr>
          <p:cNvPr id="163843" name="Rectangle 3"/>
          <p:cNvSpPr>
            <a:spLocks noGrp="1" noChangeArrowheads="1"/>
          </p:cNvSpPr>
          <p:nvPr>
            <p:ph type="body" idx="1"/>
          </p:nvPr>
        </p:nvSpPr>
        <p:spPr/>
        <p:txBody>
          <a:bodyPr>
            <a:normAutofit/>
          </a:bodyPr>
          <a:lstStyle/>
          <a:p>
            <a:r>
              <a:rPr lang="en-US" dirty="0"/>
              <a:t>Reduces OEL proportionally for increased exposure &amp; reduced recovery time </a:t>
            </a:r>
          </a:p>
          <a:p>
            <a:endParaRPr lang="en-US" dirty="0"/>
          </a:p>
          <a:p>
            <a:pPr marL="0" indent="0">
              <a:buNone/>
            </a:pPr>
            <a:r>
              <a:rPr lang="en-US" dirty="0"/>
              <a:t>Adjusted OEL       =        8 x (24 – h) x TWA</a:t>
            </a:r>
          </a:p>
          <a:p>
            <a:pPr marL="0" indent="0">
              <a:buNone/>
            </a:pPr>
            <a:r>
              <a:rPr lang="en-US" dirty="0"/>
              <a:t>                                                   16 x h</a:t>
            </a:r>
          </a:p>
          <a:p>
            <a:pPr marL="0" indent="0">
              <a:buNone/>
            </a:pPr>
            <a:r>
              <a:rPr lang="en-US" dirty="0"/>
              <a:t>			  </a:t>
            </a:r>
          </a:p>
          <a:p>
            <a:pPr marL="0" indent="0">
              <a:buNone/>
            </a:pPr>
            <a:r>
              <a:rPr lang="en-US" dirty="0"/>
              <a:t>			where h = hours worked each day</a:t>
            </a:r>
          </a:p>
          <a:p>
            <a:pPr marL="0" indent="0">
              <a:buNone/>
            </a:pPr>
            <a:r>
              <a:rPr lang="en-US" dirty="0"/>
              <a:t>                                  </a:t>
            </a:r>
          </a:p>
          <a:p>
            <a:endParaRPr lang="en-US" dirty="0"/>
          </a:p>
        </p:txBody>
      </p:sp>
      <p:cxnSp>
        <p:nvCxnSpPr>
          <p:cNvPr id="5" name="Straight Connector 4"/>
          <p:cNvCxnSpPr/>
          <p:nvPr/>
        </p:nvCxnSpPr>
        <p:spPr>
          <a:xfrm flipV="1">
            <a:off x="4286070" y="3666978"/>
            <a:ext cx="2560320" cy="1016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27200" y="5760720"/>
            <a:ext cx="3749040" cy="369332"/>
          </a:xfrm>
          <a:prstGeom prst="rect">
            <a:avLst/>
          </a:prstGeom>
          <a:noFill/>
        </p:spPr>
        <p:txBody>
          <a:bodyPr wrap="square" rtlCol="0">
            <a:spAutoFit/>
          </a:bodyPr>
          <a:lstStyle/>
          <a:p>
            <a:r>
              <a:rPr lang="en-US" dirty="0"/>
              <a:t>*Brief and Scala Model</a:t>
            </a:r>
          </a:p>
        </p:txBody>
      </p:sp>
    </p:spTree>
    <p:extLst>
      <p:ext uri="{BB962C8B-B14F-4D97-AF65-F5344CB8AC3E}">
        <p14:creationId xmlns:p14="http://schemas.microsoft.com/office/powerpoint/2010/main" val="290666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374" y="1457447"/>
            <a:ext cx="69762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a:t>
            </a:r>
          </a:p>
        </p:txBody>
      </p:sp>
      <p:sp>
        <p:nvSpPr>
          <p:cNvPr id="5" name="Rectangle 4"/>
          <p:cNvSpPr/>
          <p:nvPr/>
        </p:nvSpPr>
        <p:spPr>
          <a:xfrm>
            <a:off x="4484676" y="2383578"/>
            <a:ext cx="58702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R</a:t>
            </a:r>
          </a:p>
        </p:txBody>
      </p:sp>
      <p:sp>
        <p:nvSpPr>
          <p:cNvPr id="6" name="Rectangle 5"/>
          <p:cNvSpPr/>
          <p:nvPr/>
        </p:nvSpPr>
        <p:spPr>
          <a:xfrm>
            <a:off x="4474138" y="3301305"/>
            <a:ext cx="5453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E</a:t>
            </a:r>
          </a:p>
        </p:txBody>
      </p:sp>
      <p:sp>
        <p:nvSpPr>
          <p:cNvPr id="7" name="Rectangle 6"/>
          <p:cNvSpPr/>
          <p:nvPr/>
        </p:nvSpPr>
        <p:spPr>
          <a:xfrm>
            <a:off x="4384370" y="4213429"/>
            <a:ext cx="72487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a:t>
            </a:r>
          </a:p>
        </p:txBody>
      </p:sp>
      <p:sp>
        <p:nvSpPr>
          <p:cNvPr id="8" name="Title 7"/>
          <p:cNvSpPr>
            <a:spLocks noGrp="1"/>
          </p:cNvSpPr>
          <p:nvPr>
            <p:ph type="title"/>
          </p:nvPr>
        </p:nvSpPr>
        <p:spPr/>
        <p:txBody>
          <a:bodyPr/>
          <a:lstStyle/>
          <a:p>
            <a:r>
              <a:rPr lang="en-US" dirty="0"/>
              <a:t>What is Occupational/Industrial Hygiene?</a:t>
            </a:r>
          </a:p>
        </p:txBody>
      </p:sp>
      <p:sp>
        <p:nvSpPr>
          <p:cNvPr id="9" name="TextBox 8"/>
          <p:cNvSpPr txBox="1"/>
          <p:nvPr/>
        </p:nvSpPr>
        <p:spPr>
          <a:xfrm>
            <a:off x="5019479" y="1782491"/>
            <a:ext cx="4868647" cy="523220"/>
          </a:xfrm>
          <a:prstGeom prst="rect">
            <a:avLst/>
          </a:prstGeom>
          <a:noFill/>
        </p:spPr>
        <p:txBody>
          <a:bodyPr wrap="square" rtlCol="0">
            <a:spAutoFit/>
          </a:bodyPr>
          <a:lstStyle/>
          <a:p>
            <a:r>
              <a:rPr lang="en-US" sz="2800" dirty="0" err="1"/>
              <a:t>nticipating</a:t>
            </a:r>
            <a:endParaRPr lang="en-US" sz="2800" dirty="0"/>
          </a:p>
        </p:txBody>
      </p:sp>
      <p:sp>
        <p:nvSpPr>
          <p:cNvPr id="10" name="TextBox 9"/>
          <p:cNvSpPr txBox="1"/>
          <p:nvPr/>
        </p:nvSpPr>
        <p:spPr>
          <a:xfrm>
            <a:off x="5019478" y="2689012"/>
            <a:ext cx="4868647" cy="523220"/>
          </a:xfrm>
          <a:prstGeom prst="rect">
            <a:avLst/>
          </a:prstGeom>
          <a:noFill/>
        </p:spPr>
        <p:txBody>
          <a:bodyPr wrap="square" rtlCol="0">
            <a:spAutoFit/>
          </a:bodyPr>
          <a:lstStyle/>
          <a:p>
            <a:r>
              <a:rPr lang="en-US" sz="2800" dirty="0" err="1"/>
              <a:t>ecognizing</a:t>
            </a:r>
            <a:endParaRPr lang="en-US" sz="2800" dirty="0"/>
          </a:p>
        </p:txBody>
      </p:sp>
      <p:sp>
        <p:nvSpPr>
          <p:cNvPr id="11" name="TextBox 10"/>
          <p:cNvSpPr txBox="1"/>
          <p:nvPr/>
        </p:nvSpPr>
        <p:spPr>
          <a:xfrm>
            <a:off x="5019477" y="3595533"/>
            <a:ext cx="4868647" cy="523220"/>
          </a:xfrm>
          <a:prstGeom prst="rect">
            <a:avLst/>
          </a:prstGeom>
          <a:noFill/>
        </p:spPr>
        <p:txBody>
          <a:bodyPr wrap="square" rtlCol="0">
            <a:spAutoFit/>
          </a:bodyPr>
          <a:lstStyle/>
          <a:p>
            <a:r>
              <a:rPr lang="en-US" sz="2800" dirty="0"/>
              <a:t>valuating</a:t>
            </a:r>
          </a:p>
        </p:txBody>
      </p:sp>
      <p:sp>
        <p:nvSpPr>
          <p:cNvPr id="12" name="TextBox 11"/>
          <p:cNvSpPr txBox="1"/>
          <p:nvPr/>
        </p:nvSpPr>
        <p:spPr>
          <a:xfrm>
            <a:off x="5019476" y="4502054"/>
            <a:ext cx="4868647" cy="523220"/>
          </a:xfrm>
          <a:prstGeom prst="rect">
            <a:avLst/>
          </a:prstGeom>
          <a:noFill/>
        </p:spPr>
        <p:txBody>
          <a:bodyPr wrap="square" rtlCol="0">
            <a:spAutoFit/>
          </a:bodyPr>
          <a:lstStyle/>
          <a:p>
            <a:r>
              <a:rPr lang="en-US" sz="2800" dirty="0" err="1"/>
              <a:t>ontrolling</a:t>
            </a:r>
            <a:endParaRPr lang="en-US" sz="2800" dirty="0"/>
          </a:p>
        </p:txBody>
      </p:sp>
      <p:sp>
        <p:nvSpPr>
          <p:cNvPr id="13" name="Rectangle 12"/>
          <p:cNvSpPr/>
          <p:nvPr/>
        </p:nvSpPr>
        <p:spPr>
          <a:xfrm>
            <a:off x="1705536" y="5212741"/>
            <a:ext cx="8780929" cy="923330"/>
          </a:xfrm>
          <a:prstGeom prst="rect">
            <a:avLst/>
          </a:prstGeom>
        </p:spPr>
        <p:txBody>
          <a:bodyPr wrap="square">
            <a:spAutoFit/>
          </a:bodyPr>
          <a:lstStyle/>
          <a:p>
            <a:r>
              <a:rPr lang="en-US" dirty="0"/>
              <a:t>'The discipline of anticipating, recognizing, evaluating and controlling health hazards in the working environment with the objective of protecting worker health and well-being and safeguarding the community at large.' </a:t>
            </a:r>
          </a:p>
        </p:txBody>
      </p:sp>
    </p:spTree>
    <p:extLst>
      <p:ext uri="{BB962C8B-B14F-4D97-AF65-F5344CB8AC3E}">
        <p14:creationId xmlns:p14="http://schemas.microsoft.com/office/powerpoint/2010/main" val="77549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a:t>Example Calculation</a:t>
            </a:r>
          </a:p>
        </p:txBody>
      </p:sp>
      <p:sp>
        <p:nvSpPr>
          <p:cNvPr id="164867" name="Rectangle 3"/>
          <p:cNvSpPr>
            <a:spLocks noGrp="1" noChangeArrowheads="1"/>
          </p:cNvSpPr>
          <p:nvPr>
            <p:ph type="body" idx="1"/>
          </p:nvPr>
        </p:nvSpPr>
        <p:spPr/>
        <p:txBody>
          <a:bodyPr>
            <a:normAutofit/>
          </a:bodyPr>
          <a:lstStyle/>
          <a:p>
            <a:r>
              <a:rPr lang="en-US" dirty="0"/>
              <a:t>Example: 	Toluene - 8 </a:t>
            </a:r>
            <a:r>
              <a:rPr lang="en-US" dirty="0" err="1"/>
              <a:t>hr</a:t>
            </a:r>
            <a:r>
              <a:rPr lang="en-US" dirty="0"/>
              <a:t> TWA is 20 ppm</a:t>
            </a:r>
          </a:p>
          <a:p>
            <a:pPr marL="0" indent="0">
              <a:buNone/>
            </a:pPr>
            <a:endParaRPr lang="en-US" dirty="0"/>
          </a:p>
          <a:p>
            <a:r>
              <a:rPr lang="en-US" dirty="0"/>
              <a:t>Adjusted OEL (for 12 </a:t>
            </a:r>
            <a:r>
              <a:rPr lang="en-US" dirty="0" err="1"/>
              <a:t>hr</a:t>
            </a:r>
            <a:r>
              <a:rPr lang="en-US" dirty="0"/>
              <a:t> shift)</a:t>
            </a:r>
          </a:p>
          <a:p>
            <a:endParaRPr lang="en-US" dirty="0"/>
          </a:p>
          <a:p>
            <a:r>
              <a:rPr lang="en-US" dirty="0"/>
              <a:t> =      8 x (24 – 12) x 20 ppm</a:t>
            </a:r>
          </a:p>
          <a:p>
            <a:pPr marL="0" indent="0">
              <a:buNone/>
            </a:pPr>
            <a:r>
              <a:rPr lang="en-US" dirty="0"/>
              <a:t>                       16 x 12</a:t>
            </a:r>
          </a:p>
          <a:p>
            <a:endParaRPr lang="en-US" dirty="0"/>
          </a:p>
          <a:p>
            <a:pPr marL="0" indent="0">
              <a:buNone/>
            </a:pPr>
            <a:r>
              <a:rPr lang="en-US" dirty="0"/>
              <a:t>		= 10 ppm</a:t>
            </a:r>
          </a:p>
          <a:p>
            <a:endParaRPr lang="en-US" dirty="0"/>
          </a:p>
          <a:p>
            <a:endParaRPr lang="en-US" dirty="0"/>
          </a:p>
        </p:txBody>
      </p:sp>
      <p:cxnSp>
        <p:nvCxnSpPr>
          <p:cNvPr id="6" name="Straight Connector 5"/>
          <p:cNvCxnSpPr/>
          <p:nvPr/>
        </p:nvCxnSpPr>
        <p:spPr>
          <a:xfrm>
            <a:off x="1292204" y="4382586"/>
            <a:ext cx="4326868" cy="5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20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Exposures</a:t>
            </a:r>
          </a:p>
        </p:txBody>
      </p:sp>
      <p:sp>
        <p:nvSpPr>
          <p:cNvPr id="3" name="Content Placeholder 2"/>
          <p:cNvSpPr>
            <a:spLocks noGrp="1"/>
          </p:cNvSpPr>
          <p:nvPr>
            <p:ph idx="1"/>
          </p:nvPr>
        </p:nvSpPr>
        <p:spPr/>
        <p:txBody>
          <a:bodyPr>
            <a:normAutofit/>
          </a:bodyPr>
          <a:lstStyle/>
          <a:p>
            <a:r>
              <a:rPr lang="en-US" dirty="0"/>
              <a:t>Additive Effect - Combined effect of exposure to two or more chemicals = the sum of the effect of each agents given alone</a:t>
            </a:r>
          </a:p>
          <a:p>
            <a:pPr marL="0" indent="0" algn="ctr">
              <a:buNone/>
            </a:pPr>
            <a:r>
              <a:rPr lang="en-US" dirty="0"/>
              <a:t>2+2 = 4</a:t>
            </a:r>
          </a:p>
          <a:p>
            <a:r>
              <a:rPr lang="en-US" dirty="0"/>
              <a:t>Synergism: Effect of exposure to two or more chemicals &gt; the sum of the effects of the individual chemicals</a:t>
            </a:r>
          </a:p>
          <a:p>
            <a:pPr marL="0" indent="0" algn="ctr">
              <a:buNone/>
            </a:pPr>
            <a:r>
              <a:rPr lang="en-US" dirty="0"/>
              <a:t>2+2 &gt; 4</a:t>
            </a:r>
          </a:p>
          <a:p>
            <a:r>
              <a:rPr lang="en-US" dirty="0"/>
              <a:t>Potentiation – When exposure to non-toxic chemical and another chemical, it makes the second chemical much more toxic</a:t>
            </a:r>
          </a:p>
          <a:p>
            <a:pPr marL="0" indent="0" algn="ctr">
              <a:buNone/>
            </a:pPr>
            <a:r>
              <a:rPr lang="en-US" dirty="0"/>
              <a:t>0 + 2 &gt; 2</a:t>
            </a:r>
          </a:p>
          <a:p>
            <a:endParaRPr lang="en-US" dirty="0"/>
          </a:p>
          <a:p>
            <a:endParaRPr lang="en-US" dirty="0"/>
          </a:p>
        </p:txBody>
      </p:sp>
    </p:spTree>
    <p:extLst>
      <p:ext uri="{BB962C8B-B14F-4D97-AF65-F5344CB8AC3E}">
        <p14:creationId xmlns:p14="http://schemas.microsoft.com/office/powerpoint/2010/main" val="22694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a:t>Assessing Exposures</a:t>
            </a:r>
            <a:br>
              <a:rPr lang="en-US" altLang="en-US"/>
            </a:br>
            <a:endParaRPr lang="en-US" altLang="en-US" dirty="0"/>
          </a:p>
        </p:txBody>
      </p:sp>
      <p:sp>
        <p:nvSpPr>
          <p:cNvPr id="105475" name="Content Placeholder 2"/>
          <p:cNvSpPr>
            <a:spLocks noGrp="1"/>
          </p:cNvSpPr>
          <p:nvPr>
            <p:ph idx="1"/>
          </p:nvPr>
        </p:nvSpPr>
        <p:spPr/>
        <p:txBody>
          <a:bodyPr/>
          <a:lstStyle/>
          <a:p>
            <a:r>
              <a:rPr lang="en-US" altLang="en-US"/>
              <a:t>Rating Exposures </a:t>
            </a:r>
            <a:r>
              <a:rPr lang="zh-CN" altLang="en-US"/>
              <a:t>给曝露程度评级</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1293839165"/>
              </p:ext>
            </p:extLst>
          </p:nvPr>
        </p:nvGraphicFramePr>
        <p:xfrm>
          <a:off x="539262" y="1373876"/>
          <a:ext cx="11441723" cy="4494004"/>
        </p:xfrm>
        <a:graphic>
          <a:graphicData uri="http://schemas.openxmlformats.org/drawingml/2006/table">
            <a:tbl>
              <a:tblPr/>
              <a:tblGrid>
                <a:gridCol w="3121032">
                  <a:extLst>
                    <a:ext uri="{9D8B030D-6E8A-4147-A177-3AD203B41FA5}">
                      <a16:colId xmlns:a16="http://schemas.microsoft.com/office/drawing/2014/main" val="20000"/>
                    </a:ext>
                  </a:extLst>
                </a:gridCol>
                <a:gridCol w="2345022">
                  <a:extLst>
                    <a:ext uri="{9D8B030D-6E8A-4147-A177-3AD203B41FA5}">
                      <a16:colId xmlns:a16="http://schemas.microsoft.com/office/drawing/2014/main" val="20001"/>
                    </a:ext>
                  </a:extLst>
                </a:gridCol>
                <a:gridCol w="5975669">
                  <a:extLst>
                    <a:ext uri="{9D8B030D-6E8A-4147-A177-3AD203B41FA5}">
                      <a16:colId xmlns:a16="http://schemas.microsoft.com/office/drawing/2014/main" val="20002"/>
                    </a:ext>
                  </a:extLst>
                </a:gridCol>
              </a:tblGrid>
              <a:tr h="980818">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rPr>
                        <a:t>Exposure Rating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rPr>
                        <a:t>Action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278769">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Low</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Less than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50% of OEL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Calibri" panose="020F0502020204030204" pitchFamily="34" charset="0"/>
                        </a:rPr>
                        <a:t>SUPERVISORY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Sampling or Assessment strategy aimed at routine checks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565293">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Medium</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Between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50-100% of OEL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Calibri" panose="020F0502020204030204" pitchFamily="34" charset="0"/>
                        </a:rPr>
                        <a:t>CONTROL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t>
                      </a:r>
                      <a:r>
                        <a:rPr kumimoji="0" lang="en-US" altLang="en-US" sz="1600" b="0" i="0" u="none" strike="noStrike" cap="none" normalizeH="0" baseline="0" dirty="0">
                          <a:ln>
                            <a:noFill/>
                          </a:ln>
                          <a:solidFill>
                            <a:srgbClr val="000000"/>
                          </a:solidFill>
                          <a:effectLst/>
                          <a:latin typeface="Calibri" panose="020F0502020204030204" pitchFamily="34" charset="0"/>
                        </a:rPr>
                        <a:t>Workplace sampling strategy is aimed at quality control and checking on protective measures </a:t>
                      </a:r>
                      <a:endParaRPr kumimoji="0" lang="en-US" altLang="zh-CN" sz="16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-Medical surveillance of workers exposed at &gt;50% of OEL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69124">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High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At or greater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than OEL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Calibri" panose="020F0502020204030204" pitchFamily="34" charset="0"/>
                        </a:rPr>
                        <a:t>INTERVENTION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Controls must be put in place (following the Hierarchy of Controls)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499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This work is licensed under the Creative Commons Attribution 4.0 International License. To view a copy of this license, visit </a:t>
            </a:r>
            <a:r>
              <a:rPr lang="en-US" u="sng" dirty="0">
                <a:hlinkClick r:id="rId3"/>
              </a:rPr>
              <a:t>http://creativecommons.org/licenses/by/4.0/</a:t>
            </a:r>
            <a:r>
              <a:rPr lang="en-US" dirty="0"/>
              <a:t>.</a:t>
            </a:r>
          </a:p>
          <a:p>
            <a:endParaRPr lang="en-US" dirty="0"/>
          </a:p>
        </p:txBody>
      </p:sp>
    </p:spTree>
    <p:extLst>
      <p:ext uri="{BB962C8B-B14F-4D97-AF65-F5344CB8AC3E}">
        <p14:creationId xmlns:p14="http://schemas.microsoft.com/office/powerpoint/2010/main" val="388542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http://www.clipartheaven.com/clipart/occupations/cartoons_(a_-_l)/factory_worker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1" y="3143250"/>
            <a:ext cx="22717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http://icons.mysitemyway.com/wp-content/gallery/glossy-black-icons-signs/092033-glossy-black-icon-signs-love-po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288"/>
            <a:ext cx="2209800"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http://www.online-sign.com/signs/warning/thumbs/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462146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http://t2.gstatic.com/images?q=tbn:ANd9GcSuoD1b37XUsUztb6Gf9pCd0QzTIw94uoz1wEuJWet3muxz8kU68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811" y="4621461"/>
            <a:ext cx="1390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http://t3.gstatic.com/images?q=tbn:ANd9GcQH05UBD7XC6GhLQKi_YxOPaoctridEjq6ur8ipk4IIizkcfrWt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0" y="2095501"/>
            <a:ext cx="11811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descr="http://t2.gstatic.com/images?q=tbn:ANd9GcTfmHSLV-oQbx7C2SinzJkU67hbDnXQeGvfNzpfWt3Ka794MpG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005013"/>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rot="1988820">
            <a:off x="3900488" y="2943225"/>
            <a:ext cx="971550" cy="762000"/>
          </a:xfrm>
          <a:prstGeom prst="rightArrow">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9618205">
            <a:off x="3852863" y="4746625"/>
            <a:ext cx="971550" cy="762000"/>
          </a:xfrm>
          <a:prstGeom prst="rightArrow">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rot="9052186">
            <a:off x="7248525" y="2808288"/>
            <a:ext cx="971550" cy="762000"/>
          </a:xfrm>
          <a:prstGeom prst="rightArrow">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rot="5400000">
            <a:off x="5572125" y="2135188"/>
            <a:ext cx="971550" cy="762000"/>
          </a:xfrm>
          <a:prstGeom prst="rightArrow">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11817907">
            <a:off x="7291388" y="4746625"/>
            <a:ext cx="971550" cy="762000"/>
          </a:xfrm>
          <a:prstGeom prst="rightArrow">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775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374" y="1457447"/>
            <a:ext cx="69762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a:t>
            </a:r>
          </a:p>
        </p:txBody>
      </p:sp>
      <p:sp>
        <p:nvSpPr>
          <p:cNvPr id="5" name="Rectangle 4"/>
          <p:cNvSpPr/>
          <p:nvPr/>
        </p:nvSpPr>
        <p:spPr>
          <a:xfrm>
            <a:off x="4484676" y="2383578"/>
            <a:ext cx="58702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R</a:t>
            </a:r>
          </a:p>
        </p:txBody>
      </p:sp>
      <p:sp>
        <p:nvSpPr>
          <p:cNvPr id="6" name="Rectangle 5"/>
          <p:cNvSpPr/>
          <p:nvPr/>
        </p:nvSpPr>
        <p:spPr>
          <a:xfrm>
            <a:off x="4474138" y="3301305"/>
            <a:ext cx="5453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E</a:t>
            </a:r>
          </a:p>
        </p:txBody>
      </p:sp>
      <p:sp>
        <p:nvSpPr>
          <p:cNvPr id="7" name="Rectangle 6"/>
          <p:cNvSpPr/>
          <p:nvPr/>
        </p:nvSpPr>
        <p:spPr>
          <a:xfrm>
            <a:off x="4384370" y="4213429"/>
            <a:ext cx="72487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a:t>
            </a:r>
          </a:p>
        </p:txBody>
      </p:sp>
      <p:sp>
        <p:nvSpPr>
          <p:cNvPr id="9" name="TextBox 8"/>
          <p:cNvSpPr txBox="1"/>
          <p:nvPr/>
        </p:nvSpPr>
        <p:spPr>
          <a:xfrm>
            <a:off x="5019479" y="1782491"/>
            <a:ext cx="4868647" cy="523220"/>
          </a:xfrm>
          <a:prstGeom prst="rect">
            <a:avLst/>
          </a:prstGeom>
          <a:noFill/>
        </p:spPr>
        <p:txBody>
          <a:bodyPr wrap="square" rtlCol="0">
            <a:spAutoFit/>
          </a:bodyPr>
          <a:lstStyle/>
          <a:p>
            <a:r>
              <a:rPr lang="en-US" sz="2800" dirty="0" err="1"/>
              <a:t>nticipating</a:t>
            </a:r>
            <a:endParaRPr lang="en-US" sz="2800" dirty="0"/>
          </a:p>
        </p:txBody>
      </p:sp>
      <p:sp>
        <p:nvSpPr>
          <p:cNvPr id="10" name="TextBox 9"/>
          <p:cNvSpPr txBox="1"/>
          <p:nvPr/>
        </p:nvSpPr>
        <p:spPr>
          <a:xfrm>
            <a:off x="5019478" y="2689012"/>
            <a:ext cx="4868647" cy="523220"/>
          </a:xfrm>
          <a:prstGeom prst="rect">
            <a:avLst/>
          </a:prstGeom>
          <a:noFill/>
        </p:spPr>
        <p:txBody>
          <a:bodyPr wrap="square" rtlCol="0">
            <a:spAutoFit/>
          </a:bodyPr>
          <a:lstStyle/>
          <a:p>
            <a:r>
              <a:rPr lang="en-US" sz="2800" dirty="0" err="1"/>
              <a:t>ecognizing</a:t>
            </a:r>
            <a:endParaRPr lang="en-US" sz="2800" dirty="0"/>
          </a:p>
        </p:txBody>
      </p:sp>
      <p:sp>
        <p:nvSpPr>
          <p:cNvPr id="11" name="TextBox 10"/>
          <p:cNvSpPr txBox="1"/>
          <p:nvPr/>
        </p:nvSpPr>
        <p:spPr>
          <a:xfrm>
            <a:off x="5019477" y="3595533"/>
            <a:ext cx="4868647" cy="523220"/>
          </a:xfrm>
          <a:prstGeom prst="rect">
            <a:avLst/>
          </a:prstGeom>
          <a:noFill/>
        </p:spPr>
        <p:txBody>
          <a:bodyPr wrap="square" rtlCol="0">
            <a:spAutoFit/>
          </a:bodyPr>
          <a:lstStyle/>
          <a:p>
            <a:r>
              <a:rPr lang="en-US" sz="2800" dirty="0"/>
              <a:t>valuating</a:t>
            </a:r>
          </a:p>
        </p:txBody>
      </p:sp>
      <p:sp>
        <p:nvSpPr>
          <p:cNvPr id="12" name="TextBox 11"/>
          <p:cNvSpPr txBox="1"/>
          <p:nvPr/>
        </p:nvSpPr>
        <p:spPr>
          <a:xfrm>
            <a:off x="5019476" y="4502054"/>
            <a:ext cx="4868647" cy="523220"/>
          </a:xfrm>
          <a:prstGeom prst="rect">
            <a:avLst/>
          </a:prstGeom>
          <a:noFill/>
        </p:spPr>
        <p:txBody>
          <a:bodyPr wrap="square" rtlCol="0">
            <a:spAutoFit/>
          </a:bodyPr>
          <a:lstStyle/>
          <a:p>
            <a:r>
              <a:rPr lang="en-US" sz="2800" dirty="0" err="1"/>
              <a:t>ontrolling</a:t>
            </a:r>
            <a:endParaRPr lang="en-US" sz="2800" dirty="0"/>
          </a:p>
        </p:txBody>
      </p:sp>
      <p:sp>
        <p:nvSpPr>
          <p:cNvPr id="3" name="Rectangle 2"/>
          <p:cNvSpPr/>
          <p:nvPr/>
        </p:nvSpPr>
        <p:spPr>
          <a:xfrm>
            <a:off x="4067337" y="1574643"/>
            <a:ext cx="3619469" cy="1743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2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39703" y="1842903"/>
            <a:ext cx="7886700" cy="2852738"/>
          </a:xfrm>
        </p:spPr>
        <p:txBody>
          <a:bodyPr>
            <a:noAutofit/>
          </a:bodyPr>
          <a:lstStyle/>
          <a:p>
            <a:r>
              <a:rPr lang="en-US" sz="3600" dirty="0"/>
              <a:t>RECOGNIZING HAZARDS</a:t>
            </a:r>
            <a:br>
              <a:rPr lang="en-US" sz="3600" dirty="0"/>
            </a:br>
            <a:br>
              <a:rPr lang="en-US" sz="3600" dirty="0"/>
            </a:br>
            <a:r>
              <a:rPr lang="en-US" sz="3600" dirty="0"/>
              <a:t>In the following photos, please identify the potential chemical and physical hazards</a:t>
            </a:r>
          </a:p>
        </p:txBody>
      </p:sp>
    </p:spTree>
    <p:extLst>
      <p:ext uri="{BB962C8B-B14F-4D97-AF65-F5344CB8AC3E}">
        <p14:creationId xmlns:p14="http://schemas.microsoft.com/office/powerpoint/2010/main" val="30665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dirty="0"/>
              <a:t>Activity – Dry Chemical Mixing</a:t>
            </a:r>
          </a:p>
        </p:txBody>
      </p:sp>
      <p:sp>
        <p:nvSpPr>
          <p:cNvPr id="91139" name="Text Placeholder 4"/>
          <p:cNvSpPr>
            <a:spLocks noGrp="1"/>
          </p:cNvSpPr>
          <p:nvPr>
            <p:ph type="body" idx="1"/>
          </p:nvPr>
        </p:nvSpPr>
        <p:spPr/>
        <p:txBody>
          <a:bodyPr/>
          <a:lstStyle/>
          <a:p>
            <a:endParaRPr lang="en-US" altLang="en-US"/>
          </a:p>
        </p:txBody>
      </p:sp>
      <p:sp>
        <p:nvSpPr>
          <p:cNvPr id="4" name="Content Placeholder 3"/>
          <p:cNvSpPr>
            <a:spLocks noGrp="1"/>
          </p:cNvSpPr>
          <p:nvPr>
            <p:ph sz="quarter" idx="4"/>
          </p:nvPr>
        </p:nvSpPr>
        <p:spPr/>
        <p:txBody>
          <a:bodyPr/>
          <a:lstStyle/>
          <a:p>
            <a:endParaRPr lang="en-US"/>
          </a:p>
        </p:txBody>
      </p:sp>
      <p:sp>
        <p:nvSpPr>
          <p:cNvPr id="5" name="Content Placeholder 4"/>
          <p:cNvSpPr>
            <a:spLocks noGrp="1"/>
          </p:cNvSpPr>
          <p:nvPr>
            <p:ph sz="quarter" idx="4"/>
          </p:nvPr>
        </p:nvSpPr>
        <p:spPr/>
        <p:txBody>
          <a:bodyPr/>
          <a:lstStyle/>
          <a:p>
            <a:endParaRPr lang="en-US" dirty="0"/>
          </a:p>
        </p:txBody>
      </p:sp>
      <p:pic>
        <p:nvPicPr>
          <p:cNvPr id="7" name="Picture 6"/>
          <p:cNvPicPr>
            <a:picLocks noChangeAspect="1"/>
          </p:cNvPicPr>
          <p:nvPr/>
        </p:nvPicPr>
        <p:blipFill>
          <a:blip r:embed="rId3"/>
          <a:stretch>
            <a:fillRect/>
          </a:stretch>
        </p:blipFill>
        <p:spPr>
          <a:xfrm>
            <a:off x="1325008" y="2160939"/>
            <a:ext cx="4041998" cy="3036071"/>
          </a:xfrm>
          <a:prstGeom prst="rect">
            <a:avLst/>
          </a:prstGeom>
        </p:spPr>
      </p:pic>
      <p:pic>
        <p:nvPicPr>
          <p:cNvPr id="8" name="Picture 7"/>
          <p:cNvPicPr>
            <a:picLocks noChangeAspect="1"/>
          </p:cNvPicPr>
          <p:nvPr/>
        </p:nvPicPr>
        <p:blipFill>
          <a:blip r:embed="rId4"/>
          <a:stretch>
            <a:fillRect/>
          </a:stretch>
        </p:blipFill>
        <p:spPr>
          <a:xfrm>
            <a:off x="6304789" y="2160938"/>
            <a:ext cx="4048095" cy="3036071"/>
          </a:xfrm>
          <a:prstGeom prst="rect">
            <a:avLst/>
          </a:prstGeom>
        </p:spPr>
      </p:pic>
    </p:spTree>
    <p:extLst>
      <p:ext uri="{BB962C8B-B14F-4D97-AF65-F5344CB8AC3E}">
        <p14:creationId xmlns:p14="http://schemas.microsoft.com/office/powerpoint/2010/main" val="4652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Activity – Screen Printing</a:t>
            </a:r>
          </a:p>
        </p:txBody>
      </p:sp>
      <p:pic>
        <p:nvPicPr>
          <p:cNvPr id="5" name="Content Placeholder 4"/>
          <p:cNvPicPr>
            <a:picLocks noGrp="1" noChangeAspect="1"/>
          </p:cNvPicPr>
          <p:nvPr>
            <p:ph idx="1"/>
          </p:nvPr>
        </p:nvPicPr>
        <p:blipFill>
          <a:blip r:embed="rId2"/>
          <a:stretch>
            <a:fillRect/>
          </a:stretch>
        </p:blipFill>
        <p:spPr>
          <a:xfrm>
            <a:off x="3003102" y="2180574"/>
            <a:ext cx="5547841" cy="3279932"/>
          </a:xfrm>
          <a:prstGeom prst="rect">
            <a:avLst/>
          </a:prstGeom>
        </p:spPr>
      </p:pic>
    </p:spTree>
    <p:extLst>
      <p:ext uri="{BB962C8B-B14F-4D97-AF65-F5344CB8AC3E}">
        <p14:creationId xmlns:p14="http://schemas.microsoft.com/office/powerpoint/2010/main" val="83721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0877" y="199293"/>
            <a:ext cx="4689231" cy="351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7462" y="2309446"/>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19949" y="3716216"/>
            <a:ext cx="1728107" cy="461665"/>
          </a:xfrm>
          <a:prstGeom prst="rect">
            <a:avLst/>
          </a:prstGeom>
        </p:spPr>
        <p:txBody>
          <a:bodyPr wrap="square">
            <a:spAutoFit/>
          </a:bodyPr>
          <a:lstStyle/>
          <a:p>
            <a:r>
              <a:rPr lang="en-US" sz="2400" dirty="0"/>
              <a:t>Gluing</a:t>
            </a:r>
          </a:p>
        </p:txBody>
      </p:sp>
      <p:sp>
        <p:nvSpPr>
          <p:cNvPr id="6" name="Rectangle 5"/>
          <p:cNvSpPr/>
          <p:nvPr/>
        </p:nvSpPr>
        <p:spPr>
          <a:xfrm>
            <a:off x="8311537" y="933382"/>
            <a:ext cx="1313109" cy="461665"/>
          </a:xfrm>
          <a:prstGeom prst="rect">
            <a:avLst/>
          </a:prstGeom>
        </p:spPr>
        <p:txBody>
          <a:bodyPr wrap="square">
            <a:spAutoFit/>
          </a:bodyPr>
          <a:lstStyle/>
          <a:p>
            <a:r>
              <a:rPr lang="en-US" sz="2400" dirty="0"/>
              <a:t>Priming</a:t>
            </a:r>
          </a:p>
        </p:txBody>
      </p:sp>
    </p:spTree>
    <p:extLst>
      <p:ext uri="{BB962C8B-B14F-4D97-AF65-F5344CB8AC3E}">
        <p14:creationId xmlns:p14="http://schemas.microsoft.com/office/powerpoint/2010/main" val="170207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223</TotalTime>
  <Words>2078</Words>
  <Application>Microsoft Office PowerPoint</Application>
  <PresentationFormat>Widescreen</PresentationFormat>
  <Paragraphs>329</Paragraphs>
  <Slides>33</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Meiryo</vt:lpstr>
      <vt:lpstr>新細明體</vt:lpstr>
      <vt:lpstr>宋体</vt:lpstr>
      <vt:lpstr>Arial</vt:lpstr>
      <vt:lpstr>Calibri</vt:lpstr>
      <vt:lpstr>Calibri Light</vt:lpstr>
      <vt:lpstr>Century Gothic</vt:lpstr>
      <vt:lpstr>等线</vt:lpstr>
      <vt:lpstr>等线 Light</vt:lpstr>
      <vt:lpstr>Times New Roman</vt:lpstr>
      <vt:lpstr>Office Theme</vt:lpstr>
      <vt:lpstr>Occupational Exposure Assessments</vt:lpstr>
      <vt:lpstr>How Do you Know When Controls are needed?</vt:lpstr>
      <vt:lpstr>What is Occupational/Industrial Hygiene?</vt:lpstr>
      <vt:lpstr>PowerPoint Presentation</vt:lpstr>
      <vt:lpstr>PowerPoint Presentation</vt:lpstr>
      <vt:lpstr>RECOGNIZING HAZARDS  In the following photos, please identify the potential chemical and physical hazards</vt:lpstr>
      <vt:lpstr>Activity – Dry Chemical Mixing</vt:lpstr>
      <vt:lpstr>Activity – Screen Printing</vt:lpstr>
      <vt:lpstr>PowerPoint Presentation</vt:lpstr>
      <vt:lpstr>Worker Exposure</vt:lpstr>
      <vt:lpstr>PowerPoint Presentation</vt:lpstr>
      <vt:lpstr> What is an Occupational  Exposure Limit?</vt:lpstr>
      <vt:lpstr>PowerPoint Presentation</vt:lpstr>
      <vt:lpstr> What is an Occupational Exposure Limit? </vt:lpstr>
      <vt:lpstr>What they are NOT. </vt:lpstr>
      <vt:lpstr>PowerPoint Presentation</vt:lpstr>
      <vt:lpstr>Exposure Assessment</vt:lpstr>
      <vt:lpstr>Assessing Exposures</vt:lpstr>
      <vt:lpstr>Collection of Samples</vt:lpstr>
      <vt:lpstr>Collection of Samples</vt:lpstr>
      <vt:lpstr>Collection of Samples</vt:lpstr>
      <vt:lpstr>Collection of Samples</vt:lpstr>
      <vt:lpstr>Direct Reading Instruments – Gases  </vt:lpstr>
      <vt:lpstr>Typical Sampling Instruments 1 </vt:lpstr>
      <vt:lpstr>Typical Sampling Instruments 2 </vt:lpstr>
      <vt:lpstr>The What? </vt:lpstr>
      <vt:lpstr>The When?  </vt:lpstr>
      <vt:lpstr>Extended Work Shifts</vt:lpstr>
      <vt:lpstr>Example Model*</vt:lpstr>
      <vt:lpstr>Example Calculation</vt:lpstr>
      <vt:lpstr>Multiple Exposures</vt:lpstr>
      <vt:lpstr>Assessing Exposures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Chemicals Management</dc:title>
  <dc:creator>jdakin@sumerra.com</dc:creator>
  <cp:lastModifiedBy>jdakin@sumerra.com</cp:lastModifiedBy>
  <cp:revision>39</cp:revision>
  <dcterms:created xsi:type="dcterms:W3CDTF">2017-05-26T04:49:36Z</dcterms:created>
  <dcterms:modified xsi:type="dcterms:W3CDTF">2017-07-13T05:01:32Z</dcterms:modified>
</cp:coreProperties>
</file>