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3" r:id="rId2"/>
    <p:sldId id="319" r:id="rId3"/>
    <p:sldId id="320" r:id="rId4"/>
    <p:sldId id="321" r:id="rId5"/>
    <p:sldId id="322" r:id="rId6"/>
    <p:sldId id="323" r:id="rId7"/>
    <p:sldId id="324" r:id="rId8"/>
    <p:sldId id="325" r:id="rId9"/>
    <p:sldId id="326" r:id="rId10"/>
    <p:sldId id="309" r:id="rId11"/>
    <p:sldId id="310" r:id="rId12"/>
    <p:sldId id="311" r:id="rId13"/>
    <p:sldId id="312" r:id="rId14"/>
    <p:sldId id="313" r:id="rId15"/>
    <p:sldId id="314" r:id="rId16"/>
    <p:sldId id="315" r:id="rId17"/>
    <p:sldId id="316" r:id="rId18"/>
    <p:sldId id="317" r:id="rId19"/>
    <p:sldId id="31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Copeland" initials="T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2900" autoAdjust="0"/>
  </p:normalViewPr>
  <p:slideViewPr>
    <p:cSldViewPr snapToGrid="0">
      <p:cViewPr varScale="1">
        <p:scale>
          <a:sx n="72" d="100"/>
          <a:sy n="72"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1D737-3D32-4AA4-8D0F-BA0B4627AADB}" type="doc">
      <dgm:prSet loTypeId="urn:microsoft.com/office/officeart/2005/8/layout/hProcess9" loCatId="process" qsTypeId="urn:microsoft.com/office/officeart/2005/8/quickstyle/simple1" qsCatId="simple" csTypeId="urn:microsoft.com/office/officeart/2005/8/colors/accent1_2" csCatId="accent1" phldr="1"/>
      <dgm:spPr/>
    </dgm:pt>
    <dgm:pt modelId="{DAFB150A-3243-4E5E-BA1E-9C483E245F9D}">
      <dgm:prSet phldrT="[Text]"/>
      <dgm:spPr/>
      <dgm:t>
        <a:bodyPr/>
        <a:lstStyle/>
        <a:p>
          <a:r>
            <a:rPr lang="en-US" dirty="0"/>
            <a:t>Determine what chemical(s) the worker is potentially exposed to </a:t>
          </a:r>
        </a:p>
        <a:p>
          <a:r>
            <a:rPr lang="en-US" dirty="0"/>
            <a:t>(SDS review)</a:t>
          </a:r>
        </a:p>
      </dgm:t>
    </dgm:pt>
    <dgm:pt modelId="{8993D637-D8B6-4540-9DFF-65C83C54DC66}" type="parTrans" cxnId="{05BB7337-994A-464B-8B1E-9D4924404DED}">
      <dgm:prSet/>
      <dgm:spPr/>
      <dgm:t>
        <a:bodyPr/>
        <a:lstStyle/>
        <a:p>
          <a:endParaRPr lang="en-US"/>
        </a:p>
      </dgm:t>
    </dgm:pt>
    <dgm:pt modelId="{1B6A43B6-9048-4239-AAF0-239FC3A16401}" type="sibTrans" cxnId="{05BB7337-994A-464B-8B1E-9D4924404DED}">
      <dgm:prSet/>
      <dgm:spPr/>
      <dgm:t>
        <a:bodyPr/>
        <a:lstStyle/>
        <a:p>
          <a:endParaRPr lang="en-US"/>
        </a:p>
      </dgm:t>
    </dgm:pt>
    <dgm:pt modelId="{AF51321A-E587-4A50-A3BF-4F063F5C8311}">
      <dgm:prSet phldrT="[Text]"/>
      <dgm:spPr/>
      <dgm:t>
        <a:bodyPr/>
        <a:lstStyle/>
        <a:p>
          <a:r>
            <a:rPr lang="en-US" dirty="0"/>
            <a:t>Select appropriately sized gloves for the workers and the task</a:t>
          </a:r>
        </a:p>
      </dgm:t>
    </dgm:pt>
    <dgm:pt modelId="{7CE67E18-69CC-41C7-8255-22F3BAB21922}" type="parTrans" cxnId="{A70A8701-F8B1-4E1E-9CB2-1DFC695BE936}">
      <dgm:prSet/>
      <dgm:spPr/>
      <dgm:t>
        <a:bodyPr/>
        <a:lstStyle/>
        <a:p>
          <a:endParaRPr lang="en-US"/>
        </a:p>
      </dgm:t>
    </dgm:pt>
    <dgm:pt modelId="{63C7F0AC-5ADB-47A4-913B-F456257D4724}" type="sibTrans" cxnId="{A70A8701-F8B1-4E1E-9CB2-1DFC695BE936}">
      <dgm:prSet/>
      <dgm:spPr/>
      <dgm:t>
        <a:bodyPr/>
        <a:lstStyle/>
        <a:p>
          <a:endParaRPr lang="en-US"/>
        </a:p>
      </dgm:t>
    </dgm:pt>
    <dgm:pt modelId="{47DFFFC9-3B1F-4A01-88B3-90C69D97E732}">
      <dgm:prSet phldrT="[Text]"/>
      <dgm:spPr/>
      <dgm:t>
        <a:bodyPr/>
        <a:lstStyle/>
        <a:p>
          <a:r>
            <a:rPr lang="en-US" dirty="0"/>
            <a:t>Develop glove use program:</a:t>
          </a:r>
        </a:p>
        <a:p>
          <a:r>
            <a:rPr lang="en-US" dirty="0"/>
            <a:t>Training &amp;</a:t>
          </a:r>
        </a:p>
        <a:p>
          <a:r>
            <a:rPr lang="en-US" dirty="0"/>
            <a:t>Change out Schedules</a:t>
          </a:r>
        </a:p>
      </dgm:t>
    </dgm:pt>
    <dgm:pt modelId="{6F1327ED-0BCD-4C2A-A54A-BCED537CB703}" type="parTrans" cxnId="{765D9EFE-1BF6-43E8-B063-F8EED168E808}">
      <dgm:prSet/>
      <dgm:spPr/>
      <dgm:t>
        <a:bodyPr/>
        <a:lstStyle/>
        <a:p>
          <a:endParaRPr lang="en-US"/>
        </a:p>
      </dgm:t>
    </dgm:pt>
    <dgm:pt modelId="{1594880B-66C2-4658-BC91-AF4327C96887}" type="sibTrans" cxnId="{765D9EFE-1BF6-43E8-B063-F8EED168E808}">
      <dgm:prSet/>
      <dgm:spPr/>
      <dgm:t>
        <a:bodyPr/>
        <a:lstStyle/>
        <a:p>
          <a:endParaRPr lang="en-US"/>
        </a:p>
      </dgm:t>
    </dgm:pt>
    <dgm:pt modelId="{A5F6928F-B559-42C0-9E4C-26C5DBB3426E}">
      <dgm:prSet phldrT="[Text]"/>
      <dgm:spPr/>
      <dgm:t>
        <a:bodyPr/>
        <a:lstStyle/>
        <a:p>
          <a:r>
            <a:rPr lang="en-US" dirty="0"/>
            <a:t>Contact glove suppliers to obtain most suitable glove material </a:t>
          </a:r>
        </a:p>
        <a:p>
          <a:r>
            <a:rPr lang="en-US" dirty="0"/>
            <a:t>(Glove Chart review)</a:t>
          </a:r>
        </a:p>
      </dgm:t>
    </dgm:pt>
    <dgm:pt modelId="{2AF634CB-9289-43EF-819F-B75BEC13FA3F}" type="parTrans" cxnId="{72BD0DE3-4A02-40F9-8905-82BA7EB0B8A5}">
      <dgm:prSet/>
      <dgm:spPr/>
      <dgm:t>
        <a:bodyPr/>
        <a:lstStyle/>
        <a:p>
          <a:endParaRPr lang="en-US"/>
        </a:p>
      </dgm:t>
    </dgm:pt>
    <dgm:pt modelId="{C6194235-7253-41DA-98AA-CD35F8DB1343}" type="sibTrans" cxnId="{72BD0DE3-4A02-40F9-8905-82BA7EB0B8A5}">
      <dgm:prSet/>
      <dgm:spPr/>
      <dgm:t>
        <a:bodyPr/>
        <a:lstStyle/>
        <a:p>
          <a:endParaRPr lang="en-US"/>
        </a:p>
      </dgm:t>
    </dgm:pt>
    <dgm:pt modelId="{58709982-4862-4A59-A9F0-39653E48E1ED}" type="pres">
      <dgm:prSet presAssocID="{18B1D737-3D32-4AA4-8D0F-BA0B4627AADB}" presName="CompostProcess" presStyleCnt="0">
        <dgm:presLayoutVars>
          <dgm:dir/>
          <dgm:resizeHandles val="exact"/>
        </dgm:presLayoutVars>
      </dgm:prSet>
      <dgm:spPr/>
    </dgm:pt>
    <dgm:pt modelId="{6801A8D5-B246-42D1-93DF-3608CEDC02A8}" type="pres">
      <dgm:prSet presAssocID="{18B1D737-3D32-4AA4-8D0F-BA0B4627AADB}" presName="arrow" presStyleLbl="bgShp" presStyleIdx="0" presStyleCnt="1" custLinFactNeighborX="444" custLinFactNeighborY="-6686"/>
      <dgm:spPr/>
    </dgm:pt>
    <dgm:pt modelId="{2D847B24-0A1F-4948-9217-A36DB26C815A}" type="pres">
      <dgm:prSet presAssocID="{18B1D737-3D32-4AA4-8D0F-BA0B4627AADB}" presName="linearProcess" presStyleCnt="0"/>
      <dgm:spPr/>
    </dgm:pt>
    <dgm:pt modelId="{2A6F423D-3B41-416F-8E6E-F9F9A0A4AB52}" type="pres">
      <dgm:prSet presAssocID="{DAFB150A-3243-4E5E-BA1E-9C483E245F9D}" presName="textNode" presStyleLbl="node1" presStyleIdx="0" presStyleCnt="4">
        <dgm:presLayoutVars>
          <dgm:bulletEnabled val="1"/>
        </dgm:presLayoutVars>
      </dgm:prSet>
      <dgm:spPr/>
    </dgm:pt>
    <dgm:pt modelId="{A550F658-680A-417D-97AB-72EB0563F39B}" type="pres">
      <dgm:prSet presAssocID="{1B6A43B6-9048-4239-AAF0-239FC3A16401}" presName="sibTrans" presStyleCnt="0"/>
      <dgm:spPr/>
    </dgm:pt>
    <dgm:pt modelId="{EE08A12B-C61E-41DD-A6DA-1778BBC7D90A}" type="pres">
      <dgm:prSet presAssocID="{AF51321A-E587-4A50-A3BF-4F063F5C8311}" presName="textNode" presStyleLbl="node1" presStyleIdx="1" presStyleCnt="4" custLinFactX="99222" custLinFactNeighborX="100000" custLinFactNeighborY="-534">
        <dgm:presLayoutVars>
          <dgm:bulletEnabled val="1"/>
        </dgm:presLayoutVars>
      </dgm:prSet>
      <dgm:spPr/>
    </dgm:pt>
    <dgm:pt modelId="{73F16873-4A65-44BC-8869-2DAC00491592}" type="pres">
      <dgm:prSet presAssocID="{63C7F0AC-5ADB-47A4-913B-F456257D4724}" presName="sibTrans" presStyleCnt="0"/>
      <dgm:spPr/>
    </dgm:pt>
    <dgm:pt modelId="{019F7CB3-536B-470E-B62C-F248E94852C5}" type="pres">
      <dgm:prSet presAssocID="{A5F6928F-B559-42C0-9E4C-26C5DBB3426E}" presName="textNode" presStyleLbl="node1" presStyleIdx="2" presStyleCnt="4" custLinFactX="-100000" custLinFactNeighborX="-109660" custLinFactNeighborY="-1">
        <dgm:presLayoutVars>
          <dgm:bulletEnabled val="1"/>
        </dgm:presLayoutVars>
      </dgm:prSet>
      <dgm:spPr/>
    </dgm:pt>
    <dgm:pt modelId="{AEC133BB-30A7-4068-A5D5-743411CF33FC}" type="pres">
      <dgm:prSet presAssocID="{C6194235-7253-41DA-98AA-CD35F8DB1343}" presName="sibTrans" presStyleCnt="0"/>
      <dgm:spPr/>
    </dgm:pt>
    <dgm:pt modelId="{52DBE588-D69B-4FC4-8F14-790CB27A5669}" type="pres">
      <dgm:prSet presAssocID="{47DFFFC9-3B1F-4A01-88B3-90C69D97E732}" presName="textNode" presStyleLbl="node1" presStyleIdx="3" presStyleCnt="4">
        <dgm:presLayoutVars>
          <dgm:bulletEnabled val="1"/>
        </dgm:presLayoutVars>
      </dgm:prSet>
      <dgm:spPr/>
    </dgm:pt>
  </dgm:ptLst>
  <dgm:cxnLst>
    <dgm:cxn modelId="{765D9EFE-1BF6-43E8-B063-F8EED168E808}" srcId="{18B1D737-3D32-4AA4-8D0F-BA0B4627AADB}" destId="{47DFFFC9-3B1F-4A01-88B3-90C69D97E732}" srcOrd="3" destOrd="0" parTransId="{6F1327ED-0BCD-4C2A-A54A-BCED537CB703}" sibTransId="{1594880B-66C2-4658-BC91-AF4327C96887}"/>
    <dgm:cxn modelId="{72BD0DE3-4A02-40F9-8905-82BA7EB0B8A5}" srcId="{18B1D737-3D32-4AA4-8D0F-BA0B4627AADB}" destId="{A5F6928F-B559-42C0-9E4C-26C5DBB3426E}" srcOrd="2" destOrd="0" parTransId="{2AF634CB-9289-43EF-819F-B75BEC13FA3F}" sibTransId="{C6194235-7253-41DA-98AA-CD35F8DB1343}"/>
    <dgm:cxn modelId="{FA456D22-F273-4B03-9856-E81715B73D8C}" type="presOf" srcId="{DAFB150A-3243-4E5E-BA1E-9C483E245F9D}" destId="{2A6F423D-3B41-416F-8E6E-F9F9A0A4AB52}" srcOrd="0" destOrd="0" presId="urn:microsoft.com/office/officeart/2005/8/layout/hProcess9"/>
    <dgm:cxn modelId="{BCEE9B26-8CD7-4587-A301-CFC0D05B2339}" type="presOf" srcId="{A5F6928F-B559-42C0-9E4C-26C5DBB3426E}" destId="{019F7CB3-536B-470E-B62C-F248E94852C5}" srcOrd="0" destOrd="0" presId="urn:microsoft.com/office/officeart/2005/8/layout/hProcess9"/>
    <dgm:cxn modelId="{B852F7F5-3438-4421-ACB9-3F455FD94DDE}" type="presOf" srcId="{47DFFFC9-3B1F-4A01-88B3-90C69D97E732}" destId="{52DBE588-D69B-4FC4-8F14-790CB27A5669}" srcOrd="0" destOrd="0" presId="urn:microsoft.com/office/officeart/2005/8/layout/hProcess9"/>
    <dgm:cxn modelId="{A70A8701-F8B1-4E1E-9CB2-1DFC695BE936}" srcId="{18B1D737-3D32-4AA4-8D0F-BA0B4627AADB}" destId="{AF51321A-E587-4A50-A3BF-4F063F5C8311}" srcOrd="1" destOrd="0" parTransId="{7CE67E18-69CC-41C7-8255-22F3BAB21922}" sibTransId="{63C7F0AC-5ADB-47A4-913B-F456257D4724}"/>
    <dgm:cxn modelId="{59D5C7AC-9DEE-404D-BBAD-91BF6C1A2AFA}" type="presOf" srcId="{18B1D737-3D32-4AA4-8D0F-BA0B4627AADB}" destId="{58709982-4862-4A59-A9F0-39653E48E1ED}" srcOrd="0" destOrd="0" presId="urn:microsoft.com/office/officeart/2005/8/layout/hProcess9"/>
    <dgm:cxn modelId="{05BB7337-994A-464B-8B1E-9D4924404DED}" srcId="{18B1D737-3D32-4AA4-8D0F-BA0B4627AADB}" destId="{DAFB150A-3243-4E5E-BA1E-9C483E245F9D}" srcOrd="0" destOrd="0" parTransId="{8993D637-D8B6-4540-9DFF-65C83C54DC66}" sibTransId="{1B6A43B6-9048-4239-AAF0-239FC3A16401}"/>
    <dgm:cxn modelId="{C85230F5-0CE7-4388-856C-893865E98DF5}" type="presOf" srcId="{AF51321A-E587-4A50-A3BF-4F063F5C8311}" destId="{EE08A12B-C61E-41DD-A6DA-1778BBC7D90A}" srcOrd="0" destOrd="0" presId="urn:microsoft.com/office/officeart/2005/8/layout/hProcess9"/>
    <dgm:cxn modelId="{0D404516-9103-4FF2-B2A9-C67AA7C69E2C}" type="presParOf" srcId="{58709982-4862-4A59-A9F0-39653E48E1ED}" destId="{6801A8D5-B246-42D1-93DF-3608CEDC02A8}" srcOrd="0" destOrd="0" presId="urn:microsoft.com/office/officeart/2005/8/layout/hProcess9"/>
    <dgm:cxn modelId="{114764A8-C2F3-44F7-9168-F17E3178A0D5}" type="presParOf" srcId="{58709982-4862-4A59-A9F0-39653E48E1ED}" destId="{2D847B24-0A1F-4948-9217-A36DB26C815A}" srcOrd="1" destOrd="0" presId="urn:microsoft.com/office/officeart/2005/8/layout/hProcess9"/>
    <dgm:cxn modelId="{58A4E168-CF19-4B28-9C9D-DEA210A50A2C}" type="presParOf" srcId="{2D847B24-0A1F-4948-9217-A36DB26C815A}" destId="{2A6F423D-3B41-416F-8E6E-F9F9A0A4AB52}" srcOrd="0" destOrd="0" presId="urn:microsoft.com/office/officeart/2005/8/layout/hProcess9"/>
    <dgm:cxn modelId="{A9A1D64E-49B8-4F22-88F1-A2221BA4DEA1}" type="presParOf" srcId="{2D847B24-0A1F-4948-9217-A36DB26C815A}" destId="{A550F658-680A-417D-97AB-72EB0563F39B}" srcOrd="1" destOrd="0" presId="urn:microsoft.com/office/officeart/2005/8/layout/hProcess9"/>
    <dgm:cxn modelId="{16347C4C-6A70-4191-B3F1-6F7BFBD47606}" type="presParOf" srcId="{2D847B24-0A1F-4948-9217-A36DB26C815A}" destId="{EE08A12B-C61E-41DD-A6DA-1778BBC7D90A}" srcOrd="2" destOrd="0" presId="urn:microsoft.com/office/officeart/2005/8/layout/hProcess9"/>
    <dgm:cxn modelId="{15F9796C-E36F-4F67-991C-7AFC37A66BDB}" type="presParOf" srcId="{2D847B24-0A1F-4948-9217-A36DB26C815A}" destId="{73F16873-4A65-44BC-8869-2DAC00491592}" srcOrd="3" destOrd="0" presId="urn:microsoft.com/office/officeart/2005/8/layout/hProcess9"/>
    <dgm:cxn modelId="{FBD8983D-2F61-4B0C-85E3-47C77BF436FD}" type="presParOf" srcId="{2D847B24-0A1F-4948-9217-A36DB26C815A}" destId="{019F7CB3-536B-470E-B62C-F248E94852C5}" srcOrd="4" destOrd="0" presId="urn:microsoft.com/office/officeart/2005/8/layout/hProcess9"/>
    <dgm:cxn modelId="{DA02DB5D-CE9D-4EC0-B98A-CFA0302136A0}" type="presParOf" srcId="{2D847B24-0A1F-4948-9217-A36DB26C815A}" destId="{AEC133BB-30A7-4068-A5D5-743411CF33FC}" srcOrd="5" destOrd="0" presId="urn:microsoft.com/office/officeart/2005/8/layout/hProcess9"/>
    <dgm:cxn modelId="{400BDE9D-4E80-4236-AAEB-8A35DE72BD50}" type="presParOf" srcId="{2D847B24-0A1F-4948-9217-A36DB26C815A}" destId="{52DBE588-D69B-4FC4-8F14-790CB27A566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1A8D5-B246-42D1-93DF-3608CEDC02A8}">
      <dsp:nvSpPr>
        <dsp:cNvPr id="0" name=""/>
        <dsp:cNvSpPr/>
      </dsp:nvSpPr>
      <dsp:spPr>
        <a:xfrm>
          <a:off x="953219" y="0"/>
          <a:ext cx="10285586" cy="46559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F423D-3B41-416F-8E6E-F9F9A0A4AB52}">
      <dsp:nvSpPr>
        <dsp:cNvPr id="0" name=""/>
        <dsp:cNvSpPr/>
      </dsp:nvSpPr>
      <dsp:spPr>
        <a:xfrm>
          <a:off x="6056" y="1396796"/>
          <a:ext cx="2912910" cy="186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Determine what chemical(s) the worker is potentially exposed to </a:t>
          </a:r>
        </a:p>
        <a:p>
          <a:pPr marL="0" lvl="0" indent="0" algn="ctr" defTabSz="889000">
            <a:lnSpc>
              <a:spcPct val="90000"/>
            </a:lnSpc>
            <a:spcBef>
              <a:spcPct val="0"/>
            </a:spcBef>
            <a:spcAft>
              <a:spcPct val="35000"/>
            </a:spcAft>
            <a:buNone/>
          </a:pPr>
          <a:r>
            <a:rPr lang="en-US" sz="2000" kern="1200" dirty="0"/>
            <a:t>(SDS review)</a:t>
          </a:r>
        </a:p>
      </dsp:txBody>
      <dsp:txXfrm>
        <a:off x="96971" y="1487711"/>
        <a:ext cx="2731080" cy="1680566"/>
      </dsp:txXfrm>
    </dsp:sp>
    <dsp:sp modelId="{EE08A12B-C61E-41DD-A6DA-1778BBC7D90A}">
      <dsp:nvSpPr>
        <dsp:cNvPr id="0" name=""/>
        <dsp:cNvSpPr/>
      </dsp:nvSpPr>
      <dsp:spPr>
        <a:xfrm>
          <a:off x="6100505" y="1386851"/>
          <a:ext cx="2912910" cy="186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Select appropriately sized gloves for the workers and the task</a:t>
          </a:r>
        </a:p>
      </dsp:txBody>
      <dsp:txXfrm>
        <a:off x="6191420" y="1477766"/>
        <a:ext cx="2731080" cy="1680566"/>
      </dsp:txXfrm>
    </dsp:sp>
    <dsp:sp modelId="{019F7CB3-536B-470E-B62C-F248E94852C5}">
      <dsp:nvSpPr>
        <dsp:cNvPr id="0" name=""/>
        <dsp:cNvSpPr/>
      </dsp:nvSpPr>
      <dsp:spPr>
        <a:xfrm>
          <a:off x="3050542" y="1396778"/>
          <a:ext cx="2912910" cy="186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Contact glove suppliers to obtain most suitable glove material </a:t>
          </a:r>
        </a:p>
        <a:p>
          <a:pPr marL="0" lvl="0" indent="0" algn="ctr" defTabSz="889000">
            <a:lnSpc>
              <a:spcPct val="90000"/>
            </a:lnSpc>
            <a:spcBef>
              <a:spcPct val="0"/>
            </a:spcBef>
            <a:spcAft>
              <a:spcPct val="35000"/>
            </a:spcAft>
            <a:buNone/>
          </a:pPr>
          <a:r>
            <a:rPr lang="en-US" sz="2000" kern="1200" dirty="0"/>
            <a:t>(Glove Chart review)</a:t>
          </a:r>
        </a:p>
      </dsp:txBody>
      <dsp:txXfrm>
        <a:off x="3141457" y="1487693"/>
        <a:ext cx="2731080" cy="1680566"/>
      </dsp:txXfrm>
    </dsp:sp>
    <dsp:sp modelId="{52DBE588-D69B-4FC4-8F14-790CB27A5669}">
      <dsp:nvSpPr>
        <dsp:cNvPr id="0" name=""/>
        <dsp:cNvSpPr/>
      </dsp:nvSpPr>
      <dsp:spPr>
        <a:xfrm>
          <a:off x="9181723" y="1396796"/>
          <a:ext cx="2912910" cy="1862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Develop glove use program:</a:t>
          </a:r>
        </a:p>
        <a:p>
          <a:pPr marL="0" lvl="0" indent="0" algn="ctr" defTabSz="889000">
            <a:lnSpc>
              <a:spcPct val="90000"/>
            </a:lnSpc>
            <a:spcBef>
              <a:spcPct val="0"/>
            </a:spcBef>
            <a:spcAft>
              <a:spcPct val="35000"/>
            </a:spcAft>
            <a:buNone/>
          </a:pPr>
          <a:r>
            <a:rPr lang="en-US" sz="2000" kern="1200" dirty="0"/>
            <a:t>Training &amp;</a:t>
          </a:r>
        </a:p>
        <a:p>
          <a:pPr marL="0" lvl="0" indent="0" algn="ctr" defTabSz="889000">
            <a:lnSpc>
              <a:spcPct val="90000"/>
            </a:lnSpc>
            <a:spcBef>
              <a:spcPct val="0"/>
            </a:spcBef>
            <a:spcAft>
              <a:spcPct val="35000"/>
            </a:spcAft>
            <a:buNone/>
          </a:pPr>
          <a:r>
            <a:rPr lang="en-US" sz="2000" kern="1200" dirty="0"/>
            <a:t>Change out Schedules</a:t>
          </a:r>
        </a:p>
      </dsp:txBody>
      <dsp:txXfrm>
        <a:off x="9272638" y="1487711"/>
        <a:ext cx="2731080" cy="16805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06FAF-EB1A-421E-A2E6-593064D884F8}"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16731-33C0-493E-8649-55411C7125BC}" type="slidenum">
              <a:rPr lang="en-US" smtClean="0"/>
              <a:t>‹#›</a:t>
            </a:fld>
            <a:endParaRPr lang="en-US"/>
          </a:p>
        </p:txBody>
      </p:sp>
    </p:spTree>
    <p:extLst>
      <p:ext uri="{BB962C8B-B14F-4D97-AF65-F5344CB8AC3E}">
        <p14:creationId xmlns:p14="http://schemas.microsoft.com/office/powerpoint/2010/main" val="313682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t>3</a:t>
            </a:fld>
            <a:endParaRPr lang="en-US" dirty="0"/>
          </a:p>
        </p:txBody>
      </p:sp>
    </p:spTree>
    <p:extLst>
      <p:ext uri="{BB962C8B-B14F-4D97-AF65-F5344CB8AC3E}">
        <p14:creationId xmlns:p14="http://schemas.microsoft.com/office/powerpoint/2010/main" val="207331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75D55-EA24-4A0F-8825-C0F759C86228}" type="slidenum">
              <a:rPr lang="en-US" smtClean="0"/>
              <a:t>13</a:t>
            </a:fld>
            <a:endParaRPr lang="en-US" dirty="0"/>
          </a:p>
        </p:txBody>
      </p:sp>
    </p:spTree>
    <p:extLst>
      <p:ext uri="{BB962C8B-B14F-4D97-AF65-F5344CB8AC3E}">
        <p14:creationId xmlns:p14="http://schemas.microsoft.com/office/powerpoint/2010/main" val="92459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t>15</a:t>
            </a:fld>
            <a:endParaRPr lang="en-US" dirty="0"/>
          </a:p>
        </p:txBody>
      </p:sp>
    </p:spTree>
    <p:extLst>
      <p:ext uri="{BB962C8B-B14F-4D97-AF65-F5344CB8AC3E}">
        <p14:creationId xmlns:p14="http://schemas.microsoft.com/office/powerpoint/2010/main" val="246688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71D7E2-D94C-4452-B688-3CB59D9F9803}" type="slidenum">
              <a:rPr lang="en-US" smtClean="0"/>
              <a:t>16</a:t>
            </a:fld>
            <a:endParaRPr lang="en-US" dirty="0"/>
          </a:p>
        </p:txBody>
      </p:sp>
    </p:spTree>
    <p:extLst>
      <p:ext uri="{BB962C8B-B14F-4D97-AF65-F5344CB8AC3E}">
        <p14:creationId xmlns:p14="http://schemas.microsoft.com/office/powerpoint/2010/main" val="53495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that glove fitting is also important.  Tasks like production line work may require tightfitting gloves as there can be dexterity needed as well as constant repeated contact.  Whereas, tasks like chemical pouring/mixing may require workers don gloves intermittently and not require the same level of dexterity</a:t>
            </a:r>
          </a:p>
          <a:p>
            <a:endParaRPr lang="en-US" baseline="0" dirty="0"/>
          </a:p>
        </p:txBody>
      </p:sp>
      <p:sp>
        <p:nvSpPr>
          <p:cNvPr id="4" name="Slide Number Placeholder 3"/>
          <p:cNvSpPr>
            <a:spLocks noGrp="1"/>
          </p:cNvSpPr>
          <p:nvPr>
            <p:ph type="sldNum" sz="quarter" idx="10"/>
          </p:nvPr>
        </p:nvSpPr>
        <p:spPr/>
        <p:txBody>
          <a:bodyPr/>
          <a:lstStyle/>
          <a:p>
            <a:fld id="{1C71D7E2-D94C-4452-B688-3CB59D9F9803}" type="slidenum">
              <a:rPr lang="en-US" smtClean="0"/>
              <a:t>17</a:t>
            </a:fld>
            <a:endParaRPr lang="en-US" dirty="0"/>
          </a:p>
        </p:txBody>
      </p:sp>
    </p:spTree>
    <p:extLst>
      <p:ext uri="{BB962C8B-B14F-4D97-AF65-F5344CB8AC3E}">
        <p14:creationId xmlns:p14="http://schemas.microsoft.com/office/powerpoint/2010/main" val="429128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71D7E2-D94C-4452-B688-3CB59D9F9803}" type="slidenum">
              <a:rPr lang="en-US" smtClean="0"/>
              <a:t>18</a:t>
            </a:fld>
            <a:endParaRPr lang="en-US" dirty="0"/>
          </a:p>
        </p:txBody>
      </p:sp>
    </p:spTree>
    <p:extLst>
      <p:ext uri="{BB962C8B-B14F-4D97-AF65-F5344CB8AC3E}">
        <p14:creationId xmlns:p14="http://schemas.microsoft.com/office/powerpoint/2010/main" val="2083013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C71D7E2-D94C-4452-B688-3CB59D9F9803}" type="slidenum">
              <a:rPr lang="en-US" smtClean="0"/>
              <a:t>19</a:t>
            </a:fld>
            <a:endParaRPr lang="en-US" dirty="0"/>
          </a:p>
        </p:txBody>
      </p:sp>
    </p:spTree>
    <p:extLst>
      <p:ext uri="{BB962C8B-B14F-4D97-AF65-F5344CB8AC3E}">
        <p14:creationId xmlns:p14="http://schemas.microsoft.com/office/powerpoint/2010/main" val="108547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16731-33C0-493E-8649-55411C7125BC}" type="slidenum">
              <a:rPr lang="en-US" smtClean="0"/>
              <a:t>20</a:t>
            </a:fld>
            <a:endParaRPr lang="en-US"/>
          </a:p>
        </p:txBody>
      </p:sp>
    </p:spTree>
    <p:extLst>
      <p:ext uri="{BB962C8B-B14F-4D97-AF65-F5344CB8AC3E}">
        <p14:creationId xmlns:p14="http://schemas.microsoft.com/office/powerpoint/2010/main" val="419601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different risks.</a:t>
            </a:r>
            <a:r>
              <a:rPr lang="en-US" baseline="0" dirty="0"/>
              <a:t> Chemical vs Physical.  Noting that in general we will focus on chemical.  </a:t>
            </a:r>
            <a:endParaRPr lang="en-US" dirty="0"/>
          </a:p>
        </p:txBody>
      </p:sp>
      <p:sp>
        <p:nvSpPr>
          <p:cNvPr id="4" name="Slide Number Placeholder 3"/>
          <p:cNvSpPr>
            <a:spLocks noGrp="1"/>
          </p:cNvSpPr>
          <p:nvPr>
            <p:ph type="sldNum" sz="quarter" idx="10"/>
          </p:nvPr>
        </p:nvSpPr>
        <p:spPr/>
        <p:txBody>
          <a:bodyPr/>
          <a:lstStyle/>
          <a:p>
            <a:fld id="{6A475D55-EA24-4A0F-8825-C0F759C86228}" type="slidenum">
              <a:rPr lang="en-US" smtClean="0"/>
              <a:t>4</a:t>
            </a:fld>
            <a:endParaRPr lang="en-US" dirty="0"/>
          </a:p>
        </p:txBody>
      </p:sp>
    </p:spTree>
    <p:extLst>
      <p:ext uri="{BB962C8B-B14F-4D97-AF65-F5344CB8AC3E}">
        <p14:creationId xmlns:p14="http://schemas.microsoft.com/office/powerpoint/2010/main" val="3109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impact resistance versions of all types above can be obtained</a:t>
            </a:r>
            <a:endParaRPr lang="en-US" dirty="0"/>
          </a:p>
          <a:p>
            <a:endParaRPr lang="en-US" dirty="0"/>
          </a:p>
        </p:txBody>
      </p:sp>
      <p:sp>
        <p:nvSpPr>
          <p:cNvPr id="4" name="Slide Number Placeholder 3"/>
          <p:cNvSpPr>
            <a:spLocks noGrp="1"/>
          </p:cNvSpPr>
          <p:nvPr>
            <p:ph type="sldNum" sz="quarter" idx="10"/>
          </p:nvPr>
        </p:nvSpPr>
        <p:spPr/>
        <p:txBody>
          <a:bodyPr/>
          <a:lstStyle/>
          <a:p>
            <a:fld id="{6A475D55-EA24-4A0F-8825-C0F759C86228}" type="slidenum">
              <a:rPr lang="en-US" smtClean="0"/>
              <a:t>5</a:t>
            </a:fld>
            <a:endParaRPr lang="en-US" dirty="0"/>
          </a:p>
        </p:txBody>
      </p:sp>
    </p:spTree>
    <p:extLst>
      <p:ext uri="{BB962C8B-B14F-4D97-AF65-F5344CB8AC3E}">
        <p14:creationId xmlns:p14="http://schemas.microsoft.com/office/powerpoint/2010/main" val="283318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t>6</a:t>
            </a:fld>
            <a:endParaRPr lang="en-US" dirty="0"/>
          </a:p>
        </p:txBody>
      </p:sp>
    </p:spTree>
    <p:extLst>
      <p:ext uri="{BB962C8B-B14F-4D97-AF65-F5344CB8AC3E}">
        <p14:creationId xmlns:p14="http://schemas.microsoft.com/office/powerpoint/2010/main" val="90725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8910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75D55-EA24-4A0F-8825-C0F759C86228}" type="slidenum">
              <a:rPr lang="en-US" smtClean="0"/>
              <a:t>8</a:t>
            </a:fld>
            <a:endParaRPr lang="en-US" dirty="0"/>
          </a:p>
        </p:txBody>
      </p:sp>
    </p:spTree>
    <p:extLst>
      <p:ext uri="{BB962C8B-B14F-4D97-AF65-F5344CB8AC3E}">
        <p14:creationId xmlns:p14="http://schemas.microsoft.com/office/powerpoint/2010/main" val="136598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75D55-EA24-4A0F-8825-C0F759C86228}" type="slidenum">
              <a:rPr lang="en-US" smtClean="0"/>
              <a:t>9</a:t>
            </a:fld>
            <a:endParaRPr lang="en-US" dirty="0"/>
          </a:p>
        </p:txBody>
      </p:sp>
    </p:spTree>
    <p:extLst>
      <p:ext uri="{BB962C8B-B14F-4D97-AF65-F5344CB8AC3E}">
        <p14:creationId xmlns:p14="http://schemas.microsoft.com/office/powerpoint/2010/main" val="371291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a:t>
            </a:r>
            <a:r>
              <a:rPr lang="en-US" baseline="0" dirty="0"/>
              <a:t> PPE selection needs to be based on hazard/risk assessment of each individual task.  Selection should be specific to the task, chemical, etc..</a:t>
            </a:r>
            <a:endParaRPr lang="en-US" dirty="0"/>
          </a:p>
        </p:txBody>
      </p:sp>
      <p:sp>
        <p:nvSpPr>
          <p:cNvPr id="4" name="Slide Number Placeholder 3"/>
          <p:cNvSpPr>
            <a:spLocks noGrp="1"/>
          </p:cNvSpPr>
          <p:nvPr>
            <p:ph type="sldNum" sz="quarter" idx="10"/>
          </p:nvPr>
        </p:nvSpPr>
        <p:spPr/>
        <p:txBody>
          <a:bodyPr/>
          <a:lstStyle/>
          <a:p>
            <a:fld id="{1C71D7E2-D94C-4452-B688-3CB59D9F9803}" type="slidenum">
              <a:rPr lang="en-US" smtClean="0"/>
              <a:t>11</a:t>
            </a:fld>
            <a:endParaRPr lang="en-US" dirty="0"/>
          </a:p>
        </p:txBody>
      </p:sp>
    </p:spTree>
    <p:extLst>
      <p:ext uri="{BB962C8B-B14F-4D97-AF65-F5344CB8AC3E}">
        <p14:creationId xmlns:p14="http://schemas.microsoft.com/office/powerpoint/2010/main" val="181800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next few slides to explain glove charts, </a:t>
            </a:r>
            <a:r>
              <a:rPr lang="en-US" sz="1200" dirty="0"/>
              <a:t>Permeation/breakthrough data etc..</a:t>
            </a:r>
          </a:p>
          <a:p>
            <a:endParaRPr lang="en-US" baseline="0" dirty="0"/>
          </a:p>
        </p:txBody>
      </p:sp>
      <p:sp>
        <p:nvSpPr>
          <p:cNvPr id="4" name="Slide Number Placeholder 3"/>
          <p:cNvSpPr>
            <a:spLocks noGrp="1"/>
          </p:cNvSpPr>
          <p:nvPr>
            <p:ph type="sldNum" sz="quarter" idx="10"/>
          </p:nvPr>
        </p:nvSpPr>
        <p:spPr/>
        <p:txBody>
          <a:bodyPr/>
          <a:lstStyle/>
          <a:p>
            <a:fld id="{1C71D7E2-D94C-4452-B688-3CB59D9F9803}" type="slidenum">
              <a:rPr lang="en-US" smtClean="0"/>
              <a:t>12</a:t>
            </a:fld>
            <a:endParaRPr lang="en-US" dirty="0"/>
          </a:p>
        </p:txBody>
      </p:sp>
    </p:spTree>
    <p:extLst>
      <p:ext uri="{BB962C8B-B14F-4D97-AF65-F5344CB8AC3E}">
        <p14:creationId xmlns:p14="http://schemas.microsoft.com/office/powerpoint/2010/main" val="370366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6C0DA-D6F3-4528-86A1-B8B2BFD20C9F}"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14602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ED9B58-328B-4E39-B185-9442F18546D8}"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116847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032D29-E70B-4415-8B2C-8CE0904B2F06}"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2069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2"/>
          </a:xfrm>
          <a:prstGeom prst="rect">
            <a:avLst/>
          </a:prstGeom>
          <a:gradFill flip="none" rotWithShape="1">
            <a:gsLst>
              <a:gs pos="100000">
                <a:schemeClr val="accent1"/>
              </a:gs>
              <a:gs pos="53000">
                <a:schemeClr val="tx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82502"/>
            <a:ext cx="10515600" cy="2852737"/>
          </a:xfrm>
        </p:spPr>
        <p:txBody>
          <a:bodyPr anchor="ctr"/>
          <a:lstStyle>
            <a:lvl1pPr algn="ctr">
              <a:defRPr sz="6000" b="0">
                <a:solidFill>
                  <a:srgbClr val="FFFFFF"/>
                </a:solidFill>
              </a:defRPr>
            </a:lvl1pPr>
          </a:lstStyle>
          <a:p>
            <a:r>
              <a:rPr lang="en-US"/>
              <a:t>Click to edit Master title style</a:t>
            </a:r>
            <a:endParaRPr lang="en-US" dirty="0"/>
          </a:p>
        </p:txBody>
      </p:sp>
      <p:sp>
        <p:nvSpPr>
          <p:cNvPr id="9" name="Rectangle 8"/>
          <p:cNvSpPr/>
          <p:nvPr userDrawn="1"/>
        </p:nvSpPr>
        <p:spPr>
          <a:xfrm>
            <a:off x="0" y="6149565"/>
            <a:ext cx="12192000" cy="7084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umerraLogos-Update-H-Reversed.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848" y="6102529"/>
            <a:ext cx="1726084" cy="614369"/>
          </a:xfrm>
          <a:prstGeom prst="rect">
            <a:avLst/>
          </a:prstGeom>
        </p:spPr>
      </p:pic>
      <p:sp>
        <p:nvSpPr>
          <p:cNvPr id="6" name="TextBox 5"/>
          <p:cNvSpPr txBox="1"/>
          <p:nvPr userDrawn="1"/>
        </p:nvSpPr>
        <p:spPr>
          <a:xfrm>
            <a:off x="8196600" y="6290663"/>
            <a:ext cx="3661716" cy="292388"/>
          </a:xfrm>
          <a:prstGeom prst="rect">
            <a:avLst/>
          </a:prstGeom>
          <a:noFill/>
        </p:spPr>
        <p:txBody>
          <a:bodyPr wrap="square" rtlCol="0">
            <a:spAutoFit/>
          </a:bodyPr>
          <a:lstStyle/>
          <a:p>
            <a:pPr algn="r"/>
            <a:r>
              <a:rPr lang="en-US" sz="1300" dirty="0">
                <a:solidFill>
                  <a:schemeClr val="bg2"/>
                </a:solidFill>
              </a:rPr>
              <a:t>Global Experience. GLOBAL PERSPECTIVE.</a:t>
            </a:r>
          </a:p>
        </p:txBody>
      </p:sp>
      <p:sp>
        <p:nvSpPr>
          <p:cNvPr id="7" name="TextBox 6"/>
          <p:cNvSpPr txBox="1"/>
          <p:nvPr userDrawn="1"/>
        </p:nvSpPr>
        <p:spPr>
          <a:xfrm>
            <a:off x="9184423" y="6545294"/>
            <a:ext cx="2669480" cy="230832"/>
          </a:xfrm>
          <a:prstGeom prst="rect">
            <a:avLst/>
          </a:prstGeom>
          <a:noFill/>
        </p:spPr>
        <p:txBody>
          <a:bodyPr wrap="square" rtlCol="0">
            <a:spAutoFit/>
          </a:bodyPr>
          <a:lstStyle/>
          <a:p>
            <a:pPr algn="r"/>
            <a:r>
              <a:rPr lang="en-US" sz="900" dirty="0">
                <a:solidFill>
                  <a:schemeClr val="accent1">
                    <a:lumMod val="50000"/>
                    <a:lumOff val="50000"/>
                  </a:schemeClr>
                </a:solidFill>
              </a:rPr>
              <a:t>© Sumerra.  www.sumerra.com</a:t>
            </a:r>
          </a:p>
        </p:txBody>
      </p:sp>
    </p:spTree>
    <p:extLst>
      <p:ext uri="{BB962C8B-B14F-4D97-AF65-F5344CB8AC3E}">
        <p14:creationId xmlns:p14="http://schemas.microsoft.com/office/powerpoint/2010/main" val="135468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D2141-50E9-4D5A-9D70-28653DE3D077}"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152091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430DB7-FC05-4F07-AD6E-5A54FDDA099F}" type="datetime1">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15960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2CA2D7-DCA5-46B6-9098-4AA3EDB91F9C}"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96927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E0D9D5-8CEB-460A-9554-A1F295F0E124}" type="datetime1">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403105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349A2-176B-447A-8D67-172B4A984096}" type="datetime1">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16713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55BA5-1DC8-493D-982D-EF2055DDA475}" type="datetime1">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334343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4DF1D-45B1-4141-AA34-9662FE539660}"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92972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ACC2EF-DDFD-43E8-8F66-8225EAFC635A}" type="datetime1">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0F79A-CDA5-402F-B7CD-44C3DC463ADC}" type="slidenum">
              <a:rPr lang="en-US" smtClean="0"/>
              <a:t>‹#›</a:t>
            </a:fld>
            <a:endParaRPr lang="en-US"/>
          </a:p>
        </p:txBody>
      </p:sp>
    </p:spTree>
    <p:extLst>
      <p:ext uri="{BB962C8B-B14F-4D97-AF65-F5344CB8AC3E}">
        <p14:creationId xmlns:p14="http://schemas.microsoft.com/office/powerpoint/2010/main" val="264502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861B-F315-490D-A59E-ED54E4B81C0E}" type="datetime1">
              <a:rPr lang="en-US" smtClean="0"/>
              <a:t>6/16/2017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0F79A-CDA5-402F-B7CD-44C3DC463ADC}" type="slidenum">
              <a:rPr lang="en-US" smtClean="0"/>
              <a:t>‹#›</a:t>
            </a:fld>
            <a:endParaRPr lang="en-US"/>
          </a:p>
        </p:txBody>
      </p:sp>
    </p:spTree>
    <p:extLst>
      <p:ext uri="{BB962C8B-B14F-4D97-AF65-F5344CB8AC3E}">
        <p14:creationId xmlns:p14="http://schemas.microsoft.com/office/powerpoint/2010/main" val="104709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3fm619Wam7IoBM&amp;tbnid=QTvHjE2th7lNoM:&amp;ved=0CAUQjRw&amp;url=http://www.sc-ems.com/ems/NuclearBiologicalChemical/MedicalAspectsofNBC/chapters/chapter_16.htm&amp;ei=rN-iU_yVGoS2kgXR14GoBg&amp;bvm=bv.69411363,d.dGI&amp;psig=AFQjCNEc826gi8bFoYJrAbQoZ7HSqtCkiw&amp;ust=140326940791678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854532" y="3693674"/>
            <a:ext cx="9144000" cy="2411844"/>
          </a:xfrm>
        </p:spPr>
        <p:txBody>
          <a:bodyPr>
            <a:normAutofit/>
          </a:bodyPr>
          <a:lstStyle/>
          <a:p>
            <a:r>
              <a:rPr lang="en-US" dirty="0"/>
              <a:t>Controlling Chemical Hazards</a:t>
            </a:r>
          </a:p>
        </p:txBody>
      </p:sp>
    </p:spTree>
    <p:extLst>
      <p:ext uri="{BB962C8B-B14F-4D97-AF65-F5344CB8AC3E}">
        <p14:creationId xmlns:p14="http://schemas.microsoft.com/office/powerpoint/2010/main" val="42252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854532" y="3693674"/>
            <a:ext cx="9144000" cy="2411844"/>
          </a:xfrm>
        </p:spPr>
        <p:txBody>
          <a:bodyPr>
            <a:normAutofit fontScale="90000"/>
          </a:bodyPr>
          <a:lstStyle/>
          <a:p>
            <a:r>
              <a:rPr lang="en-US" dirty="0"/>
              <a:t>Reducing Exposure: </a:t>
            </a:r>
            <a:br>
              <a:rPr lang="en-US" dirty="0"/>
            </a:br>
            <a:r>
              <a:rPr lang="en-US" dirty="0"/>
              <a:t>Dermal/Skin Protection </a:t>
            </a:r>
            <a:br>
              <a:rPr lang="en-US" dirty="0"/>
            </a:br>
            <a:r>
              <a:rPr lang="en-US" dirty="0"/>
              <a:t>&amp; Glove Selection</a:t>
            </a:r>
          </a:p>
        </p:txBody>
      </p:sp>
    </p:spTree>
    <p:extLst>
      <p:ext uri="{BB962C8B-B14F-4D97-AF65-F5344CB8AC3E}">
        <p14:creationId xmlns:p14="http://schemas.microsoft.com/office/powerpoint/2010/main" val="364515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Dermal/Skin Protection and Glove Selection</a:t>
            </a:r>
          </a:p>
        </p:txBody>
      </p:sp>
      <p:sp>
        <p:nvSpPr>
          <p:cNvPr id="3" name="Content Placeholder 2"/>
          <p:cNvSpPr>
            <a:spLocks noGrp="1"/>
          </p:cNvSpPr>
          <p:nvPr>
            <p:ph idx="1"/>
          </p:nvPr>
        </p:nvSpPr>
        <p:spPr/>
        <p:txBody>
          <a:bodyPr>
            <a:normAutofit/>
          </a:bodyPr>
          <a:lstStyle/>
          <a:p>
            <a:pPr marL="0" indent="0">
              <a:buNone/>
            </a:pPr>
            <a:endParaRPr lang="en-US" b="1" dirty="0"/>
          </a:p>
          <a:p>
            <a:r>
              <a:rPr lang="en-US" sz="3200" dirty="0"/>
              <a:t>How do you know when gloves or other skin/body protections are required?</a:t>
            </a:r>
          </a:p>
          <a:p>
            <a:r>
              <a:rPr lang="en-US" sz="3200" dirty="0"/>
              <a:t>How to select the appropriate PPE?</a:t>
            </a:r>
          </a:p>
          <a:p>
            <a:r>
              <a:rPr lang="en-US" sz="3200" dirty="0"/>
              <a:t>How to manage the use, care and maintenance of the selected PPE?</a:t>
            </a:r>
          </a:p>
          <a:p>
            <a:endParaRPr lang="en-US" dirty="0"/>
          </a:p>
        </p:txBody>
      </p:sp>
    </p:spTree>
    <p:extLst>
      <p:ext uri="{BB962C8B-B14F-4D97-AF65-F5344CB8AC3E}">
        <p14:creationId xmlns:p14="http://schemas.microsoft.com/office/powerpoint/2010/main" val="373031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p>
        </p:txBody>
      </p:sp>
      <p:sp>
        <p:nvSpPr>
          <p:cNvPr id="3" name="Content Placeholder 2"/>
          <p:cNvSpPr>
            <a:spLocks noGrp="1"/>
          </p:cNvSpPr>
          <p:nvPr>
            <p:ph idx="1"/>
          </p:nvPr>
        </p:nvSpPr>
        <p:spPr>
          <a:xfrm>
            <a:off x="1120000" y="1825625"/>
            <a:ext cx="5575768" cy="4526014"/>
          </a:xfrm>
        </p:spPr>
        <p:txBody>
          <a:bodyPr>
            <a:normAutofit/>
          </a:bodyPr>
          <a:lstStyle/>
          <a:p>
            <a:pPr marL="0" indent="0">
              <a:buNone/>
            </a:pPr>
            <a:r>
              <a:rPr lang="en-US" sz="2800" b="1" u="sng" dirty="0"/>
              <a:t>Chemical Resistant gloves:</a:t>
            </a:r>
          </a:p>
          <a:p>
            <a:pPr marL="0" indent="0">
              <a:buNone/>
            </a:pPr>
            <a:endParaRPr lang="en-US" sz="2400" b="1" u="sng" dirty="0"/>
          </a:p>
          <a:p>
            <a:r>
              <a:rPr lang="en-US" sz="2400" dirty="0"/>
              <a:t>Many different materials available</a:t>
            </a:r>
          </a:p>
          <a:p>
            <a:pPr lvl="1"/>
            <a:r>
              <a:rPr lang="en-US" sz="2000" dirty="0"/>
              <a:t>Latex, nitrile, butyl rubber, etc..</a:t>
            </a:r>
          </a:p>
          <a:p>
            <a:pPr marL="457200" lvl="1" indent="0">
              <a:buNone/>
            </a:pPr>
            <a:endParaRPr lang="en-US" sz="2000" dirty="0"/>
          </a:p>
          <a:p>
            <a:r>
              <a:rPr lang="en-US" sz="2400" dirty="0"/>
              <a:t>No glove is good for all Hazards</a:t>
            </a:r>
          </a:p>
          <a:p>
            <a:endParaRPr lang="en-US" sz="2400" dirty="0"/>
          </a:p>
          <a:p>
            <a:r>
              <a:rPr lang="en-US" sz="2400" dirty="0"/>
              <a:t>To select the RIGHT glove we need the RIGHT information</a:t>
            </a:r>
          </a:p>
          <a:p>
            <a:pPr lvl="1"/>
            <a:r>
              <a:rPr lang="en-US" sz="2000" dirty="0"/>
              <a:t>Glove chart</a:t>
            </a:r>
          </a:p>
          <a:p>
            <a:pPr lvl="1"/>
            <a:r>
              <a:rPr lang="en-US" sz="2000" dirty="0"/>
              <a:t>Permeation/breakthrough data</a:t>
            </a:r>
          </a:p>
          <a:p>
            <a:pPr marL="0" indent="0">
              <a:buNone/>
            </a:pPr>
            <a:endParaRPr lang="en-US" sz="2400" dirty="0"/>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26" t="16250" r="5829" b="10000"/>
          <a:stretch/>
        </p:blipFill>
        <p:spPr bwMode="auto">
          <a:xfrm>
            <a:off x="6466275" y="2555065"/>
            <a:ext cx="5525097" cy="260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94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Glove Chart</a:t>
            </a:r>
          </a:p>
        </p:txBody>
      </p:sp>
      <p:pic>
        <p:nvPicPr>
          <p:cNvPr id="4" name="Content Placeholder 3"/>
          <p:cNvPicPr>
            <a:picLocks noGrp="1" noChangeAspect="1"/>
          </p:cNvPicPr>
          <p:nvPr>
            <p:ph idx="1"/>
          </p:nvPr>
        </p:nvPicPr>
        <p:blipFill>
          <a:blip r:embed="rId3"/>
          <a:stretch>
            <a:fillRect/>
          </a:stretch>
        </p:blipFill>
        <p:spPr>
          <a:xfrm>
            <a:off x="122592" y="2311628"/>
            <a:ext cx="11904685" cy="2704478"/>
          </a:xfrm>
          <a:prstGeom prst="rect">
            <a:avLst/>
          </a:prstGeom>
        </p:spPr>
      </p:pic>
      <p:sp>
        <p:nvSpPr>
          <p:cNvPr id="5" name="Rectangle 4"/>
          <p:cNvSpPr/>
          <p:nvPr/>
        </p:nvSpPr>
        <p:spPr>
          <a:xfrm>
            <a:off x="122592" y="2917758"/>
            <a:ext cx="1623070" cy="20983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ular Callout 5"/>
          <p:cNvSpPr/>
          <p:nvPr/>
        </p:nvSpPr>
        <p:spPr>
          <a:xfrm>
            <a:off x="247454" y="1530844"/>
            <a:ext cx="1486451" cy="914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Type of Chemical</a:t>
            </a:r>
          </a:p>
        </p:txBody>
      </p:sp>
      <p:sp>
        <p:nvSpPr>
          <p:cNvPr id="7" name="Rectangle 6"/>
          <p:cNvSpPr/>
          <p:nvPr/>
        </p:nvSpPr>
        <p:spPr>
          <a:xfrm>
            <a:off x="5091341" y="2280999"/>
            <a:ext cx="1413730" cy="5768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ular Callout 7"/>
          <p:cNvSpPr/>
          <p:nvPr/>
        </p:nvSpPr>
        <p:spPr>
          <a:xfrm>
            <a:off x="4961505" y="1674851"/>
            <a:ext cx="2339152" cy="51681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Glove Material</a:t>
            </a:r>
          </a:p>
        </p:txBody>
      </p:sp>
      <p:sp>
        <p:nvSpPr>
          <p:cNvPr id="9" name="Rectangle 8"/>
          <p:cNvSpPr/>
          <p:nvPr/>
        </p:nvSpPr>
        <p:spPr>
          <a:xfrm>
            <a:off x="5465332" y="4261880"/>
            <a:ext cx="665749"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ine Callout 1 11"/>
          <p:cNvSpPr/>
          <p:nvPr/>
        </p:nvSpPr>
        <p:spPr>
          <a:xfrm>
            <a:off x="6415124" y="5256039"/>
            <a:ext cx="1686933" cy="838200"/>
          </a:xfrm>
          <a:prstGeom prst="borderCallout1">
            <a:avLst>
              <a:gd name="adj1" fmla="val 18751"/>
              <a:gd name="adj2" fmla="val -589"/>
              <a:gd name="adj3" fmla="val -93365"/>
              <a:gd name="adj4" fmla="val -20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Breakthrough Time</a:t>
            </a:r>
          </a:p>
        </p:txBody>
      </p:sp>
    </p:spTree>
    <p:extLst>
      <p:ext uri="{BB962C8B-B14F-4D97-AF65-F5344CB8AC3E}">
        <p14:creationId xmlns:p14="http://schemas.microsoft.com/office/powerpoint/2010/main" val="172314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68770" y="4657932"/>
            <a:ext cx="185030" cy="1441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stretch>
            <a:fillRect/>
          </a:stretch>
        </p:blipFill>
        <p:spPr>
          <a:xfrm>
            <a:off x="575138" y="1244817"/>
            <a:ext cx="10778662" cy="4779678"/>
          </a:xfrm>
          <a:prstGeom prst="rect">
            <a:avLst/>
          </a:prstGeom>
        </p:spPr>
      </p:pic>
      <p:sp>
        <p:nvSpPr>
          <p:cNvPr id="2" name="Title 1"/>
          <p:cNvSpPr>
            <a:spLocks noGrp="1"/>
          </p:cNvSpPr>
          <p:nvPr>
            <p:ph type="title"/>
          </p:nvPr>
        </p:nvSpPr>
        <p:spPr>
          <a:xfrm>
            <a:off x="354724" y="0"/>
            <a:ext cx="10515600" cy="1325563"/>
          </a:xfrm>
        </p:spPr>
        <p:txBody>
          <a:bodyPr>
            <a:normAutofit/>
          </a:bodyPr>
          <a:lstStyle/>
          <a:p>
            <a:r>
              <a:rPr lang="en-US" dirty="0"/>
              <a:t>Example for Cyclohexanone</a:t>
            </a:r>
          </a:p>
        </p:txBody>
      </p:sp>
      <p:sp>
        <p:nvSpPr>
          <p:cNvPr id="15" name="Rectangle 14"/>
          <p:cNvSpPr/>
          <p:nvPr/>
        </p:nvSpPr>
        <p:spPr>
          <a:xfrm>
            <a:off x="575138" y="4957011"/>
            <a:ext cx="10778662" cy="11423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75138" y="4280160"/>
            <a:ext cx="10778662" cy="460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99046" y="4666593"/>
            <a:ext cx="1447800" cy="3987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112" y="3184882"/>
            <a:ext cx="1249389" cy="135988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180" y="3022363"/>
            <a:ext cx="1413798" cy="141379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450" y="3170057"/>
            <a:ext cx="1249389" cy="135988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399" y="3184881"/>
            <a:ext cx="1249389" cy="1359889"/>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9381" y="3169546"/>
            <a:ext cx="1249389" cy="135988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894" y="3052836"/>
            <a:ext cx="1413798" cy="141379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723" y="3169545"/>
            <a:ext cx="1249389" cy="1359889"/>
          </a:xfrm>
          <a:prstGeom prst="rect">
            <a:avLst/>
          </a:prstGeom>
        </p:spPr>
      </p:pic>
      <p:sp>
        <p:nvSpPr>
          <p:cNvPr id="24" name="Rectangle 23"/>
          <p:cNvSpPr/>
          <p:nvPr/>
        </p:nvSpPr>
        <p:spPr>
          <a:xfrm>
            <a:off x="2440422" y="4657932"/>
            <a:ext cx="1447800" cy="3987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894581" y="4657932"/>
            <a:ext cx="1526454" cy="3987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6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Glove Selection Process - General</a:t>
            </a:r>
          </a:p>
        </p:txBody>
      </p:sp>
      <p:graphicFrame>
        <p:nvGraphicFramePr>
          <p:cNvPr id="4" name="Diagram 3"/>
          <p:cNvGraphicFramePr/>
          <p:nvPr>
            <p:extLst/>
          </p:nvPr>
        </p:nvGraphicFramePr>
        <p:xfrm>
          <a:off x="0" y="1690688"/>
          <a:ext cx="12100690" cy="465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36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p>
        </p:txBody>
      </p:sp>
      <p:sp>
        <p:nvSpPr>
          <p:cNvPr id="3" name="Content Placeholder 2"/>
          <p:cNvSpPr>
            <a:spLocks noGrp="1"/>
          </p:cNvSpPr>
          <p:nvPr>
            <p:ph idx="1"/>
          </p:nvPr>
        </p:nvSpPr>
        <p:spPr/>
        <p:txBody>
          <a:bodyPr>
            <a:normAutofit/>
          </a:bodyPr>
          <a:lstStyle/>
          <a:p>
            <a:r>
              <a:rPr lang="en-US" sz="2400" dirty="0"/>
              <a:t>Some tasks may require more dexterity/precision than others</a:t>
            </a:r>
          </a:p>
          <a:p>
            <a:pPr lvl="1"/>
            <a:r>
              <a:rPr lang="en-US" sz="1600" dirty="0"/>
              <a:t>Consider length and detail of task</a:t>
            </a:r>
          </a:p>
          <a:p>
            <a:pPr marL="457200" lvl="1" indent="0">
              <a:buNone/>
            </a:pPr>
            <a:endParaRPr lang="en-US" sz="2000" dirty="0"/>
          </a:p>
          <a:p>
            <a:r>
              <a:rPr lang="en-US" sz="2400" dirty="0"/>
              <a:t>Glove sizing and fit can be important</a:t>
            </a:r>
          </a:p>
          <a:p>
            <a:pPr lvl="1"/>
            <a:r>
              <a:rPr lang="en-US" sz="2000" dirty="0"/>
              <a:t>Often there is no one size fits all</a:t>
            </a:r>
          </a:p>
          <a:p>
            <a:pPr lvl="1"/>
            <a:r>
              <a:rPr lang="en-US" sz="2000" dirty="0"/>
              <a:t>Suppliers should have various sizes available</a:t>
            </a:r>
          </a:p>
          <a:p>
            <a:endParaRPr lang="en-US" sz="2400" dirty="0"/>
          </a:p>
          <a:p>
            <a:r>
              <a:rPr lang="en-US" sz="2400" dirty="0"/>
              <a:t>Selecting the right glove also includes fit</a:t>
            </a:r>
          </a:p>
          <a:p>
            <a:pPr lvl="1"/>
            <a:r>
              <a:rPr lang="en-US" sz="1600" dirty="0"/>
              <a:t>Form-fitting vs loose</a:t>
            </a:r>
          </a:p>
          <a:p>
            <a:pPr marL="0" indent="0">
              <a:buNone/>
            </a:pPr>
            <a:endParaRPr lang="en-US" sz="2400" dirty="0"/>
          </a:p>
        </p:txBody>
      </p:sp>
      <p:pic>
        <p:nvPicPr>
          <p:cNvPr id="4" name="Picture 3"/>
          <p:cNvPicPr>
            <a:picLocks noChangeAspect="1"/>
          </p:cNvPicPr>
          <p:nvPr/>
        </p:nvPicPr>
        <p:blipFill rotWithShape="1">
          <a:blip r:embed="rId3"/>
          <a:srcRect b="17874"/>
          <a:stretch/>
        </p:blipFill>
        <p:spPr>
          <a:xfrm>
            <a:off x="10095088" y="3662218"/>
            <a:ext cx="1450751" cy="1994063"/>
          </a:xfrm>
          <a:prstGeom prst="rect">
            <a:avLst/>
          </a:prstGeom>
        </p:spPr>
      </p:pic>
      <p:pic>
        <p:nvPicPr>
          <p:cNvPr id="10" name="Picture 9"/>
          <p:cNvPicPr>
            <a:picLocks noChangeAspect="1"/>
          </p:cNvPicPr>
          <p:nvPr/>
        </p:nvPicPr>
        <p:blipFill>
          <a:blip r:embed="rId4"/>
          <a:stretch>
            <a:fillRect/>
          </a:stretch>
        </p:blipFill>
        <p:spPr>
          <a:xfrm>
            <a:off x="8588157" y="3246669"/>
            <a:ext cx="1085182" cy="2591025"/>
          </a:xfrm>
          <a:prstGeom prst="rect">
            <a:avLst/>
          </a:prstGeom>
        </p:spPr>
      </p:pic>
    </p:spTree>
    <p:extLst>
      <p:ext uri="{BB962C8B-B14F-4D97-AF65-F5344CB8AC3E}">
        <p14:creationId xmlns:p14="http://schemas.microsoft.com/office/powerpoint/2010/main" val="171746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p>
        </p:txBody>
      </p:sp>
      <p:sp>
        <p:nvSpPr>
          <p:cNvPr id="3" name="Content Placeholder 2"/>
          <p:cNvSpPr>
            <a:spLocks noGrp="1"/>
          </p:cNvSpPr>
          <p:nvPr>
            <p:ph idx="1"/>
          </p:nvPr>
        </p:nvSpPr>
        <p:spPr/>
        <p:txBody>
          <a:bodyPr>
            <a:normAutofit/>
          </a:bodyPr>
          <a:lstStyle/>
          <a:p>
            <a:r>
              <a:rPr lang="en-US" sz="2400" dirty="0"/>
              <a:t>Example – Formfitting vs lose fitting</a:t>
            </a:r>
            <a:endParaRPr lang="en-US" sz="1600" dirty="0"/>
          </a:p>
          <a:p>
            <a:pPr marL="0" indent="0">
              <a:buNone/>
            </a:pPr>
            <a:endParaRPr lang="en-US" sz="2400" dirty="0"/>
          </a:p>
        </p:txBody>
      </p:sp>
      <p:pic>
        <p:nvPicPr>
          <p:cNvPr id="4" name="Picture 3"/>
          <p:cNvPicPr>
            <a:picLocks noChangeAspect="1"/>
          </p:cNvPicPr>
          <p:nvPr/>
        </p:nvPicPr>
        <p:blipFill>
          <a:blip r:embed="rId3"/>
          <a:stretch>
            <a:fillRect/>
          </a:stretch>
        </p:blipFill>
        <p:spPr>
          <a:xfrm>
            <a:off x="6638578" y="2442786"/>
            <a:ext cx="2487384" cy="3316511"/>
          </a:xfrm>
          <a:prstGeom prst="rect">
            <a:avLst/>
          </a:prstGeom>
        </p:spPr>
      </p:pic>
      <p:pic>
        <p:nvPicPr>
          <p:cNvPr id="5" name="Picture 4"/>
          <p:cNvPicPr>
            <a:picLocks noChangeAspect="1"/>
          </p:cNvPicPr>
          <p:nvPr/>
        </p:nvPicPr>
        <p:blipFill>
          <a:blip r:embed="rId4"/>
          <a:stretch>
            <a:fillRect/>
          </a:stretch>
        </p:blipFill>
        <p:spPr>
          <a:xfrm>
            <a:off x="2239893" y="2442786"/>
            <a:ext cx="2395936" cy="3194581"/>
          </a:xfrm>
          <a:prstGeom prst="rect">
            <a:avLst/>
          </a:prstGeom>
        </p:spPr>
      </p:pic>
    </p:spTree>
    <p:extLst>
      <p:ext uri="{BB962C8B-B14F-4D97-AF65-F5344CB8AC3E}">
        <p14:creationId xmlns:p14="http://schemas.microsoft.com/office/powerpoint/2010/main" val="104838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manage the use, care and maintenance of the selected PPE?</a:t>
            </a:r>
          </a:p>
        </p:txBody>
      </p:sp>
      <p:sp>
        <p:nvSpPr>
          <p:cNvPr id="3" name="Content Placeholder 2"/>
          <p:cNvSpPr>
            <a:spLocks noGrp="1"/>
          </p:cNvSpPr>
          <p:nvPr>
            <p:ph idx="1"/>
          </p:nvPr>
        </p:nvSpPr>
        <p:spPr>
          <a:xfrm>
            <a:off x="914400" y="1825625"/>
            <a:ext cx="5673213" cy="4351338"/>
          </a:xfrm>
        </p:spPr>
        <p:txBody>
          <a:bodyPr>
            <a:normAutofit/>
          </a:bodyPr>
          <a:lstStyle/>
          <a:p>
            <a:pPr marL="0" indent="0">
              <a:buNone/>
            </a:pPr>
            <a:r>
              <a:rPr lang="en-US" sz="2800" b="1" u="sng" dirty="0"/>
              <a:t>Inspection and Maintenance</a:t>
            </a:r>
            <a:endParaRPr lang="en-US" sz="2400" b="1" u="sng" dirty="0"/>
          </a:p>
          <a:p>
            <a:r>
              <a:rPr lang="en-US" sz="2400" dirty="0"/>
              <a:t>Inspect for signs of breakdown</a:t>
            </a:r>
          </a:p>
          <a:p>
            <a:pPr lvl="1"/>
            <a:r>
              <a:rPr lang="en-US" sz="2000" dirty="0"/>
              <a:t>Discoloration</a:t>
            </a:r>
          </a:p>
          <a:p>
            <a:pPr lvl="1"/>
            <a:r>
              <a:rPr lang="en-US" sz="2000" dirty="0"/>
              <a:t>Drying or cracking</a:t>
            </a:r>
          </a:p>
          <a:p>
            <a:pPr lvl="1"/>
            <a:r>
              <a:rPr lang="en-US" sz="2000" dirty="0"/>
              <a:t>Swelling</a:t>
            </a:r>
          </a:p>
          <a:p>
            <a:pPr lvl="1"/>
            <a:r>
              <a:rPr lang="en-US" sz="2000" dirty="0"/>
              <a:t>Holes</a:t>
            </a:r>
          </a:p>
          <a:p>
            <a:endParaRPr lang="en-US" sz="2400" dirty="0"/>
          </a:p>
          <a:p>
            <a:r>
              <a:rPr lang="en-US" sz="2400" dirty="0"/>
              <a:t>Workers/supervisors should be trained on the signs of breakdown</a:t>
            </a:r>
          </a:p>
          <a:p>
            <a:pPr lvl="1"/>
            <a:r>
              <a:rPr lang="en-US" sz="1800" dirty="0"/>
              <a:t>Initial observations and monitoring of this can help define your change out schedule</a:t>
            </a:r>
          </a:p>
          <a:p>
            <a:pPr marL="0" indent="0">
              <a:buNone/>
            </a:pPr>
            <a:endParaRPr lang="en-US" dirty="0"/>
          </a:p>
        </p:txBody>
      </p:sp>
      <p:pic>
        <p:nvPicPr>
          <p:cNvPr id="11" name="Picture 4" descr="http://www.sc-ems.com/ems/NuclearBiologicalChemical/MedicalAspectsofNBC/chapters/images/P375_Fig16-1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072" y="3887916"/>
            <a:ext cx="1871988" cy="20248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568" y="1954931"/>
            <a:ext cx="1932985" cy="193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0967" y="2235470"/>
            <a:ext cx="2239602" cy="175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31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p>
        </p:txBody>
      </p:sp>
      <p:sp>
        <p:nvSpPr>
          <p:cNvPr id="3" name="Content Placeholder 2"/>
          <p:cNvSpPr>
            <a:spLocks noGrp="1"/>
          </p:cNvSpPr>
          <p:nvPr>
            <p:ph idx="1"/>
          </p:nvPr>
        </p:nvSpPr>
        <p:spPr/>
        <p:txBody>
          <a:bodyPr>
            <a:normAutofit/>
          </a:bodyPr>
          <a:lstStyle/>
          <a:p>
            <a:pPr marL="0" indent="0">
              <a:buNone/>
            </a:pPr>
            <a:r>
              <a:rPr lang="en-US" sz="2400" b="1" dirty="0"/>
              <a:t>Other Considerations</a:t>
            </a:r>
          </a:p>
          <a:p>
            <a:pPr lvl="1"/>
            <a:r>
              <a:rPr lang="en-US" sz="2400" dirty="0"/>
              <a:t>Body Protection</a:t>
            </a:r>
          </a:p>
          <a:p>
            <a:pPr lvl="2"/>
            <a:r>
              <a:rPr lang="en-US" sz="2000" dirty="0"/>
              <a:t>Close toed shoes/boots</a:t>
            </a:r>
          </a:p>
          <a:p>
            <a:pPr lvl="2"/>
            <a:r>
              <a:rPr lang="en-US" sz="2000" dirty="0"/>
              <a:t>Chemical resistant apron</a:t>
            </a:r>
          </a:p>
          <a:p>
            <a:pPr lvl="2"/>
            <a:r>
              <a:rPr lang="en-US" sz="2000" dirty="0"/>
              <a:t>Gloves with arm protection</a:t>
            </a:r>
          </a:p>
          <a:p>
            <a:pPr marL="0" indent="0">
              <a:buNone/>
            </a:pPr>
            <a:endParaRPr lang="en-US" sz="2400" dirty="0"/>
          </a:p>
        </p:txBody>
      </p:sp>
      <p:pic>
        <p:nvPicPr>
          <p:cNvPr id="4" name="Picture 3"/>
          <p:cNvPicPr>
            <a:picLocks noChangeAspect="1"/>
          </p:cNvPicPr>
          <p:nvPr/>
        </p:nvPicPr>
        <p:blipFill>
          <a:blip r:embed="rId3"/>
          <a:stretch>
            <a:fillRect/>
          </a:stretch>
        </p:blipFill>
        <p:spPr>
          <a:xfrm>
            <a:off x="5899354" y="1616959"/>
            <a:ext cx="2015613" cy="308789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939" y="5211179"/>
            <a:ext cx="1322442" cy="132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2438114" y="3884166"/>
            <a:ext cx="2143125" cy="2143125"/>
          </a:xfrm>
          <a:prstGeom prst="rect">
            <a:avLst/>
          </a:prstGeom>
        </p:spPr>
      </p:pic>
      <p:pic>
        <p:nvPicPr>
          <p:cNvPr id="14" name="Picture 13"/>
          <p:cNvPicPr>
            <a:picLocks noChangeAspect="1"/>
          </p:cNvPicPr>
          <p:nvPr/>
        </p:nvPicPr>
        <p:blipFill>
          <a:blip r:embed="rId6"/>
          <a:stretch>
            <a:fillRect/>
          </a:stretch>
        </p:blipFill>
        <p:spPr>
          <a:xfrm>
            <a:off x="9014136" y="2259441"/>
            <a:ext cx="2292295" cy="3249450"/>
          </a:xfrm>
          <a:prstGeom prst="rect">
            <a:avLst/>
          </a:prstGeom>
        </p:spPr>
      </p:pic>
    </p:spTree>
    <p:extLst>
      <p:ext uri="{BB962C8B-B14F-4D97-AF65-F5344CB8AC3E}">
        <p14:creationId xmlns:p14="http://schemas.microsoft.com/office/powerpoint/2010/main" val="93246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854532" y="3693674"/>
            <a:ext cx="9144000" cy="2411844"/>
          </a:xfrm>
        </p:spPr>
        <p:txBody>
          <a:bodyPr>
            <a:normAutofit fontScale="90000"/>
          </a:bodyPr>
          <a:lstStyle/>
          <a:p>
            <a:r>
              <a:rPr lang="en-US" sz="8800" dirty="0"/>
              <a:t>Reducing Exposure: </a:t>
            </a:r>
            <a:r>
              <a:rPr lang="en-US" sz="8600" dirty="0"/>
              <a:t>Eye &amp; Face Protection</a:t>
            </a:r>
          </a:p>
        </p:txBody>
      </p:sp>
    </p:spTree>
    <p:extLst>
      <p:ext uri="{BB962C8B-B14F-4D97-AF65-F5344CB8AC3E}">
        <p14:creationId xmlns:p14="http://schemas.microsoft.com/office/powerpoint/2010/main" val="17761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This work is licensed under the Creative Commons Attribution 4.0 International License. To view a copy of this license, visit </a:t>
            </a:r>
            <a:r>
              <a:rPr lang="en-US" u="sng" dirty="0">
                <a:hlinkClick r:id="rId3"/>
              </a:rPr>
              <a:t>http://creativecommons.org/licenses/by/4.0/</a:t>
            </a:r>
            <a:r>
              <a:rPr lang="en-US" dirty="0"/>
              <a:t>.</a:t>
            </a:r>
          </a:p>
          <a:p>
            <a:endParaRPr lang="en-US" dirty="0"/>
          </a:p>
        </p:txBody>
      </p:sp>
    </p:spTree>
    <p:extLst>
      <p:ext uri="{BB962C8B-B14F-4D97-AF65-F5344CB8AC3E}">
        <p14:creationId xmlns:p14="http://schemas.microsoft.com/office/powerpoint/2010/main" val="388542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Eye &amp; Face Protection</a:t>
            </a:r>
            <a:endParaRPr lang="en-US" b="0" dirty="0"/>
          </a:p>
        </p:txBody>
      </p:sp>
      <p:sp>
        <p:nvSpPr>
          <p:cNvPr id="3" name="Content Placeholder 2"/>
          <p:cNvSpPr>
            <a:spLocks noGrp="1"/>
          </p:cNvSpPr>
          <p:nvPr>
            <p:ph idx="1"/>
          </p:nvPr>
        </p:nvSpPr>
        <p:spPr>
          <a:xfrm>
            <a:off x="1120000" y="1825625"/>
            <a:ext cx="8033832" cy="4351338"/>
          </a:xfrm>
        </p:spPr>
        <p:txBody>
          <a:bodyPr>
            <a:normAutofit/>
          </a:bodyPr>
          <a:lstStyle/>
          <a:p>
            <a:pPr marL="0" indent="0">
              <a:buNone/>
            </a:pPr>
            <a:endParaRPr lang="en-US" b="1" dirty="0"/>
          </a:p>
          <a:p>
            <a:r>
              <a:rPr lang="en-US" dirty="0"/>
              <a:t>How do you know when eye protection is required?</a:t>
            </a:r>
          </a:p>
          <a:p>
            <a:r>
              <a:rPr lang="en-US" dirty="0"/>
              <a:t>How to select the appropriate PPE?</a:t>
            </a:r>
          </a:p>
          <a:p>
            <a:r>
              <a:rPr lang="en-US" dirty="0"/>
              <a:t>How to manage the use, care and maintenance of the selected PPE?</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1810" b="7885"/>
          <a:stretch/>
        </p:blipFill>
        <p:spPr>
          <a:xfrm>
            <a:off x="9153832" y="4286244"/>
            <a:ext cx="2519302" cy="2025656"/>
          </a:xfrm>
          <a:prstGeom prst="rect">
            <a:avLst/>
          </a:prstGeom>
        </p:spPr>
      </p:pic>
    </p:spTree>
    <p:extLst>
      <p:ext uri="{BB962C8B-B14F-4D97-AF65-F5344CB8AC3E}">
        <p14:creationId xmlns:p14="http://schemas.microsoft.com/office/powerpoint/2010/main" val="219113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243755" y="1494502"/>
            <a:ext cx="5565058" cy="486184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425616" y="1494502"/>
            <a:ext cx="5565058" cy="485262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a:t>Eye &amp; Face Protection</a:t>
            </a:r>
          </a:p>
        </p:txBody>
      </p:sp>
      <p:sp>
        <p:nvSpPr>
          <p:cNvPr id="10" name="Text Placeholder 9"/>
          <p:cNvSpPr>
            <a:spLocks noGrp="1"/>
          </p:cNvSpPr>
          <p:nvPr>
            <p:ph type="body" idx="1"/>
          </p:nvPr>
        </p:nvSpPr>
        <p:spPr>
          <a:xfrm>
            <a:off x="764761" y="1266036"/>
            <a:ext cx="4899100" cy="640225"/>
          </a:xfrm>
        </p:spPr>
        <p:txBody>
          <a:bodyPr/>
          <a:lstStyle/>
          <a:p>
            <a:pPr algn="ctr"/>
            <a:r>
              <a:rPr lang="en-US" dirty="0">
                <a:solidFill>
                  <a:schemeClr val="accent1">
                    <a:lumMod val="75000"/>
                  </a:schemeClr>
                </a:solidFill>
              </a:rPr>
              <a:t>CHEMICAL</a:t>
            </a:r>
          </a:p>
        </p:txBody>
      </p:sp>
      <p:sp>
        <p:nvSpPr>
          <p:cNvPr id="23" name="Text Placeholder 9"/>
          <p:cNvSpPr>
            <a:spLocks noGrp="1"/>
          </p:cNvSpPr>
          <p:nvPr>
            <p:ph type="body" idx="1"/>
          </p:nvPr>
        </p:nvSpPr>
        <p:spPr>
          <a:xfrm>
            <a:off x="6386476" y="1320649"/>
            <a:ext cx="4899100" cy="640225"/>
          </a:xfrm>
        </p:spPr>
        <p:txBody>
          <a:bodyPr/>
          <a:lstStyle/>
          <a:p>
            <a:pPr algn="ctr"/>
            <a:r>
              <a:rPr lang="en-US" dirty="0">
                <a:solidFill>
                  <a:schemeClr val="accent1">
                    <a:lumMod val="75000"/>
                  </a:schemeClr>
                </a:solidFill>
              </a:rPr>
              <a:t>PHYSICAL</a:t>
            </a:r>
          </a:p>
        </p:txBody>
      </p:sp>
      <p:pic>
        <p:nvPicPr>
          <p:cNvPr id="3" name="Picture 2"/>
          <p:cNvPicPr>
            <a:picLocks noChangeAspect="1"/>
          </p:cNvPicPr>
          <p:nvPr/>
        </p:nvPicPr>
        <p:blipFill>
          <a:blip r:embed="rId3"/>
          <a:stretch>
            <a:fillRect/>
          </a:stretch>
        </p:blipFill>
        <p:spPr>
          <a:xfrm>
            <a:off x="2147975" y="2573550"/>
            <a:ext cx="1963082" cy="2615411"/>
          </a:xfrm>
          <a:prstGeom prst="rect">
            <a:avLst/>
          </a:prstGeom>
        </p:spPr>
      </p:pic>
      <p:pic>
        <p:nvPicPr>
          <p:cNvPr id="4" name="Picture 3"/>
          <p:cNvPicPr>
            <a:picLocks noChangeAspect="1"/>
          </p:cNvPicPr>
          <p:nvPr/>
        </p:nvPicPr>
        <p:blipFill>
          <a:blip r:embed="rId4"/>
          <a:stretch>
            <a:fillRect/>
          </a:stretch>
        </p:blipFill>
        <p:spPr>
          <a:xfrm>
            <a:off x="7950303" y="2699746"/>
            <a:ext cx="1969179" cy="2633700"/>
          </a:xfrm>
          <a:prstGeom prst="rect">
            <a:avLst/>
          </a:prstGeom>
        </p:spPr>
      </p:pic>
    </p:spTree>
    <p:extLst>
      <p:ext uri="{BB962C8B-B14F-4D97-AF65-F5344CB8AC3E}">
        <p14:creationId xmlns:p14="http://schemas.microsoft.com/office/powerpoint/2010/main" val="156795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select the appropriate PPE?</a:t>
            </a:r>
          </a:p>
        </p:txBody>
      </p:sp>
      <p:sp>
        <p:nvSpPr>
          <p:cNvPr id="3" name="Content Placeholder 2"/>
          <p:cNvSpPr>
            <a:spLocks noGrp="1"/>
          </p:cNvSpPr>
          <p:nvPr>
            <p:ph idx="1"/>
          </p:nvPr>
        </p:nvSpPr>
        <p:spPr>
          <a:xfrm>
            <a:off x="591671" y="1825625"/>
            <a:ext cx="7880934" cy="4351338"/>
          </a:xfrm>
        </p:spPr>
        <p:txBody>
          <a:bodyPr>
            <a:normAutofit/>
          </a:bodyPr>
          <a:lstStyle/>
          <a:p>
            <a:r>
              <a:rPr lang="en-US" dirty="0"/>
              <a:t>Face shields are protective of the full face and neck</a:t>
            </a:r>
          </a:p>
          <a:p>
            <a:pPr lvl="1"/>
            <a:r>
              <a:rPr lang="en-US" sz="2000" dirty="0"/>
              <a:t>Can provide more comfort and ease of use for intermittent tasks such as chemical transfer, mixing or cleaning. </a:t>
            </a:r>
          </a:p>
          <a:p>
            <a:pPr lvl="1"/>
            <a:endParaRPr lang="en-US" dirty="0"/>
          </a:p>
          <a:p>
            <a:r>
              <a:rPr lang="en-US" dirty="0"/>
              <a:t>Goggles provide sealed eye protection </a:t>
            </a:r>
          </a:p>
          <a:p>
            <a:pPr lvl="1"/>
            <a:r>
              <a:rPr lang="en-US" sz="2000" dirty="0"/>
              <a:t>Can be useful for airborne mists also for mixing/transfer and cleaning, however ease of use may be a factor if task is intermittent</a:t>
            </a:r>
          </a:p>
          <a:p>
            <a:pPr lvl="1"/>
            <a:endParaRPr lang="en-US" sz="2000" dirty="0"/>
          </a:p>
          <a:p>
            <a:r>
              <a:rPr lang="en-US" dirty="0"/>
              <a:t>Glasses (with side shields) provide protection against splashes, however are not fully sealed</a:t>
            </a:r>
          </a:p>
          <a:p>
            <a:pPr lvl="1"/>
            <a:r>
              <a:rPr lang="en-US" sz="2000" dirty="0"/>
              <a:t>Can be useful for tasks that are continuous or have impact risk</a:t>
            </a:r>
          </a:p>
        </p:txBody>
      </p:sp>
      <p:pic>
        <p:nvPicPr>
          <p:cNvPr id="7" name="Picture 2" descr="C:\Users\Gaelle\Desktop\Joe Sumerra\087009.jpg"/>
          <p:cNvPicPr>
            <a:picLocks noChangeAspect="1" noChangeArrowheads="1"/>
          </p:cNvPicPr>
          <p:nvPr/>
        </p:nvPicPr>
        <p:blipFill>
          <a:blip r:embed="rId3" cstate="print"/>
          <a:srcRect/>
          <a:stretch>
            <a:fillRect/>
          </a:stretch>
        </p:blipFill>
        <p:spPr bwMode="auto">
          <a:xfrm>
            <a:off x="9373542" y="1502354"/>
            <a:ext cx="1980258" cy="1820662"/>
          </a:xfrm>
          <a:prstGeom prst="rect">
            <a:avLst/>
          </a:prstGeom>
          <a:noFill/>
          <a:ln w="9525">
            <a:noFill/>
            <a:miter lim="800000"/>
            <a:headEnd/>
            <a:tailEnd/>
          </a:ln>
        </p:spPr>
      </p:pic>
      <p:pic>
        <p:nvPicPr>
          <p:cNvPr id="8" name="Picture 2" descr="C:\Users\Gaelle\Desktop\Joe Sumerra\safetygoggles.jpg"/>
          <p:cNvPicPr>
            <a:picLocks noChangeAspect="1" noChangeArrowheads="1"/>
          </p:cNvPicPr>
          <p:nvPr/>
        </p:nvPicPr>
        <p:blipFill rotWithShape="1">
          <a:blip r:embed="rId4" cstate="print"/>
          <a:srcRect t="21335" b="17050"/>
          <a:stretch/>
        </p:blipFill>
        <p:spPr bwMode="auto">
          <a:xfrm>
            <a:off x="9317468" y="3403773"/>
            <a:ext cx="2092405" cy="1195042"/>
          </a:xfrm>
          <a:prstGeom prst="rect">
            <a:avLst/>
          </a:prstGeom>
          <a:noFill/>
          <a:ln w="9525">
            <a:noFill/>
            <a:miter lim="800000"/>
            <a:headEnd/>
            <a:tailEnd/>
          </a:ln>
        </p:spPr>
      </p:pic>
      <p:pic>
        <p:nvPicPr>
          <p:cNvPr id="4" name="Picture 3"/>
          <p:cNvPicPr>
            <a:picLocks noChangeAspect="1"/>
          </p:cNvPicPr>
          <p:nvPr/>
        </p:nvPicPr>
        <p:blipFill>
          <a:blip r:embed="rId5"/>
          <a:stretch>
            <a:fillRect/>
          </a:stretch>
        </p:blipFill>
        <p:spPr>
          <a:xfrm>
            <a:off x="9624152" y="4838190"/>
            <a:ext cx="1981372" cy="1115665"/>
          </a:xfrm>
          <a:prstGeom prst="rect">
            <a:avLst/>
          </a:prstGeom>
        </p:spPr>
      </p:pic>
    </p:spTree>
    <p:extLst>
      <p:ext uri="{BB962C8B-B14F-4D97-AF65-F5344CB8AC3E}">
        <p14:creationId xmlns:p14="http://schemas.microsoft.com/office/powerpoint/2010/main" val="30551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endParaRPr lang="en-US" b="0" dirty="0"/>
          </a:p>
        </p:txBody>
      </p:sp>
      <p:sp>
        <p:nvSpPr>
          <p:cNvPr id="3" name="Content Placeholder 2"/>
          <p:cNvSpPr>
            <a:spLocks noGrp="1"/>
          </p:cNvSpPr>
          <p:nvPr>
            <p:ph idx="1"/>
          </p:nvPr>
        </p:nvSpPr>
        <p:spPr>
          <a:xfrm>
            <a:off x="1120000" y="1825625"/>
            <a:ext cx="8033832" cy="4351338"/>
          </a:xfrm>
        </p:spPr>
        <p:txBody>
          <a:bodyPr>
            <a:normAutofit/>
          </a:bodyPr>
          <a:lstStyle/>
          <a:p>
            <a:pPr marL="0" indent="0">
              <a:buNone/>
            </a:pPr>
            <a:r>
              <a:rPr lang="en-US" sz="3200" b="1" dirty="0"/>
              <a:t>Example</a:t>
            </a:r>
          </a:p>
          <a:p>
            <a:r>
              <a:rPr lang="en-US" sz="3200" dirty="0"/>
              <a:t>Mixing Chemicals</a:t>
            </a:r>
          </a:p>
          <a:p>
            <a:pPr lvl="1"/>
            <a:r>
              <a:rPr lang="en-US" dirty="0"/>
              <a:t>Task is intermittent (i.e. once every 1-2hours) </a:t>
            </a:r>
          </a:p>
          <a:p>
            <a:pPr lvl="1"/>
            <a:r>
              <a:rPr lang="en-US" dirty="0"/>
              <a:t>Only last ~2-3 minutes</a:t>
            </a:r>
          </a:p>
          <a:p>
            <a:endParaRPr lang="en-US" dirty="0"/>
          </a:p>
        </p:txBody>
      </p:sp>
      <p:sp>
        <p:nvSpPr>
          <p:cNvPr id="12" name="Content Placeholder 2"/>
          <p:cNvSpPr txBox="1">
            <a:spLocks/>
          </p:cNvSpPr>
          <p:nvPr/>
        </p:nvSpPr>
        <p:spPr>
          <a:xfrm>
            <a:off x="1120000" y="3982403"/>
            <a:ext cx="8033832" cy="2696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A face shield may be appropriate as it:</a:t>
            </a:r>
          </a:p>
          <a:p>
            <a:pPr lvl="1"/>
            <a:r>
              <a:rPr lang="en-US" dirty="0">
                <a:solidFill>
                  <a:schemeClr val="tx1"/>
                </a:solidFill>
              </a:rPr>
              <a:t>Is easy to put on/take off</a:t>
            </a:r>
          </a:p>
          <a:p>
            <a:pPr lvl="1"/>
            <a:r>
              <a:rPr lang="en-US" dirty="0">
                <a:solidFill>
                  <a:schemeClr val="tx1"/>
                </a:solidFill>
              </a:rPr>
              <a:t>Provides added protection from splashes to face and neck</a:t>
            </a:r>
          </a:p>
          <a:p>
            <a:endParaRPr lang="en-US" dirty="0"/>
          </a:p>
        </p:txBody>
      </p:sp>
      <p:pic>
        <p:nvPicPr>
          <p:cNvPr id="4" name="Picture 3"/>
          <p:cNvPicPr>
            <a:picLocks noChangeAspect="1"/>
          </p:cNvPicPr>
          <p:nvPr/>
        </p:nvPicPr>
        <p:blipFill>
          <a:blip r:embed="rId3"/>
          <a:stretch>
            <a:fillRect/>
          </a:stretch>
        </p:blipFill>
        <p:spPr>
          <a:xfrm>
            <a:off x="9156929" y="1456076"/>
            <a:ext cx="2517866" cy="2024047"/>
          </a:xfrm>
          <a:prstGeom prst="rect">
            <a:avLst/>
          </a:prstGeom>
        </p:spPr>
      </p:pic>
      <p:pic>
        <p:nvPicPr>
          <p:cNvPr id="5" name="Picture 4"/>
          <p:cNvPicPr>
            <a:picLocks noChangeAspect="1"/>
          </p:cNvPicPr>
          <p:nvPr/>
        </p:nvPicPr>
        <p:blipFill>
          <a:blip r:embed="rId4"/>
          <a:stretch>
            <a:fillRect/>
          </a:stretch>
        </p:blipFill>
        <p:spPr>
          <a:xfrm>
            <a:off x="9836875" y="4128964"/>
            <a:ext cx="1938696" cy="1938696"/>
          </a:xfrm>
          <a:prstGeom prst="rect">
            <a:avLst/>
          </a:prstGeom>
        </p:spPr>
      </p:pic>
    </p:spTree>
    <p:extLst>
      <p:ext uri="{BB962C8B-B14F-4D97-AF65-F5344CB8AC3E}">
        <p14:creationId xmlns:p14="http://schemas.microsoft.com/office/powerpoint/2010/main" val="38959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select the appropriate PPE?</a:t>
            </a:r>
            <a:endParaRPr lang="en-US" b="0" dirty="0"/>
          </a:p>
        </p:txBody>
      </p:sp>
      <p:sp>
        <p:nvSpPr>
          <p:cNvPr id="7" name="Content Placeholder 6"/>
          <p:cNvSpPr>
            <a:spLocks noGrp="1"/>
          </p:cNvSpPr>
          <p:nvPr>
            <p:ph idx="1"/>
          </p:nvPr>
        </p:nvSpPr>
        <p:spPr>
          <a:xfrm>
            <a:off x="1119999" y="1825625"/>
            <a:ext cx="7437969" cy="4351338"/>
          </a:xfrm>
        </p:spPr>
        <p:txBody>
          <a:bodyPr>
            <a:normAutofit/>
          </a:bodyPr>
          <a:lstStyle/>
          <a:p>
            <a:r>
              <a:rPr lang="en-US" sz="3600" dirty="0"/>
              <a:t>Fit is an important factor</a:t>
            </a:r>
          </a:p>
          <a:p>
            <a:pPr lvl="1"/>
            <a:r>
              <a:rPr lang="en-US" sz="2800" dirty="0"/>
              <a:t>Often no one size fits all</a:t>
            </a:r>
          </a:p>
          <a:p>
            <a:pPr lvl="1"/>
            <a:r>
              <a:rPr lang="en-US" sz="2800" dirty="0"/>
              <a:t>It can be a good practice to have difference sizes available for workers to select</a:t>
            </a:r>
          </a:p>
          <a:p>
            <a:endParaRPr lang="en-US" sz="4000" dirty="0"/>
          </a:p>
        </p:txBody>
      </p:sp>
      <p:pic>
        <p:nvPicPr>
          <p:cNvPr id="12" name="Picture 11"/>
          <p:cNvPicPr>
            <a:picLocks noChangeAspect="1"/>
          </p:cNvPicPr>
          <p:nvPr/>
        </p:nvPicPr>
        <p:blipFill rotWithShape="1">
          <a:blip r:embed="rId3"/>
          <a:srcRect r="26427"/>
          <a:stretch/>
        </p:blipFill>
        <p:spPr>
          <a:xfrm>
            <a:off x="8610600" y="2307005"/>
            <a:ext cx="2952555" cy="2660874"/>
          </a:xfrm>
          <a:prstGeom prst="rect">
            <a:avLst/>
          </a:prstGeom>
        </p:spPr>
      </p:pic>
      <p:pic>
        <p:nvPicPr>
          <p:cNvPr id="13" name="Picture 12"/>
          <p:cNvPicPr>
            <a:picLocks noChangeAspect="1"/>
          </p:cNvPicPr>
          <p:nvPr/>
        </p:nvPicPr>
        <p:blipFill>
          <a:blip r:embed="rId4"/>
          <a:stretch>
            <a:fillRect/>
          </a:stretch>
        </p:blipFill>
        <p:spPr>
          <a:xfrm>
            <a:off x="5173167" y="3967648"/>
            <a:ext cx="2060897" cy="2060897"/>
          </a:xfrm>
          <a:prstGeom prst="rect">
            <a:avLst/>
          </a:prstGeom>
        </p:spPr>
      </p:pic>
      <p:pic>
        <p:nvPicPr>
          <p:cNvPr id="14" name="Picture 13"/>
          <p:cNvPicPr>
            <a:picLocks noChangeAspect="1"/>
          </p:cNvPicPr>
          <p:nvPr/>
        </p:nvPicPr>
        <p:blipFill>
          <a:blip r:embed="rId5"/>
          <a:stretch>
            <a:fillRect/>
          </a:stretch>
        </p:blipFill>
        <p:spPr>
          <a:xfrm>
            <a:off x="1502027" y="4219247"/>
            <a:ext cx="2887678" cy="1648478"/>
          </a:xfrm>
          <a:prstGeom prst="rect">
            <a:avLst/>
          </a:prstGeom>
        </p:spPr>
      </p:pic>
    </p:spTree>
    <p:extLst>
      <p:ext uri="{BB962C8B-B14F-4D97-AF65-F5344CB8AC3E}">
        <p14:creationId xmlns:p14="http://schemas.microsoft.com/office/powerpoint/2010/main" val="53176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manage the use, care &amp; maintenance of the selected PPE?</a:t>
            </a:r>
          </a:p>
        </p:txBody>
      </p:sp>
      <p:sp>
        <p:nvSpPr>
          <p:cNvPr id="3" name="Content Placeholder 2"/>
          <p:cNvSpPr>
            <a:spLocks noGrp="1"/>
          </p:cNvSpPr>
          <p:nvPr>
            <p:ph idx="1"/>
          </p:nvPr>
        </p:nvSpPr>
        <p:spPr>
          <a:xfrm>
            <a:off x="528329" y="1847850"/>
            <a:ext cx="11187430" cy="4351338"/>
          </a:xfrm>
        </p:spPr>
        <p:txBody>
          <a:bodyPr/>
          <a:lstStyle/>
          <a:p>
            <a:pPr marL="0" indent="0">
              <a:buNone/>
            </a:pPr>
            <a:r>
              <a:rPr lang="en-US" b="1" u="sng" dirty="0"/>
              <a:t>Inspection and Maintenance</a:t>
            </a:r>
          </a:p>
          <a:p>
            <a:pPr marL="0" indent="0">
              <a:buNone/>
            </a:pPr>
            <a:endParaRPr lang="en-US" sz="2400" b="1" u="sng" dirty="0"/>
          </a:p>
          <a:p>
            <a:r>
              <a:rPr lang="en-US" sz="2400" dirty="0"/>
              <a:t>Inspect for signs of damage</a:t>
            </a:r>
          </a:p>
          <a:p>
            <a:pPr lvl="1"/>
            <a:r>
              <a:rPr lang="en-US" sz="2000" dirty="0"/>
              <a:t>Cracks </a:t>
            </a:r>
          </a:p>
          <a:p>
            <a:pPr lvl="1"/>
            <a:r>
              <a:rPr lang="en-US" sz="2000" dirty="0"/>
              <a:t>Reduced vision</a:t>
            </a:r>
          </a:p>
          <a:p>
            <a:pPr lvl="1"/>
            <a:r>
              <a:rPr lang="en-US" sz="2000" dirty="0"/>
              <a:t>impacts</a:t>
            </a:r>
          </a:p>
          <a:p>
            <a:pPr marL="0" indent="0">
              <a:buNone/>
            </a:pPr>
            <a:endParaRPr lang="en-US" sz="2400" dirty="0"/>
          </a:p>
          <a:p>
            <a:r>
              <a:rPr lang="en-US" sz="2400" dirty="0"/>
              <a:t>If maintained properly safety glasses, goggles, face shields can last a long time</a:t>
            </a:r>
          </a:p>
          <a:p>
            <a:pPr lvl="1"/>
            <a:r>
              <a:rPr lang="en-US" sz="2000" dirty="0"/>
              <a:t>Cleaned regularly</a:t>
            </a:r>
          </a:p>
          <a:p>
            <a:pPr lvl="1"/>
            <a:r>
              <a:rPr lang="en-US" sz="2000" dirty="0"/>
              <a:t>Stored in clean areas </a:t>
            </a:r>
            <a:endParaRPr lang="en-US" sz="1400" dirty="0"/>
          </a:p>
          <a:p>
            <a:endParaRPr lang="en-US" dirty="0"/>
          </a:p>
        </p:txBody>
      </p:sp>
      <p:pic>
        <p:nvPicPr>
          <p:cNvPr id="4" name="Picture 3"/>
          <p:cNvPicPr>
            <a:picLocks noChangeAspect="1"/>
          </p:cNvPicPr>
          <p:nvPr/>
        </p:nvPicPr>
        <p:blipFill>
          <a:blip r:embed="rId3"/>
          <a:stretch>
            <a:fillRect/>
          </a:stretch>
        </p:blipFill>
        <p:spPr>
          <a:xfrm>
            <a:off x="7560013" y="2248270"/>
            <a:ext cx="3706689" cy="2085013"/>
          </a:xfrm>
          <a:prstGeom prst="rect">
            <a:avLst/>
          </a:prstGeom>
        </p:spPr>
      </p:pic>
    </p:spTree>
    <p:extLst>
      <p:ext uri="{BB962C8B-B14F-4D97-AF65-F5344CB8AC3E}">
        <p14:creationId xmlns:p14="http://schemas.microsoft.com/office/powerpoint/2010/main" val="425657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lstStyle/>
          <a:p>
            <a:pPr marL="0" indent="0">
              <a:buFont typeface="Wingdings" charset="2"/>
              <a:buNone/>
            </a:pPr>
            <a:r>
              <a:rPr lang="en-US" sz="2400" b="1" u="sng" dirty="0"/>
              <a:t>Eyewash/Emergency Showers</a:t>
            </a:r>
          </a:p>
          <a:p>
            <a:r>
              <a:rPr lang="en-US" sz="2400" dirty="0"/>
              <a:t>Proper Flow for 15 min</a:t>
            </a:r>
          </a:p>
          <a:p>
            <a:r>
              <a:rPr lang="en-US" sz="2400" dirty="0"/>
              <a:t>Valve</a:t>
            </a:r>
          </a:p>
          <a:p>
            <a:pPr lvl="1"/>
            <a:r>
              <a:rPr lang="en-US" sz="2000" dirty="0"/>
              <a:t>Open in less than 1 sec</a:t>
            </a:r>
          </a:p>
          <a:p>
            <a:pPr lvl="1"/>
            <a:r>
              <a:rPr lang="en-US" sz="2000" dirty="0"/>
              <a:t>Stays open</a:t>
            </a:r>
          </a:p>
          <a:p>
            <a:r>
              <a:rPr lang="en-US" sz="2400" dirty="0"/>
              <a:t>Within 100ft (30m) of hazard</a:t>
            </a:r>
          </a:p>
          <a:p>
            <a:r>
              <a:rPr lang="en-US" sz="2400" dirty="0"/>
              <a:t>Path</a:t>
            </a:r>
          </a:p>
          <a:p>
            <a:pPr lvl="1"/>
            <a:r>
              <a:rPr lang="en-US" sz="2000" dirty="0"/>
              <a:t>Same Level</a:t>
            </a:r>
          </a:p>
          <a:p>
            <a:pPr lvl="1"/>
            <a:r>
              <a:rPr lang="en-US" sz="2000" dirty="0"/>
              <a:t>Unobstructed</a:t>
            </a:r>
          </a:p>
          <a:p>
            <a:endParaRPr lang="en-US" dirty="0"/>
          </a:p>
        </p:txBody>
      </p:sp>
      <p:sp>
        <p:nvSpPr>
          <p:cNvPr id="7" name="Rectangle 6"/>
          <p:cNvSpPr/>
          <p:nvPr/>
        </p:nvSpPr>
        <p:spPr>
          <a:xfrm>
            <a:off x="838200" y="5644685"/>
            <a:ext cx="11593960" cy="369332"/>
          </a:xfrm>
          <a:prstGeom prst="rect">
            <a:avLst/>
          </a:prstGeom>
        </p:spPr>
        <p:txBody>
          <a:bodyPr wrap="square">
            <a:spAutoFit/>
          </a:bodyPr>
          <a:lstStyle/>
          <a:p>
            <a:r>
              <a:rPr lang="en-US" dirty="0">
                <a:solidFill>
                  <a:schemeClr val="tx2">
                    <a:lumMod val="75000"/>
                  </a:schemeClr>
                </a:solidFill>
              </a:rPr>
              <a:t>ANSI/ISEA Z358.1-2014 American National Standard for Emergency Eyewash and Shower Equipment</a:t>
            </a:r>
          </a:p>
        </p:txBody>
      </p:sp>
      <p:pic>
        <p:nvPicPr>
          <p:cNvPr id="4" name="Picture 3"/>
          <p:cNvPicPr>
            <a:picLocks noChangeAspect="1"/>
          </p:cNvPicPr>
          <p:nvPr/>
        </p:nvPicPr>
        <p:blipFill>
          <a:blip r:embed="rId3"/>
          <a:stretch>
            <a:fillRect/>
          </a:stretch>
        </p:blipFill>
        <p:spPr>
          <a:xfrm>
            <a:off x="6412201" y="2179858"/>
            <a:ext cx="5480779" cy="2719052"/>
          </a:xfrm>
          <a:prstGeom prst="rect">
            <a:avLst/>
          </a:prstGeom>
        </p:spPr>
      </p:pic>
    </p:spTree>
    <p:extLst>
      <p:ext uri="{BB962C8B-B14F-4D97-AF65-F5344CB8AC3E}">
        <p14:creationId xmlns:p14="http://schemas.microsoft.com/office/powerpoint/2010/main" val="4195399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767</Words>
  <Application>Microsoft Office PowerPoint</Application>
  <PresentationFormat>Widescreen</PresentationFormat>
  <Paragraphs>134</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Controlling Chemical Hazards</vt:lpstr>
      <vt:lpstr>Reducing Exposure: Eye &amp; Face Protection</vt:lpstr>
      <vt:lpstr>Eye &amp; Face Protection</vt:lpstr>
      <vt:lpstr>Eye &amp; Face Protection</vt:lpstr>
      <vt:lpstr>How to select the appropriate PPE?</vt:lpstr>
      <vt:lpstr>How to select the appropriate PPE?</vt:lpstr>
      <vt:lpstr>How to select the appropriate PPE?</vt:lpstr>
      <vt:lpstr>How to manage the use, care &amp; maintenance of the selected PPE?</vt:lpstr>
      <vt:lpstr>Other Considerations</vt:lpstr>
      <vt:lpstr>Reducing Exposure:  Dermal/Skin Protection  &amp; Glove Selection</vt:lpstr>
      <vt:lpstr>Dermal/Skin Protection and Glove Selection</vt:lpstr>
      <vt:lpstr>How to select the appropriate PPE?</vt:lpstr>
      <vt:lpstr>Example – Glove Chart</vt:lpstr>
      <vt:lpstr>Example for Cyclohexanone</vt:lpstr>
      <vt:lpstr>Glove Selection Process - General</vt:lpstr>
      <vt:lpstr>How to select the appropriate PPE?</vt:lpstr>
      <vt:lpstr>How to select the appropriate PPE?</vt:lpstr>
      <vt:lpstr>How to manage the use, care and maintenance of the selected PPE?</vt:lpstr>
      <vt:lpstr>How to select the appropriate PPE?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Chemicals Management</dc:title>
  <dc:creator>jdakin@sumerra.com</dc:creator>
  <cp:lastModifiedBy>jdakin@sumerra.com</cp:lastModifiedBy>
  <cp:revision>59</cp:revision>
  <dcterms:created xsi:type="dcterms:W3CDTF">2017-05-26T04:49:36Z</dcterms:created>
  <dcterms:modified xsi:type="dcterms:W3CDTF">2017-06-16T04:12:12Z</dcterms:modified>
</cp:coreProperties>
</file>