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83" r:id="rId3"/>
    <p:sldId id="284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00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6FAF-EB1A-421E-A2E6-593064D884F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6731-33C0-493E-8649-55411C712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samples of these lists are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bluesign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bluefinder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ZDHC's MRSL, Affirm Group's RSL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6731-33C0-493E-8649-55411C712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1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to note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not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"Positive Chemistry Lists" are equal in their considerations. It is important to understand the criteria that were considered in making a positive chemistry list, what it aims to achieve, and what it doesn't do.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positive chemistry lists may have heaver focuses on product quality, health and safety, environmental impacts. If you are provided with a “positive chemicals list”  from a chemical supplier you can ask questions like what is the testing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/classification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criteria? (does this match your or your customers requirements/definition of positive chemistry)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7E24E-4B3E-4BFD-9B1B-D736CEE1294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56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6F8-D6B4-4D42-92DD-2C847FB4BA99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5EB-FE91-4690-8B45-565DFAF70863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4E1A-44B7-4FA0-8476-860F39F9DBC6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120-AE9E-4B59-8B46-6AEF83B8B68F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6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B9C1-25FA-4C37-BAD1-A6037ECAB89B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6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E00-A42E-4811-950A-ECB7D6869A98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8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DF16-F7E7-48C7-A95B-74CF08E966E9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7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70FB-1B20-4C62-A57A-4AD7173E40C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1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E890-6B20-4CA7-B4A6-C4197D21604A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4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6709-A87E-455F-8838-FB6554FCCE27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12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43D2-099A-47A4-A4BA-CF93B8E10A9A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9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DCF-3B30-4EB5-98CB-7B3AFE8B2157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2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3E21-7AA6-4F30-85CD-8AB2AF17BFE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4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C818-5648-4E2D-84A9-2094932B813C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20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DFB8-C71F-41C7-A833-0604BB626B2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6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056-7FD2-4A89-B190-AD8204D06EE6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8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292-9B1C-441F-9BE7-11ADB71CBBCC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6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357-C70C-4668-A80E-162B2697369E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8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B86-8D0F-415D-8B35-C25386C418F4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9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2A8B-A68D-4F3D-9E6B-4F1DE446D970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5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6E71-EA31-472A-912B-7FF59DD06C18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1120-C552-455B-831C-66D6CB865F3B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E2E1-0482-4FFD-8B38-1567CF43995E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D38-6185-40C9-BEBD-372F6EEA8C7C}" type="datetime1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EA5-00D7-444B-8B47-9F91F90092B0}" type="datetime1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E4E-B2B4-414F-B63F-10698EDB4CC8}" type="datetime1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B38-6ED9-476B-B2DF-16BED03BB542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49DC-940E-4ABB-9F53-626151DF0983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Patagonia CEIP Training (Part 1 of 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2854-4DCB-4380-B348-0DDDF917346F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Patagonia CEIP Training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F79A-CDA5-402F-B7CD-44C3DC46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01A65D-B50B-46D0-818E-D929725D9CD3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Patagonia CEIP Training (Part 1 of 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04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854532" y="3693674"/>
            <a:ext cx="9144000" cy="2411844"/>
          </a:xfrm>
        </p:spPr>
        <p:txBody>
          <a:bodyPr>
            <a:normAutofit/>
          </a:bodyPr>
          <a:lstStyle/>
          <a:p>
            <a:r>
              <a:rPr lang="en-US" dirty="0"/>
              <a:t>Types of</a:t>
            </a:r>
            <a:br>
              <a:rPr lang="en-US" dirty="0"/>
            </a:br>
            <a:r>
              <a:rPr lang="en-US" dirty="0"/>
              <a:t>Chemistry Lists</a:t>
            </a:r>
          </a:p>
        </p:txBody>
      </p:sp>
    </p:spTree>
    <p:extLst>
      <p:ext uri="{BB962C8B-B14F-4D97-AF65-F5344CB8AC3E}">
        <p14:creationId xmlns:p14="http://schemas.microsoft.com/office/powerpoint/2010/main" val="97107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Chemistry Lists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79546"/>
              </p:ext>
            </p:extLst>
          </p:nvPr>
        </p:nvGraphicFramePr>
        <p:xfrm>
          <a:off x="360947" y="1407696"/>
          <a:ext cx="11502192" cy="2971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Chemistry</a:t>
                      </a:r>
                      <a:r>
                        <a:rPr lang="en-US" baseline="0" dirty="0"/>
                        <a:t>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Manufacturing</a:t>
                      </a:r>
                      <a:r>
                        <a:rPr lang="en-US" baseline="0" dirty="0"/>
                        <a:t> Restricted Substances List (MRSL)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Restricted</a:t>
                      </a:r>
                      <a:r>
                        <a:rPr lang="en-US" baseline="0" dirty="0"/>
                        <a:t> Substances List (RSL)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3110"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 of substances which have been assessed for their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&amp; environmental health attributes, safety, environmental impacts &amp; performance properties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determined to be ones recommended for use.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Focuses on substances </a:t>
                      </a:r>
                      <a:r>
                        <a:rPr lang="en-US" sz="1800" b="1" dirty="0"/>
                        <a:t>used in the production process or in the manufacturing facility</a:t>
                      </a:r>
                      <a:r>
                        <a:rPr lang="en-US" sz="1800" dirty="0"/>
                        <a:t>.</a:t>
                      </a:r>
                      <a:endParaRPr lang="zh-CN" altLang="en-US" sz="18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To test against the MRSL, </a:t>
                      </a:r>
                      <a:r>
                        <a:rPr lang="en-US" altLang="zh-CN" sz="1800" b="0" i="0" dirty="0"/>
                        <a:t>chemicals</a:t>
                      </a:r>
                      <a:r>
                        <a:rPr lang="en-US" altLang="zh-CN" sz="1800" b="0" i="0" baseline="0" dirty="0"/>
                        <a:t> are </a:t>
                      </a:r>
                      <a:r>
                        <a:rPr lang="en-US" altLang="zh-CN" sz="1800" b="0" i="0" dirty="0"/>
                        <a:t>tested before they are</a:t>
                      </a:r>
                      <a:r>
                        <a:rPr lang="en-US" altLang="zh-CN" sz="1800" b="0" i="0" baseline="0" dirty="0"/>
                        <a:t> used in the factory.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Focuses </a:t>
                      </a:r>
                      <a:r>
                        <a:rPr lang="en-US" altLang="zh-CN" sz="1800" dirty="0"/>
                        <a:t>on substances that can be found in</a:t>
                      </a:r>
                      <a:r>
                        <a:rPr lang="en-US" altLang="zh-CN" sz="1800" baseline="0" dirty="0"/>
                        <a:t> </a:t>
                      </a:r>
                      <a:r>
                        <a:rPr lang="en-US" altLang="zh-CN" sz="1800" b="1" baseline="0" dirty="0"/>
                        <a:t>finished materials and products</a:t>
                      </a:r>
                      <a:r>
                        <a:rPr lang="en-US" altLang="zh-CN" sz="1800" baseline="0" dirty="0"/>
                        <a:t>.</a:t>
                      </a:r>
                      <a:endParaRPr lang="zh-CN" altLang="en-US" sz="1800" dirty="0">
                        <a:latin typeface="+mn-lt"/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To</a:t>
                      </a:r>
                      <a:r>
                        <a:rPr lang="en-US" baseline="0" dirty="0"/>
                        <a:t> test against the RSL, finished materials and products are tested.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488822" y="4694512"/>
            <a:ext cx="1780175" cy="2007392"/>
            <a:chOff x="3673642" y="4394731"/>
            <a:chExt cx="2186238" cy="21682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3642" y="4394731"/>
              <a:ext cx="2186238" cy="2168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1130" y="6286750"/>
              <a:ext cx="1428750" cy="276225"/>
            </a:xfrm>
            <a:prstGeom prst="rect">
              <a:avLst/>
            </a:prstGeom>
          </p:spPr>
        </p:pic>
      </p:grpSp>
      <p:pic>
        <p:nvPicPr>
          <p:cNvPr id="3076" name="Picture 4" descr="Image result for zdhc mrs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88" y="4694512"/>
            <a:ext cx="1420230" cy="20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2609" y="4694512"/>
            <a:ext cx="2205615" cy="17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0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2049"/>
          <p:cNvSpPr/>
          <p:nvPr/>
        </p:nvSpPr>
        <p:spPr>
          <a:xfrm>
            <a:off x="8058440" y="2713245"/>
            <a:ext cx="3416261" cy="1935467"/>
          </a:xfrm>
          <a:prstGeom prst="roundRect">
            <a:avLst/>
          </a:prstGeom>
          <a:noFill/>
          <a:ln w="444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97445" y="5317790"/>
            <a:ext cx="425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Factory &amp; Processes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7637" y="3237290"/>
            <a:ext cx="2911111" cy="1972385"/>
            <a:chOff x="436085" y="2792119"/>
            <a:chExt cx="2911111" cy="1972385"/>
          </a:xfrm>
        </p:grpSpPr>
        <p:sp>
          <p:nvSpPr>
            <p:cNvPr id="7" name="Right Arrow 6"/>
            <p:cNvSpPr/>
            <p:nvPr/>
          </p:nvSpPr>
          <p:spPr>
            <a:xfrm>
              <a:off x="625643" y="2792119"/>
              <a:ext cx="2721553" cy="19723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436085" y="3115529"/>
              <a:ext cx="291111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0" kern="1200">
                  <a:gradFill flip="none" rotWithShape="1">
                    <a:gsLst>
                      <a:gs pos="28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  <a:tileRect/>
                  </a:gra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8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  <a:tileRect/>
                  </a:gra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Raw Materials &amp; Chemicals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 rot="20851333">
            <a:off x="8459910" y="2642515"/>
            <a:ext cx="2721553" cy="197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20929049">
            <a:off x="8267574" y="2982945"/>
            <a:ext cx="29111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Products</a:t>
            </a:r>
          </a:p>
        </p:txBody>
      </p:sp>
      <p:sp>
        <p:nvSpPr>
          <p:cNvPr id="12" name="Right Arrow 11"/>
          <p:cNvSpPr/>
          <p:nvPr/>
        </p:nvSpPr>
        <p:spPr>
          <a:xfrm rot="1036155">
            <a:off x="8289861" y="4718828"/>
            <a:ext cx="2721553" cy="197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036155">
            <a:off x="8148009" y="5050012"/>
            <a:ext cx="29111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Waste Materials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84218" y="1406822"/>
            <a:ext cx="3681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Positive Chemistry List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97444" y="1403940"/>
            <a:ext cx="425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Manufacturing Restricted Substances List (MRSL)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856197" y="1317178"/>
            <a:ext cx="425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Restricted Substances List (RSL)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40075" y="2069604"/>
            <a:ext cx="872735" cy="2076954"/>
            <a:chOff x="2940075" y="2069604"/>
            <a:chExt cx="872735" cy="2076954"/>
          </a:xfrm>
        </p:grpSpPr>
        <p:sp>
          <p:nvSpPr>
            <p:cNvPr id="26" name="Rounded Rectangle 25"/>
            <p:cNvSpPr/>
            <p:nvPr/>
          </p:nvSpPr>
          <p:spPr>
            <a:xfrm>
              <a:off x="2940075" y="2632884"/>
              <a:ext cx="827460" cy="3637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Elbow Connector 3"/>
            <p:cNvCxnSpPr>
              <a:stCxn id="16" idx="3"/>
            </p:cNvCxnSpPr>
            <p:nvPr/>
          </p:nvCxnSpPr>
          <p:spPr>
            <a:xfrm flipH="1">
              <a:off x="3395629" y="2069604"/>
              <a:ext cx="201816" cy="2076954"/>
            </a:xfrm>
            <a:prstGeom prst="bentConnector4">
              <a:avLst>
                <a:gd name="adj1" fmla="val 95387"/>
                <a:gd name="adj2" fmla="val 65956"/>
              </a:avLst>
            </a:prstGeom>
            <a:ln w="44450">
              <a:solidFill>
                <a:schemeClr val="accent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71303" y="2623692"/>
              <a:ext cx="841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988367" y="2539291"/>
            <a:ext cx="907025" cy="400110"/>
            <a:chOff x="8126300" y="2577371"/>
            <a:chExt cx="907025" cy="400110"/>
          </a:xfrm>
        </p:grpSpPr>
        <p:sp>
          <p:nvSpPr>
            <p:cNvPr id="32" name="Rounded Rectangle 31"/>
            <p:cNvSpPr/>
            <p:nvPr/>
          </p:nvSpPr>
          <p:spPr>
            <a:xfrm>
              <a:off x="8126300" y="2586563"/>
              <a:ext cx="827460" cy="3637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1818" y="2577371"/>
              <a:ext cx="841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TEST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899316" y="2623692"/>
            <a:ext cx="1029305" cy="363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8783" y="2523180"/>
            <a:ext cx="1628818" cy="1106988"/>
            <a:chOff x="908783" y="2523180"/>
            <a:chExt cx="1628818" cy="1106988"/>
          </a:xfrm>
        </p:grpSpPr>
        <p:cxnSp>
          <p:nvCxnSpPr>
            <p:cNvPr id="31" name="Elbow Connector 30"/>
            <p:cNvCxnSpPr/>
            <p:nvPr/>
          </p:nvCxnSpPr>
          <p:spPr>
            <a:xfrm flipH="1">
              <a:off x="1427724" y="2523180"/>
              <a:ext cx="201816" cy="1106988"/>
            </a:xfrm>
            <a:prstGeom prst="bentConnector4">
              <a:avLst>
                <a:gd name="adj1" fmla="val 95387"/>
                <a:gd name="adj2" fmla="val 65956"/>
              </a:avLst>
            </a:prstGeom>
            <a:ln w="44450">
              <a:solidFill>
                <a:schemeClr val="accent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08783" y="2606184"/>
              <a:ext cx="1628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SELECT</a:t>
              </a: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62" y="3036069"/>
            <a:ext cx="2365814" cy="212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8621" y="182657"/>
            <a:ext cx="9967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/>
              <a:t>Chemical Lists – Selection and Testing</a:t>
            </a:r>
          </a:p>
        </p:txBody>
      </p:sp>
    </p:spTree>
    <p:extLst>
      <p:ext uri="{BB962C8B-B14F-4D97-AF65-F5344CB8AC3E}">
        <p14:creationId xmlns:p14="http://schemas.microsoft.com/office/powerpoint/2010/main" val="20535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274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等线</vt:lpstr>
      <vt:lpstr>Office Theme</vt:lpstr>
      <vt:lpstr>Depth</vt:lpstr>
      <vt:lpstr>Types of Chemistry Lists</vt:lpstr>
      <vt:lpstr>Types of Chemistry Lists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Chemicals Management</dc:title>
  <dc:creator>jdakin@sumerra.com</dc:creator>
  <cp:lastModifiedBy>jdakin@sumerra.com</cp:lastModifiedBy>
  <cp:revision>22</cp:revision>
  <dcterms:created xsi:type="dcterms:W3CDTF">2017-05-26T04:49:36Z</dcterms:created>
  <dcterms:modified xsi:type="dcterms:W3CDTF">2017-07-13T04:38:47Z</dcterms:modified>
</cp:coreProperties>
</file>